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76" r:id="rId3"/>
    <p:sldId id="270" r:id="rId4"/>
    <p:sldId id="261" r:id="rId5"/>
    <p:sldId id="274" r:id="rId6"/>
    <p:sldId id="262" r:id="rId7"/>
    <p:sldId id="277" r:id="rId8"/>
    <p:sldId id="266" r:id="rId9"/>
    <p:sldId id="279" r:id="rId10"/>
    <p:sldId id="280" r:id="rId11"/>
    <p:sldId id="281" r:id="rId12"/>
    <p:sldId id="260" r:id="rId13"/>
    <p:sldId id="264" r:id="rId14"/>
    <p:sldId id="269" r:id="rId15"/>
    <p:sldId id="278" r:id="rId16"/>
    <p:sldId id="268" r:id="rId17"/>
    <p:sldId id="272" r:id="rId18"/>
    <p:sldId id="27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41" autoAdjust="0"/>
  </p:normalViewPr>
  <p:slideViewPr>
    <p:cSldViewPr>
      <p:cViewPr varScale="1">
        <p:scale>
          <a:sx n="79" d="100"/>
          <a:sy n="79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4858-043F-4FE0-B7CB-B805DB80B9A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85BD-CF25-4AFA-8A77-8A46CA78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85BD-CF25-4AFA-8A77-8A46CA7849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85BD-CF25-4AFA-8A77-8A46CA7849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85BD-CF25-4AFA-8A77-8A46CA784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2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hield-Light-for-Powerpoint_1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3149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2713"/>
            <a:ext cx="9144000" cy="74612"/>
          </a:xfrm>
          <a:prstGeom prst="rect">
            <a:avLst/>
          </a:prstGeom>
          <a:solidFill>
            <a:srgbClr val="FFD2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8" descr="Trinity Washington University Logo_cop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D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7938" y="6677025"/>
            <a:ext cx="9144001" cy="74613"/>
          </a:xfrm>
          <a:prstGeom prst="rect">
            <a:avLst/>
          </a:prstGeom>
          <a:solidFill>
            <a:srgbClr val="FFD2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D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6248400"/>
            <a:ext cx="91440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46166B"/>
                </a:solidFill>
                <a:latin typeface="Myriad Pro Black" pitchFamily="34" charset="0"/>
              </a:rPr>
              <a:t>Trinity Washington University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1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AF42-B602-4D5A-812D-BD3C207BB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0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497D-1071-4730-BFC2-6E4EF2CFC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44EA-2659-4D98-B5C8-3CAC30FE1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62B4-0516-45C9-B172-272C465A3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3266-CD97-479E-B714-7B25E882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214F-4B06-4D7A-94BB-47673BABC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9BEC-1DEC-4D3A-B8BB-9148D174D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3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4AAA-54D3-49F9-89D5-FAEA9671E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AC29-5C2B-485A-B2A9-467827D73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6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07F9-1DBF-4F6A-BA33-6683F9A2D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5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hield-Light-for-Powerpoint_100dp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3149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112713"/>
            <a:ext cx="9144000" cy="74612"/>
          </a:xfrm>
          <a:prstGeom prst="rect">
            <a:avLst/>
          </a:prstGeom>
          <a:solidFill>
            <a:srgbClr val="FFD2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6166B"/>
                </a:solidFill>
                <a:latin typeface="Adobe Garamond Pro Bol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6166B"/>
                </a:solidFill>
                <a:latin typeface="Adobe Garamond Pro Bol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6166B"/>
                </a:solidFill>
                <a:latin typeface="Adobe Garamond Pro Bol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45C60-0CBE-4E17-ABCB-0AFB70BF56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7" descr="Trinity Washington University Logo_copl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8450"/>
            <a:ext cx="2020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D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46166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6166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6166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166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166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166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166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166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166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166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ZryE2bqwd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future/article/20200821-john-henryism-the-hidden-health-impact-of-race-inequal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maahc.si.edu/learn/talking-about-race/topics/being-antiracist" TargetMode="External"/><Relationship Id="rId2" Type="http://schemas.openxmlformats.org/officeDocument/2006/relationships/hyperlink" Target="https://www.urban.org/policy-centers/cross-center-initiatives/social-determinants-health/projects/dr-camara-jones-explains-cliff-good-heal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.trinitydc.edu/about/trinity-dare-driving-actions-for-racial-equity/" TargetMode="External"/><Relationship Id="rId4" Type="http://schemas.openxmlformats.org/officeDocument/2006/relationships/hyperlink" Target="http://www.equityinmentalhealth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archive/lifestyle/magazine/1986/02/16/desmond-tutu/3fc3da7f-4926-44cf-896a-5d1bf7f0020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IuE324VBBQ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useumandmemorial.eji.org/museu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mK314NVrs&amp;t=251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a.org/monitor/2019/02/legacy-trau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81400"/>
          </a:xfrm>
        </p:spPr>
        <p:txBody>
          <a:bodyPr/>
          <a:lstStyle/>
          <a:p>
            <a:pPr lvl="1"/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C03669-7ACF-4C90-83A1-1A8414309AE2}" type="slidenum">
              <a:rPr lang="en-US" altLang="en-US" smtClean="0">
                <a:solidFill>
                  <a:srgbClr val="46166B"/>
                </a:solidFill>
                <a:latin typeface="Adobe Garamond Pro Bold" pitchFamily="18" charset="0"/>
              </a:rPr>
              <a:pPr eaLnBrk="1" hangingPunct="1"/>
              <a:t>1</a:t>
            </a:fld>
            <a:endParaRPr lang="en-US" altLang="en-US" smtClean="0">
              <a:solidFill>
                <a:srgbClr val="46166B"/>
              </a:solidFill>
              <a:latin typeface="Adobe Garamond Pro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980246"/>
            <a:ext cx="754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46166B"/>
                </a:solidFill>
                <a:ea typeface="+mj-ea"/>
                <a:cs typeface="+mj-cs"/>
              </a:rPr>
              <a:t>Hidden in Plain Sight: </a:t>
            </a:r>
            <a:endParaRPr lang="en-US" sz="4000" b="1" kern="0" dirty="0" smtClean="0">
              <a:solidFill>
                <a:srgbClr val="46166B"/>
              </a:solidFill>
              <a:ea typeface="+mj-ea"/>
              <a:cs typeface="+mj-cs"/>
            </a:endParaRPr>
          </a:p>
          <a:p>
            <a:pPr algn="ctr"/>
            <a:endParaRPr lang="en-US" sz="4000" b="1" kern="0" dirty="0">
              <a:solidFill>
                <a:srgbClr val="46166B"/>
              </a:solidFill>
              <a:ea typeface="+mj-ea"/>
              <a:cs typeface="+mj-cs"/>
            </a:endParaRPr>
          </a:p>
          <a:p>
            <a:pPr algn="ctr"/>
            <a:r>
              <a:rPr lang="en-US" sz="3200" b="1" kern="0" dirty="0" smtClean="0">
                <a:solidFill>
                  <a:srgbClr val="46166B"/>
                </a:solidFill>
                <a:ea typeface="+mj-ea"/>
                <a:cs typeface="+mj-cs"/>
              </a:rPr>
              <a:t>Acknowledging &amp; </a:t>
            </a:r>
            <a:r>
              <a:rPr lang="en-US" sz="3200" b="1" kern="0" dirty="0">
                <a:solidFill>
                  <a:srgbClr val="46166B"/>
                </a:solidFill>
                <a:ea typeface="+mj-ea"/>
                <a:cs typeface="+mj-cs"/>
              </a:rPr>
              <a:t>Addressing </a:t>
            </a:r>
            <a:r>
              <a:rPr lang="en-US" sz="3200" b="1" kern="0" dirty="0" smtClean="0">
                <a:solidFill>
                  <a:srgbClr val="46166B"/>
                </a:solidFill>
                <a:ea typeface="+mj-ea"/>
                <a:cs typeface="+mj-cs"/>
              </a:rPr>
              <a:t>the Impacts </a:t>
            </a:r>
            <a:r>
              <a:rPr lang="en-US" sz="3200" b="1" kern="0" dirty="0">
                <a:solidFill>
                  <a:srgbClr val="46166B"/>
                </a:solidFill>
                <a:ea typeface="+mj-ea"/>
                <a:cs typeface="+mj-cs"/>
              </a:rPr>
              <a:t>of </a:t>
            </a:r>
            <a:r>
              <a:rPr lang="en-US" sz="3200" b="1" kern="0" dirty="0" smtClean="0">
                <a:solidFill>
                  <a:srgbClr val="46166B"/>
                </a:solidFill>
                <a:ea typeface="+mj-ea"/>
                <a:cs typeface="+mj-cs"/>
              </a:rPr>
              <a:t>Racist </a:t>
            </a:r>
            <a:r>
              <a:rPr lang="en-US" sz="3200" b="1" kern="0" dirty="0">
                <a:solidFill>
                  <a:srgbClr val="46166B"/>
                </a:solidFill>
                <a:ea typeface="+mj-ea"/>
                <a:cs typeface="+mj-cs"/>
              </a:rPr>
              <a:t>Incident Based </a:t>
            </a:r>
            <a:r>
              <a:rPr lang="en-US" sz="3200" b="1" kern="0" dirty="0" smtClean="0">
                <a:solidFill>
                  <a:srgbClr val="46166B"/>
                </a:solidFill>
                <a:ea typeface="+mj-ea"/>
                <a:cs typeface="+mj-cs"/>
              </a:rPr>
              <a:t>Trauma</a:t>
            </a:r>
          </a:p>
          <a:p>
            <a:pPr algn="ctr"/>
            <a:endParaRPr lang="en-US" sz="3200" b="1" kern="0" dirty="0" smtClean="0">
              <a:solidFill>
                <a:srgbClr val="46166B"/>
              </a:solidFill>
              <a:ea typeface="+mj-ea"/>
              <a:cs typeface="+mj-cs"/>
            </a:endParaRPr>
          </a:p>
          <a:p>
            <a:pPr algn="ctr"/>
            <a:r>
              <a:rPr lang="en-US" sz="2400" kern="0" dirty="0" err="1" smtClean="0">
                <a:solidFill>
                  <a:srgbClr val="46166B"/>
                </a:solidFill>
                <a:latin typeface="Arial" panose="020B0604020202020204" pitchFamily="34" charset="0"/>
                <a:ea typeface="+mj-ea"/>
                <a:cs typeface="+mj-cs"/>
              </a:rPr>
              <a:t>Magis</a:t>
            </a:r>
            <a:r>
              <a:rPr lang="en-US" sz="2400" kern="0" dirty="0" smtClean="0">
                <a:solidFill>
                  <a:srgbClr val="46166B"/>
                </a:solidFill>
                <a:latin typeface="Arial" panose="020B0604020202020204" pitchFamily="34" charset="0"/>
                <a:ea typeface="+mj-ea"/>
                <a:cs typeface="+mj-cs"/>
              </a:rPr>
              <a:t> Core Annual Lecture &amp; WGGS Keynote</a:t>
            </a:r>
          </a:p>
          <a:p>
            <a:pPr algn="ctr"/>
            <a:r>
              <a:rPr lang="en-US" sz="2400" kern="0" dirty="0" smtClean="0">
                <a:solidFill>
                  <a:srgbClr val="46166B"/>
                </a:solidFill>
                <a:latin typeface="Arial" panose="020B0604020202020204" pitchFamily="34" charset="0"/>
                <a:ea typeface="+mj-ea"/>
                <a:cs typeface="+mj-cs"/>
              </a:rPr>
              <a:t>Fairfield University, Fairfield, CT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400" kern="0" dirty="0" smtClean="0">
              <a:solidFill>
                <a:srgbClr val="46166B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kern="0" dirty="0" smtClean="0">
                <a:solidFill>
                  <a:srgbClr val="46166B"/>
                </a:solidFill>
                <a:latin typeface="Arial" panose="020B0604020202020204" pitchFamily="34" charset="0"/>
              </a:rPr>
              <a:t>Dr. Carlota Ocampo</a:t>
            </a:r>
          </a:p>
          <a:p>
            <a:pPr algn="ctr"/>
            <a:r>
              <a:rPr lang="en-US" sz="2400" kern="0" dirty="0" smtClean="0">
                <a:solidFill>
                  <a:srgbClr val="46166B"/>
                </a:solidFill>
                <a:latin typeface="Arial" panose="020B0604020202020204" pitchFamily="34" charset="0"/>
              </a:rPr>
              <a:t>Trinity Washington University </a:t>
            </a:r>
          </a:p>
          <a:p>
            <a:pPr algn="ctr"/>
            <a:r>
              <a:rPr lang="en-US" sz="2400" kern="0" dirty="0" smtClean="0">
                <a:solidFill>
                  <a:srgbClr val="46166B"/>
                </a:solidFill>
                <a:latin typeface="Arial" panose="020B0604020202020204" pitchFamily="34" charset="0"/>
              </a:rPr>
              <a:t>March 30, 2022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Battle Fatigue (RBF)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557043"/>
          </a:xfrm>
        </p:spPr>
        <p:txBody>
          <a:bodyPr/>
          <a:lstStyle/>
          <a:p>
            <a:r>
              <a:rPr lang="en-US" sz="2200" dirty="0" smtClean="0"/>
              <a:t>The cumulative psychological, social, physiological &amp; emotional impacts of racial micro and macro aggressions and abuse</a:t>
            </a:r>
          </a:p>
          <a:p>
            <a:endParaRPr lang="en-US" sz="2200" dirty="0"/>
          </a:p>
          <a:p>
            <a:r>
              <a:rPr lang="en-US" sz="2200" dirty="0" smtClean="0"/>
              <a:t>Coping with persistent hostile, violent &amp; demeaning stressors depletes physical, emotional &amp; mental resources</a:t>
            </a:r>
          </a:p>
          <a:p>
            <a:endParaRPr lang="en-US" sz="2200" dirty="0"/>
          </a:p>
          <a:p>
            <a:r>
              <a:rPr lang="en-US" sz="2200" dirty="0" smtClean="0"/>
              <a:t>Symptoms can include academic disruptions, anxiety, depression, detachment, emotional numbing, exhaustion, frustration, hypersensitivity, avoidance, sadness, shock – among others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* Smith, W. A., Allen, W. R., &amp; </a:t>
            </a:r>
            <a:r>
              <a:rPr lang="en-US" sz="1200" dirty="0" err="1"/>
              <a:t>Danley</a:t>
            </a:r>
            <a:r>
              <a:rPr lang="en-US" sz="1200" dirty="0"/>
              <a:t>, L. L. (2007). “Assume the Position . . . You Fit </a:t>
            </a:r>
            <a:r>
              <a:rPr lang="en-US" sz="1200" dirty="0" smtClean="0"/>
              <a:t>the Description</a:t>
            </a:r>
            <a:r>
              <a:rPr lang="en-US" sz="1200" dirty="0"/>
              <a:t>” Psychosocial Experiences and Racial Battle Fatigue Among African American </a:t>
            </a:r>
            <a:r>
              <a:rPr lang="en-US" sz="1200" dirty="0" smtClean="0"/>
              <a:t>Male. College </a:t>
            </a:r>
            <a:r>
              <a:rPr lang="en-US" sz="1200" dirty="0"/>
              <a:t>Students. American Behavioral Scientist, 51 (4), pp. 551-578.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Racist Incident Based Trauma Parallel Theory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4740"/>
            <a:ext cx="8610600" cy="5376735"/>
          </a:xfrm>
        </p:spPr>
        <p:txBody>
          <a:bodyPr/>
          <a:lstStyle/>
          <a:p>
            <a:r>
              <a:rPr lang="en-US" sz="1800" b="1" dirty="0" smtClean="0"/>
              <a:t>Racist incident based trauma and the paradigm of complex trauma</a:t>
            </a:r>
          </a:p>
          <a:p>
            <a:r>
              <a:rPr lang="en-US" sz="1800" b="1" dirty="0" smtClean="0"/>
              <a:t>Acknowledged trauma in DSM V: An experience involving </a:t>
            </a:r>
            <a:r>
              <a:rPr lang="en-US" sz="1800" b="1" dirty="0"/>
              <a:t>actual </a:t>
            </a:r>
            <a:r>
              <a:rPr lang="en-US" sz="1800" b="1" dirty="0" smtClean="0"/>
              <a:t>or threatened injury or death and reacting to it with fear, helplessness</a:t>
            </a:r>
            <a:r>
              <a:rPr lang="en-US" sz="1800" b="1" dirty="0"/>
              <a:t>, or horror (war, sexual </a:t>
            </a:r>
            <a:r>
              <a:rPr lang="en-US" sz="1800" b="1" dirty="0" smtClean="0"/>
              <a:t>violence</a:t>
            </a:r>
            <a:r>
              <a:rPr lang="en-US" sz="1800" b="1" dirty="0"/>
              <a:t>, natural </a:t>
            </a:r>
            <a:r>
              <a:rPr lang="en-US" sz="1800" b="1" dirty="0" smtClean="0"/>
              <a:t>disasters)</a:t>
            </a:r>
          </a:p>
          <a:p>
            <a:r>
              <a:rPr lang="en-US" sz="1800" b="1" dirty="0" smtClean="0"/>
              <a:t>Racist incidents are cognitive/affective assaults </a:t>
            </a:r>
            <a:r>
              <a:rPr lang="en-US" sz="1800" b="1" i="1" dirty="0" smtClean="0"/>
              <a:t>involving one’s core ethnic self-identification*</a:t>
            </a:r>
          </a:p>
          <a:p>
            <a:r>
              <a:rPr lang="en-US" sz="1800" b="1" dirty="0" smtClean="0"/>
              <a:t>Mental health effects of racism:</a:t>
            </a:r>
          </a:p>
          <a:p>
            <a:pPr lvl="1"/>
            <a:r>
              <a:rPr lang="en-US" sz="1600" dirty="0"/>
              <a:t>Direct consequences of institutional racism, unequal access to mental health care</a:t>
            </a:r>
          </a:p>
          <a:p>
            <a:pPr lvl="1"/>
            <a:r>
              <a:rPr lang="en-US" sz="1600" dirty="0"/>
              <a:t>Internalization of stereotypes that lower positive self-evaluation/well-being</a:t>
            </a:r>
          </a:p>
          <a:p>
            <a:pPr lvl="1"/>
            <a:r>
              <a:rPr lang="en-US" sz="1600" dirty="0"/>
              <a:t>Experiences that “induce physiological and psychological reactions that can lead to adverse changes in mental health status”**</a:t>
            </a:r>
          </a:p>
          <a:p>
            <a:r>
              <a:rPr lang="en-US" sz="1800" b="1" dirty="0" smtClean="0"/>
              <a:t>Racist incidents can parallel rape and family violence in perpetrator motivation, effects, survivor responses, and societal </a:t>
            </a:r>
            <a:r>
              <a:rPr lang="en-US" sz="1800" b="1" dirty="0" smtClean="0"/>
              <a:t>justification</a:t>
            </a:r>
          </a:p>
          <a:p>
            <a:r>
              <a:rPr lang="en-US" sz="1800" b="1" dirty="0" smtClean="0"/>
              <a:t>Barriers to adoption of racist incident based trauma as clinical construct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200" dirty="0" smtClean="0"/>
              <a:t>*</a:t>
            </a:r>
            <a:r>
              <a:rPr lang="en-US" sz="1200" dirty="0"/>
              <a:t>Bryant-Davis T, Ocampo C. Racist Incident–Based Trauma. The Counseling Psychologist. 2005;33(4):479-500. doi:10.1177/0011000005276465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**Clark</a:t>
            </a:r>
            <a:r>
              <a:rPr lang="en-US" sz="1200" dirty="0"/>
              <a:t>, R., Anderson, N. B., Clark, V. R., &amp; Williams, D. R. (1999). Racism as a stressor for African Americans: A biopsychosocial model. American Psychologist, 54(10), 805–816. https://doi.org/10.1037/0003-066X.54.10.805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06363"/>
            <a:ext cx="6324600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Racism is a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Public </a:t>
            </a:r>
            <a:r>
              <a:rPr lang="en-US" sz="3200" dirty="0">
                <a:solidFill>
                  <a:srgbClr val="FF0000"/>
                </a:solidFill>
              </a:rPr>
              <a:t>Health </a:t>
            </a:r>
            <a:r>
              <a:rPr lang="en-US" sz="3200" dirty="0" smtClean="0">
                <a:solidFill>
                  <a:srgbClr val="FF0000"/>
                </a:solidFill>
              </a:rPr>
              <a:t>Crisis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155193"/>
            <a:ext cx="8473440" cy="5608637"/>
          </a:xfrm>
        </p:spPr>
        <p:txBody>
          <a:bodyPr/>
          <a:lstStyle/>
          <a:p>
            <a:r>
              <a:rPr lang="en-US" sz="3000" dirty="0" smtClean="0"/>
              <a:t>Individual racism </a:t>
            </a:r>
            <a:endParaRPr lang="en-US" sz="3000" dirty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imilar to race prejudice: attitudinal &amp; behavioral</a:t>
            </a:r>
          </a:p>
          <a:p>
            <a:pPr lvl="1"/>
            <a:r>
              <a:rPr lang="en-US" sz="2000" dirty="0" err="1" smtClean="0"/>
              <a:t>Dysconscious</a:t>
            </a:r>
            <a:r>
              <a:rPr lang="en-US" sz="2000" dirty="0" smtClean="0"/>
              <a:t> </a:t>
            </a:r>
            <a:r>
              <a:rPr lang="en-US" sz="2000" dirty="0" smtClean="0"/>
              <a:t>Racism – </a:t>
            </a:r>
            <a:r>
              <a:rPr lang="en-US" sz="2000" dirty="0" smtClean="0"/>
              <a:t>similar to moral </a:t>
            </a:r>
            <a:r>
              <a:rPr lang="en-US" sz="2000" dirty="0" smtClean="0"/>
              <a:t>disengagement (Bandura)</a:t>
            </a:r>
            <a:endParaRPr lang="en-US" sz="2000" dirty="0"/>
          </a:p>
          <a:p>
            <a:r>
              <a:rPr lang="en-US" sz="3000" dirty="0" smtClean="0"/>
              <a:t>Cultural Racism </a:t>
            </a:r>
          </a:p>
          <a:p>
            <a:pPr lvl="1"/>
            <a:r>
              <a:rPr lang="en-US" sz="2000" dirty="0" smtClean="0"/>
              <a:t>Similar to cultural hegemony</a:t>
            </a:r>
          </a:p>
          <a:p>
            <a:pPr lvl="1"/>
            <a:r>
              <a:rPr lang="en-US" sz="2000" dirty="0" smtClean="0"/>
              <a:t>Ex. Cheerleaders </a:t>
            </a:r>
            <a:r>
              <a:rPr lang="en-US" sz="2000" dirty="0"/>
              <a:t>must wear hair </a:t>
            </a:r>
            <a:r>
              <a:rPr lang="en-US" sz="2000" dirty="0" smtClean="0"/>
              <a:t>straight/ponytails </a:t>
            </a:r>
            <a:r>
              <a:rPr lang="en-US" sz="2000" dirty="0"/>
              <a:t>for uniform </a:t>
            </a:r>
            <a:r>
              <a:rPr lang="en-US" sz="2000" dirty="0" smtClean="0"/>
              <a:t>look</a:t>
            </a:r>
          </a:p>
          <a:p>
            <a:pPr lvl="1"/>
            <a:r>
              <a:rPr lang="en-US" sz="2000" dirty="0" smtClean="0"/>
              <a:t>Can be internalized:  </a:t>
            </a:r>
            <a:r>
              <a:rPr lang="en-US" sz="2000" dirty="0" smtClean="0">
                <a:hlinkClick r:id="rId2"/>
              </a:rPr>
              <a:t>Clark &amp; Clark Doll Study</a:t>
            </a:r>
            <a:endParaRPr lang="en-US" sz="2000" dirty="0" smtClean="0"/>
          </a:p>
          <a:p>
            <a:r>
              <a:rPr lang="en-US" sz="3000" dirty="0" smtClean="0"/>
              <a:t>Institutional or systemic racism</a:t>
            </a:r>
          </a:p>
          <a:p>
            <a:pPr lvl="1"/>
            <a:r>
              <a:rPr lang="en-US" sz="2000" dirty="0" smtClean="0"/>
              <a:t>Process over outcomes</a:t>
            </a:r>
          </a:p>
          <a:p>
            <a:pPr lvl="1"/>
            <a:r>
              <a:rPr lang="en-US" sz="2000" dirty="0" smtClean="0"/>
              <a:t>A system of structuring opportunity and assigning value based on the social interpretation of phenotype* (</a:t>
            </a:r>
            <a:r>
              <a:rPr lang="en-US" sz="1400" dirty="0" err="1" smtClean="0"/>
              <a:t>Camara</a:t>
            </a:r>
            <a:r>
              <a:rPr lang="en-US" sz="1400" dirty="0" smtClean="0"/>
              <a:t> P. Jones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Ex. BIPOC professors tasked </a:t>
            </a:r>
            <a:r>
              <a:rPr lang="en-US" sz="2000" dirty="0"/>
              <a:t>with extra </a:t>
            </a:r>
            <a:r>
              <a:rPr lang="en-US" sz="2000" dirty="0" smtClean="0"/>
              <a:t>committees </a:t>
            </a:r>
            <a:r>
              <a:rPr lang="en-US" sz="2000" dirty="0"/>
              <a:t>&amp; </a:t>
            </a:r>
            <a:r>
              <a:rPr lang="en-US" sz="2000" dirty="0" smtClean="0"/>
              <a:t>advising, but not </a:t>
            </a:r>
            <a:r>
              <a:rPr lang="en-US" sz="2000" dirty="0"/>
              <a:t>rewarded </a:t>
            </a:r>
            <a:r>
              <a:rPr lang="en-US" sz="2000" dirty="0" smtClean="0"/>
              <a:t>in </a:t>
            </a:r>
            <a:r>
              <a:rPr lang="en-US" sz="2000" dirty="0"/>
              <a:t>the tenure process (aka Cultural Taxation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Recommended: James Jones, Prejudice &amp; racism,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edition, McGraw Hill, 1997.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967"/>
            <a:ext cx="6324600" cy="1143000"/>
          </a:xfrm>
        </p:spPr>
        <p:txBody>
          <a:bodyPr/>
          <a:lstStyle/>
          <a:p>
            <a:pPr lvl="1"/>
            <a:r>
              <a:rPr lang="en-US" sz="3200" dirty="0" smtClean="0"/>
              <a:t>The Dual Narrative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066799"/>
            <a:ext cx="4267200" cy="5178426"/>
          </a:xfrm>
        </p:spPr>
        <p:txBody>
          <a:bodyPr/>
          <a:lstStyle/>
          <a:p>
            <a:pPr marL="0" lvl="2" indent="0">
              <a:buNone/>
            </a:pPr>
            <a:r>
              <a:rPr lang="en-US" sz="1800" dirty="0" smtClean="0"/>
              <a:t>White people tend to believe </a:t>
            </a:r>
            <a:r>
              <a:rPr lang="en-US" sz="1800" dirty="0"/>
              <a:t>that*:</a:t>
            </a:r>
            <a:endParaRPr lang="en-US" sz="1800" dirty="0" smtClean="0"/>
          </a:p>
          <a:p>
            <a:pPr marL="0" lvl="2" indent="0">
              <a:buNone/>
            </a:pPr>
            <a:endParaRPr lang="en-US" sz="1800" dirty="0" smtClean="0"/>
          </a:p>
          <a:p>
            <a:pPr marL="285750" lvl="2" indent="-285750"/>
            <a:r>
              <a:rPr lang="en-US" sz="1800" dirty="0" smtClean="0"/>
              <a:t>Racialized </a:t>
            </a:r>
            <a:r>
              <a:rPr lang="en-US" sz="1800" dirty="0"/>
              <a:t>groups are doing </a:t>
            </a:r>
            <a:r>
              <a:rPr lang="en-US" sz="1800" dirty="0" smtClean="0"/>
              <a:t>well in </a:t>
            </a:r>
            <a:r>
              <a:rPr lang="en-US" sz="1800" dirty="0" smtClean="0"/>
              <a:t>life</a:t>
            </a:r>
            <a:endParaRPr lang="en-US" sz="1800" dirty="0"/>
          </a:p>
          <a:p>
            <a:pPr marL="285750" lvl="2" indent="-285750"/>
            <a:r>
              <a:rPr lang="en-US" sz="1800" dirty="0"/>
              <a:t>R</a:t>
            </a:r>
            <a:r>
              <a:rPr lang="en-US" sz="1800" dirty="0" smtClean="0"/>
              <a:t>acism </a:t>
            </a:r>
            <a:r>
              <a:rPr lang="en-US" sz="1800" dirty="0"/>
              <a:t>is no longer an issue </a:t>
            </a:r>
            <a:r>
              <a:rPr lang="en-US" sz="1800" dirty="0" smtClean="0"/>
              <a:t>&amp; </a:t>
            </a:r>
            <a:r>
              <a:rPr lang="en-US" sz="1800" dirty="0" smtClean="0"/>
              <a:t>discrimination </a:t>
            </a:r>
            <a:r>
              <a:rPr lang="en-US" sz="1800" dirty="0"/>
              <a:t>is declining</a:t>
            </a:r>
          </a:p>
          <a:p>
            <a:pPr marL="285750" lvl="2" indent="-285750"/>
            <a:r>
              <a:rPr lang="en-US" sz="1800" dirty="0"/>
              <a:t>T</a:t>
            </a:r>
            <a:r>
              <a:rPr lang="en-US" sz="1800" dirty="0" smtClean="0"/>
              <a:t>hey </a:t>
            </a:r>
            <a:r>
              <a:rPr lang="en-US" sz="1800" dirty="0" smtClean="0"/>
              <a:t>themselves are </a:t>
            </a:r>
            <a:r>
              <a:rPr lang="en-US" sz="1800" dirty="0"/>
              <a:t>not capable of </a:t>
            </a:r>
            <a:r>
              <a:rPr lang="en-US" sz="1800" dirty="0" smtClean="0"/>
              <a:t>racist behaviors</a:t>
            </a:r>
            <a:endParaRPr lang="en-US" sz="1800" dirty="0" smtClean="0"/>
          </a:p>
          <a:p>
            <a:pPr marL="285750" lvl="2" indent="-285750"/>
            <a:r>
              <a:rPr lang="en-US" sz="1800" dirty="0" smtClean="0"/>
              <a:t>People have free </a:t>
            </a:r>
            <a:r>
              <a:rPr lang="en-US" sz="1800" dirty="0" smtClean="0"/>
              <a:t>will – colorblind racism</a:t>
            </a:r>
            <a:endParaRPr lang="en-US" sz="1800" dirty="0" smtClean="0"/>
          </a:p>
          <a:p>
            <a:pPr marL="285750" lvl="2" indent="-285750"/>
            <a:r>
              <a:rPr lang="en-US" sz="1800" dirty="0" smtClean="0"/>
              <a:t>People can pull themselves up “by their bootstraps”</a:t>
            </a:r>
          </a:p>
          <a:p>
            <a:pPr marL="285750" lvl="2" indent="-285750"/>
            <a:r>
              <a:rPr lang="en-US" sz="1800" dirty="0" smtClean="0"/>
              <a:t>Locus of success/failure: </a:t>
            </a:r>
            <a:r>
              <a:rPr lang="en-US" sz="1800" dirty="0" smtClean="0"/>
              <a:t>internal</a:t>
            </a:r>
            <a:endParaRPr lang="en-US" sz="1800" dirty="0" smtClean="0"/>
          </a:p>
          <a:p>
            <a:pPr marL="60325" lvl="2" indent="0">
              <a:buNone/>
            </a:pPr>
            <a:endParaRPr lang="en-US" sz="1200" dirty="0" smtClean="0"/>
          </a:p>
          <a:p>
            <a:pPr marL="60325" lvl="2" indent="0">
              <a:buNone/>
            </a:pPr>
            <a:r>
              <a:rPr lang="en-US" sz="1200" dirty="0" smtClean="0"/>
              <a:t>*Sue</a:t>
            </a:r>
            <a:r>
              <a:rPr lang="en-US" sz="1200" dirty="0" smtClean="0"/>
              <a:t>, D., </a:t>
            </a:r>
            <a:r>
              <a:rPr lang="en-US" sz="1200" dirty="0" err="1" smtClean="0"/>
              <a:t>Capodilupo</a:t>
            </a:r>
            <a:r>
              <a:rPr lang="en-US" sz="1200" dirty="0" smtClean="0"/>
              <a:t>, C., Torino, G., </a:t>
            </a:r>
            <a:r>
              <a:rPr lang="en-US" sz="1200" dirty="0" err="1" smtClean="0"/>
              <a:t>Bucceri</a:t>
            </a:r>
            <a:r>
              <a:rPr lang="en-US" sz="1200" dirty="0" smtClean="0"/>
              <a:t>, J et al.  (2007), Racial </a:t>
            </a:r>
            <a:r>
              <a:rPr lang="en-US" sz="1200" dirty="0" err="1"/>
              <a:t>microaggressions</a:t>
            </a:r>
            <a:r>
              <a:rPr lang="en-US" sz="1200" dirty="0"/>
              <a:t> in everyday life: implications for clinical practice. Am </a:t>
            </a:r>
            <a:r>
              <a:rPr lang="en-US" sz="1200" dirty="0" err="1" smtClean="0"/>
              <a:t>Psychol</a:t>
            </a:r>
            <a:r>
              <a:rPr lang="en-US" sz="1200" dirty="0" smtClean="0"/>
              <a:t>, 62(4</a:t>
            </a:r>
            <a:r>
              <a:rPr lang="en-US" sz="1200" dirty="0"/>
              <a:t>):271-86. </a:t>
            </a:r>
            <a:endParaRPr lang="en-US" sz="1800" dirty="0" smtClean="0"/>
          </a:p>
          <a:p>
            <a:pPr marL="231775" lvl="2" indent="0">
              <a:buNone/>
            </a:pPr>
            <a:endParaRPr 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2"/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4192" y="1062048"/>
            <a:ext cx="4191000" cy="4786746"/>
          </a:xfrm>
        </p:spPr>
        <p:txBody>
          <a:bodyPr/>
          <a:lstStyle/>
          <a:p>
            <a:pPr marL="0" lvl="2" indent="0">
              <a:buNone/>
            </a:pPr>
            <a:r>
              <a:rPr lang="en-US" sz="1800" dirty="0" smtClean="0"/>
              <a:t>Black people and BIPOC experience:</a:t>
            </a:r>
          </a:p>
          <a:p>
            <a:pPr marL="285750" lvl="2" indent="-285750"/>
            <a:endParaRPr lang="en-US" sz="1800" dirty="0" smtClean="0"/>
          </a:p>
          <a:p>
            <a:pPr marL="285750" lvl="2" indent="-285750"/>
            <a:r>
              <a:rPr lang="en-US" sz="1800" dirty="0" smtClean="0"/>
              <a:t>History of racialized groups in America is not one of advancing toward the American drea</a:t>
            </a:r>
            <a:r>
              <a:rPr lang="en-US" sz="1800" dirty="0"/>
              <a:t>m</a:t>
            </a:r>
            <a:endParaRPr lang="en-US" sz="1800" dirty="0" smtClean="0"/>
          </a:p>
          <a:p>
            <a:pPr marL="285750" lvl="2" indent="-285750"/>
            <a:r>
              <a:rPr lang="en-US" sz="1800" dirty="0" smtClean="0"/>
              <a:t>Daily racism (</a:t>
            </a:r>
            <a:r>
              <a:rPr lang="en-US" sz="1800" dirty="0" err="1" smtClean="0"/>
              <a:t>eg</a:t>
            </a:r>
            <a:r>
              <a:rPr lang="en-US" sz="1800" dirty="0" smtClean="0"/>
              <a:t>, micro-aggressions) create different reality</a:t>
            </a:r>
          </a:p>
          <a:p>
            <a:pPr marL="285750" lvl="2" indent="-285750"/>
            <a:r>
              <a:rPr lang="en-US" sz="1800" dirty="0" smtClean="0"/>
              <a:t>Definitions of racism </a:t>
            </a:r>
            <a:r>
              <a:rPr lang="en-US" sz="1800" dirty="0" smtClean="0"/>
              <a:t>tend to include </a:t>
            </a:r>
            <a:r>
              <a:rPr lang="en-US" sz="1800" dirty="0" smtClean="0"/>
              <a:t>intentionality; those who commit racist acts rarely admit to </a:t>
            </a:r>
            <a:r>
              <a:rPr lang="en-US" sz="1800" dirty="0" smtClean="0"/>
              <a:t>intention (</a:t>
            </a:r>
            <a:r>
              <a:rPr lang="en-US" sz="1800" dirty="0" err="1" smtClean="0"/>
              <a:t>dysconscious</a:t>
            </a:r>
            <a:r>
              <a:rPr lang="en-US" sz="1800" dirty="0" smtClean="0"/>
              <a:t> racism)</a:t>
            </a:r>
            <a:endParaRPr lang="en-US" sz="1800" dirty="0" smtClean="0"/>
          </a:p>
          <a:p>
            <a:pPr marL="280988" lvl="2" indent="-280988">
              <a:buFont typeface="Arial" panose="020B0604020202020204" pitchFamily="34" charset="0"/>
              <a:buChar char="•"/>
            </a:pPr>
            <a:r>
              <a:rPr lang="en-US" sz="1800" dirty="0" smtClean="0"/>
              <a:t>Double-Consciousness** </a:t>
            </a:r>
            <a:r>
              <a:rPr lang="en-US" sz="1800" dirty="0"/>
              <a:t>&amp; Whistling </a:t>
            </a:r>
            <a:r>
              <a:rPr lang="en-US" sz="1800" dirty="0" smtClean="0"/>
              <a:t>Vivaldi</a:t>
            </a:r>
            <a:r>
              <a:rPr lang="en-US" sz="1800" dirty="0" smtClean="0"/>
              <a:t>*** </a:t>
            </a:r>
            <a:r>
              <a:rPr lang="en-US" sz="1800" dirty="0" smtClean="0"/>
              <a:t>(cognitive effort/</a:t>
            </a:r>
            <a:r>
              <a:rPr lang="en-US" sz="1800" dirty="0" err="1" smtClean="0"/>
              <a:t>allostatic</a:t>
            </a:r>
            <a:r>
              <a:rPr lang="en-US" sz="1800" dirty="0" smtClean="0"/>
              <a:t> load)</a:t>
            </a:r>
          </a:p>
          <a:p>
            <a:pPr marL="280988" lvl="2" indent="-280988">
              <a:buFont typeface="Arial" panose="020B0604020202020204" pitchFamily="34" charset="0"/>
              <a:buChar char="•"/>
            </a:pPr>
            <a:r>
              <a:rPr lang="en-US" sz="1800" dirty="0" smtClean="0"/>
              <a:t>Locus of success/failure: internal &amp; external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93042"/>
            <a:ext cx="8001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 smtClean="0">
                <a:solidFill>
                  <a:srgbClr val="46166B"/>
                </a:solidFill>
              </a:rPr>
              <a:t>**Du </a:t>
            </a:r>
            <a:r>
              <a:rPr lang="en-US" sz="1200" kern="0" dirty="0">
                <a:solidFill>
                  <a:srgbClr val="46166B"/>
                </a:solidFill>
              </a:rPr>
              <a:t>Bois, W. E. B. 1903, 1968) The Souls of Black Folk; Essays and Sketches. Chicago, A. G. </a:t>
            </a:r>
            <a:r>
              <a:rPr lang="en-US" sz="1200" kern="0" dirty="0" err="1">
                <a:solidFill>
                  <a:srgbClr val="46166B"/>
                </a:solidFill>
              </a:rPr>
              <a:t>McClurg</a:t>
            </a:r>
            <a:r>
              <a:rPr lang="en-US" sz="1200" kern="0" dirty="0">
                <a:solidFill>
                  <a:srgbClr val="46166B"/>
                </a:solidFill>
              </a:rPr>
              <a:t>, New </a:t>
            </a:r>
            <a:r>
              <a:rPr lang="en-US" sz="1200" kern="0" dirty="0" err="1">
                <a:solidFill>
                  <a:srgbClr val="46166B"/>
                </a:solidFill>
              </a:rPr>
              <a:t>York:Johnson</a:t>
            </a:r>
            <a:r>
              <a:rPr lang="en-US" sz="1200" kern="0" dirty="0">
                <a:solidFill>
                  <a:srgbClr val="46166B"/>
                </a:solidFill>
              </a:rPr>
              <a:t> Reprint Corp.</a:t>
            </a:r>
          </a:p>
          <a:p>
            <a:pPr marL="231775" lvl="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 smtClean="0">
                <a:solidFill>
                  <a:srgbClr val="46166B"/>
                </a:solidFill>
              </a:rPr>
              <a:t>***Steele</a:t>
            </a:r>
            <a:r>
              <a:rPr lang="en-US" sz="1200" kern="0" dirty="0">
                <a:solidFill>
                  <a:srgbClr val="46166B"/>
                </a:solidFill>
              </a:rPr>
              <a:t>, Claude. (2010). Whistling Vivaldi : and other clues to how stereotypes affect us. New York :W.W. Norton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4407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Free Will Example:</a:t>
            </a:r>
            <a:br>
              <a:rPr lang="en-US" sz="2400" dirty="0" smtClean="0"/>
            </a:br>
            <a:r>
              <a:rPr lang="en-US" sz="2400" dirty="0" smtClean="0"/>
              <a:t>Hair Tweets.  </a:t>
            </a:r>
            <a:br>
              <a:rPr lang="en-US" sz="2400" dirty="0" smtClean="0"/>
            </a:br>
            <a:r>
              <a:rPr lang="en-US" sz="2400" dirty="0" smtClean="0"/>
              <a:t>Hair???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81" y="1377858"/>
            <a:ext cx="2455319" cy="531392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62612"/>
            <a:ext cx="2531519" cy="5478844"/>
          </a:xfrm>
        </p:spPr>
      </p:pic>
    </p:spTree>
    <p:extLst>
      <p:ext uri="{BB962C8B-B14F-4D97-AF65-F5344CB8AC3E}">
        <p14:creationId xmlns:p14="http://schemas.microsoft.com/office/powerpoint/2010/main" val="3698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Random Collection of Constructs:</a:t>
            </a:r>
            <a:br>
              <a:rPr lang="en-US" sz="2800" dirty="0" smtClean="0"/>
            </a:br>
            <a:r>
              <a:rPr lang="en-US" sz="2400" dirty="0" smtClean="0"/>
              <a:t> Things to Know in Working with Racism &amp; Trauma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Learned Helplessness</a:t>
            </a:r>
          </a:p>
          <a:p>
            <a:r>
              <a:rPr lang="en-US" sz="2400" dirty="0" smtClean="0"/>
              <a:t>People respond differently –internal/external resiliency factors</a:t>
            </a:r>
          </a:p>
          <a:p>
            <a:r>
              <a:rPr lang="en-US" sz="2400" dirty="0" smtClean="0"/>
              <a:t>Trauma as a feature of colonization</a:t>
            </a:r>
          </a:p>
          <a:p>
            <a:r>
              <a:rPr lang="en-US" sz="2400" dirty="0" err="1" smtClean="0"/>
              <a:t>Gaslighting</a:t>
            </a:r>
            <a:endParaRPr lang="en-US" sz="2400" dirty="0" smtClean="0"/>
          </a:p>
          <a:p>
            <a:r>
              <a:rPr lang="en-US" sz="2400" dirty="0" smtClean="0"/>
              <a:t>Micro-aggressions &amp; Macro-aggressions</a:t>
            </a:r>
          </a:p>
          <a:p>
            <a:r>
              <a:rPr lang="en-US" sz="2400" dirty="0" smtClean="0"/>
              <a:t>Over-</a:t>
            </a:r>
            <a:r>
              <a:rPr lang="en-US" sz="2400" dirty="0" err="1" smtClean="0"/>
              <a:t>pathologizing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Envisioning a different world</a:t>
            </a:r>
          </a:p>
          <a:p>
            <a:r>
              <a:rPr lang="en-US" sz="2400" dirty="0" smtClean="0"/>
              <a:t>Pivot to perpetrator blaming, not victim-blaming</a:t>
            </a:r>
          </a:p>
          <a:p>
            <a:r>
              <a:rPr lang="en-US" sz="2400" dirty="0" err="1" smtClean="0"/>
              <a:t>Pathologize</a:t>
            </a:r>
            <a:r>
              <a:rPr lang="en-US" sz="2400" dirty="0" smtClean="0"/>
              <a:t> racism, not responses to it</a:t>
            </a:r>
          </a:p>
          <a:p>
            <a:r>
              <a:rPr lang="en-US" sz="2400" dirty="0" smtClean="0"/>
              <a:t>Changing the structure of society as a response to trauma</a:t>
            </a:r>
          </a:p>
          <a:p>
            <a:r>
              <a:rPr lang="en-US" sz="2400" dirty="0" smtClean="0"/>
              <a:t>Sublimation &amp; Activism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477962"/>
          </a:xfrm>
        </p:spPr>
        <p:txBody>
          <a:bodyPr/>
          <a:lstStyle/>
          <a:p>
            <a:r>
              <a:rPr lang="en-US" sz="2800" dirty="0" smtClean="0"/>
              <a:t>Resiliency &amp; Coping:</a:t>
            </a:r>
            <a:br>
              <a:rPr lang="en-US" sz="2800" dirty="0" smtClean="0"/>
            </a:br>
            <a:r>
              <a:rPr lang="en-US" sz="2200" dirty="0" smtClean="0"/>
              <a:t>General &amp; Specific Coping Responses to Racism &amp; the Coping Double-Bind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167"/>
            <a:ext cx="8229600" cy="5246307"/>
          </a:xfrm>
        </p:spPr>
        <p:txBody>
          <a:bodyPr/>
          <a:lstStyle/>
          <a:p>
            <a:r>
              <a:rPr lang="en-US" sz="2400" dirty="0" smtClean="0"/>
              <a:t>Negative Coping</a:t>
            </a:r>
          </a:p>
          <a:p>
            <a:pPr lvl="1"/>
            <a:r>
              <a:rPr lang="en-US" sz="2000" dirty="0"/>
              <a:t>Denial &amp; Repression (defense mechanisms)</a:t>
            </a:r>
          </a:p>
          <a:p>
            <a:pPr lvl="1"/>
            <a:r>
              <a:rPr lang="en-US" sz="2000" dirty="0"/>
              <a:t>The Anger Expression Double-Bind</a:t>
            </a:r>
          </a:p>
          <a:p>
            <a:pPr lvl="1"/>
            <a:r>
              <a:rPr lang="en-US" sz="2000" dirty="0">
                <a:hlinkClick r:id="rId2"/>
              </a:rPr>
              <a:t>John </a:t>
            </a:r>
            <a:r>
              <a:rPr lang="en-US" sz="2000" dirty="0" err="1">
                <a:hlinkClick r:id="rId2"/>
              </a:rPr>
              <a:t>Henryism</a:t>
            </a:r>
            <a:r>
              <a:rPr lang="en-US" sz="2000" dirty="0">
                <a:hlinkClick r:id="rId2"/>
              </a:rPr>
              <a:t>: </a:t>
            </a:r>
            <a:r>
              <a:rPr lang="en-US" sz="2000" dirty="0"/>
              <a:t>“the stressful, damaging health impact of thriving despite inequality, financial hardship and racial discrimination”*</a:t>
            </a:r>
          </a:p>
          <a:p>
            <a:pPr lvl="1"/>
            <a:r>
              <a:rPr lang="en-US" sz="2000" dirty="0"/>
              <a:t>“Slow-Motion Suicide”** </a:t>
            </a:r>
            <a:endParaRPr lang="en-US" sz="2000" dirty="0" smtClean="0"/>
          </a:p>
          <a:p>
            <a:r>
              <a:rPr lang="en-US" sz="2400" dirty="0" smtClean="0"/>
              <a:t>Positive Coping</a:t>
            </a:r>
          </a:p>
          <a:p>
            <a:pPr lvl="1"/>
            <a:r>
              <a:rPr lang="en-US" sz="2000" dirty="0" smtClean="0"/>
              <a:t>Sublimation (defense mechanism)</a:t>
            </a:r>
          </a:p>
          <a:p>
            <a:pPr lvl="1"/>
            <a:r>
              <a:rPr lang="en-US" sz="2000" dirty="0" smtClean="0"/>
              <a:t>Cultural Affiliation &amp; Affirmation/Safe Spaces: “Say it loud, I’m Black and I’m proud” (</a:t>
            </a:r>
            <a:r>
              <a:rPr lang="en-US" sz="1400" dirty="0" smtClean="0"/>
              <a:t>James Brown</a:t>
            </a:r>
            <a:r>
              <a:rPr lang="en-US" sz="2000" dirty="0" smtClean="0"/>
              <a:t>); American Indian TM***</a:t>
            </a:r>
            <a:endParaRPr lang="en-US" sz="2000" dirty="0" smtClean="0"/>
          </a:p>
          <a:p>
            <a:pPr lvl="1"/>
            <a:r>
              <a:rPr lang="en-US" sz="2000" dirty="0" smtClean="0"/>
              <a:t>Anger Expression (see: Double-Bind)</a:t>
            </a:r>
          </a:p>
          <a:p>
            <a:pPr lvl="1"/>
            <a:r>
              <a:rPr lang="en-US" sz="2000" dirty="0" smtClean="0"/>
              <a:t>Social Support &amp; Religious Participation</a:t>
            </a:r>
          </a:p>
          <a:p>
            <a:pPr marL="0" indent="0">
              <a:buNone/>
            </a:pPr>
            <a:r>
              <a:rPr lang="en-US" sz="1200" dirty="0" smtClean="0"/>
              <a:t>**</a:t>
            </a:r>
            <a:r>
              <a:rPr lang="en-US" sz="1200" dirty="0" err="1" smtClean="0"/>
              <a:t>Poussaint</a:t>
            </a:r>
            <a:r>
              <a:rPr lang="en-US" sz="1200" dirty="0"/>
              <a:t>, A., &amp; Alexander, A.  (2000).  Lay My Burden Down: Suicide &amp; the Mental Health Crisis Among African-Americans.  Beacon, Boston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/>
              <a:t>***Bassett, D., Tsosie, U., &amp; </a:t>
            </a:r>
            <a:r>
              <a:rPr lang="en-US" sz="1200" dirty="0" err="1"/>
              <a:t>Nannauck</a:t>
            </a:r>
            <a:r>
              <a:rPr lang="en-US" sz="1200" dirty="0"/>
              <a:t>, S. (2012). "Our culture is medicine": perspectives of Native healers on </a:t>
            </a:r>
            <a:r>
              <a:rPr lang="en-US" sz="1200" dirty="0" smtClean="0"/>
              <a:t>post trauma </a:t>
            </a:r>
            <a:r>
              <a:rPr lang="en-US" sz="1200" dirty="0"/>
              <a:t>recovery among American Indian and Alaska Native patients. The Permanente journal, 16(1), 19–27</a:t>
            </a:r>
            <a:r>
              <a:rPr lang="en-US" sz="1200" dirty="0" smtClean="0"/>
              <a:t>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7669"/>
            <a:ext cx="6324600" cy="1143000"/>
          </a:xfrm>
        </p:spPr>
        <p:txBody>
          <a:bodyPr/>
          <a:lstStyle/>
          <a:p>
            <a:r>
              <a:rPr lang="en-US" sz="2800" dirty="0" smtClean="0"/>
              <a:t>Equity in Mental Health:</a:t>
            </a:r>
            <a:br>
              <a:rPr lang="en-US" sz="2800" dirty="0" smtClean="0"/>
            </a:br>
            <a:r>
              <a:rPr lang="en-US" sz="2800" dirty="0" smtClean="0"/>
              <a:t>Initiatives to Address Impacts of Racism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5045075"/>
          </a:xfrm>
        </p:spPr>
        <p:txBody>
          <a:bodyPr/>
          <a:lstStyle/>
          <a:p>
            <a:r>
              <a:rPr lang="en-US" sz="2400" dirty="0" smtClean="0"/>
              <a:t>Truth and Reconciliation </a:t>
            </a:r>
          </a:p>
          <a:p>
            <a:endParaRPr lang="en-US" sz="2400" dirty="0"/>
          </a:p>
          <a:p>
            <a:r>
              <a:rPr lang="en-US" sz="2400" dirty="0" smtClean="0">
                <a:hlinkClick r:id="rId2"/>
              </a:rPr>
              <a:t>Public Health Models – Primary, Secondary, Tertiary </a:t>
            </a:r>
            <a:r>
              <a:rPr lang="en-US" sz="2400" dirty="0" smtClean="0">
                <a:hlinkClick r:id="rId2"/>
              </a:rPr>
              <a:t>Intervention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Anti-racism &amp; Dismantling Racism</a:t>
            </a:r>
            <a:r>
              <a:rPr lang="en-US" sz="2400" dirty="0"/>
              <a:t>*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hlinkClick r:id="rId4"/>
              </a:rPr>
              <a:t>The Steve Fund Equity in Mental Health Framework</a:t>
            </a: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>
                <a:hlinkClick r:id="rId5"/>
              </a:rPr>
              <a:t>Trinity DARE: Driving Actions for Racial </a:t>
            </a:r>
            <a:r>
              <a:rPr lang="en-US" sz="2400" dirty="0" smtClean="0">
                <a:hlinkClick r:id="rId5"/>
              </a:rPr>
              <a:t>Equity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Recommended: </a:t>
            </a:r>
            <a:r>
              <a:rPr lang="en-US" sz="1400" dirty="0" err="1"/>
              <a:t>Kendi</a:t>
            </a:r>
            <a:r>
              <a:rPr lang="en-US" sz="1400" dirty="0"/>
              <a:t>, </a:t>
            </a:r>
            <a:r>
              <a:rPr lang="en-US" sz="1400" dirty="0" err="1"/>
              <a:t>Ibram</a:t>
            </a:r>
            <a:r>
              <a:rPr lang="en-US" sz="1400" dirty="0"/>
              <a:t> X. How to Be an Antiracist. New York, NY: One World, 2019</a:t>
            </a:r>
            <a:endParaRPr lang="en-US" sz="1400" dirty="0"/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06" y="685800"/>
            <a:ext cx="2091237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95" y="1600200"/>
            <a:ext cx="4460210" cy="4525963"/>
          </a:xfrm>
        </p:spPr>
      </p:pic>
    </p:spTree>
    <p:extLst>
      <p:ext uri="{BB962C8B-B14F-4D97-AF65-F5344CB8AC3E}">
        <p14:creationId xmlns:p14="http://schemas.microsoft.com/office/powerpoint/2010/main" val="382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“Coming to Know the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794"/>
            <a:ext cx="8229600" cy="5358606"/>
          </a:xfrm>
        </p:spPr>
        <p:txBody>
          <a:bodyPr/>
          <a:lstStyle/>
          <a:p>
            <a:r>
              <a:rPr lang="en-US" sz="2400" dirty="0" smtClean="0"/>
              <a:t>The value in narrative</a:t>
            </a:r>
          </a:p>
          <a:p>
            <a:pPr lvl="1"/>
            <a:r>
              <a:rPr lang="en-US" sz="1800" dirty="0"/>
              <a:t>Beloved by Toni Morrison</a:t>
            </a:r>
          </a:p>
          <a:p>
            <a:pPr lvl="1"/>
            <a:r>
              <a:rPr lang="en-US" sz="1800" dirty="0" smtClean="0"/>
              <a:t>Mulberry &amp; Peach by </a:t>
            </a:r>
            <a:r>
              <a:rPr lang="en-US" sz="1800" dirty="0" err="1" smtClean="0"/>
              <a:t>Hualing</a:t>
            </a:r>
            <a:r>
              <a:rPr lang="en-US" sz="1800" dirty="0" smtClean="0"/>
              <a:t> </a:t>
            </a:r>
            <a:r>
              <a:rPr lang="en-US" sz="1800" dirty="0" err="1" smtClean="0"/>
              <a:t>Nieh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400" dirty="0" smtClean="0">
                <a:hlinkClick r:id="rId2"/>
              </a:rPr>
              <a:t>Bishop Desmond Tutu</a:t>
            </a:r>
            <a:r>
              <a:rPr lang="en-US" sz="2400" dirty="0" smtClean="0"/>
              <a:t>*: </a:t>
            </a:r>
          </a:p>
          <a:p>
            <a:pPr lvl="1"/>
            <a:r>
              <a:rPr lang="en-US" sz="1800" dirty="0"/>
              <a:t>"I didn't think it (apartheid) was peculiar for a very long time because it was just how things were . . . you didn't question it," he remembers. "But as a boy in school, one knew that there was something wrong with the universe. Deep down in your gut, you knew it.“</a:t>
            </a:r>
          </a:p>
          <a:p>
            <a:pPr lvl="1"/>
            <a:r>
              <a:rPr lang="en-US" sz="1800" dirty="0"/>
              <a:t>The real horror of apartheid, he explains, is that "it can cause a child of God to doubt that he or she is a child of God . . . You come to believe what others have determined about you, filling you with self-disgust, self-contempt and self-hatred, accepting a negative self-image</a:t>
            </a:r>
            <a:r>
              <a:rPr lang="en-US" sz="1800" dirty="0" smtClean="0"/>
              <a:t>."</a:t>
            </a:r>
            <a:endParaRPr lang="en-US" sz="24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1200" dirty="0" smtClean="0"/>
              <a:t>*https</a:t>
            </a:r>
            <a:r>
              <a:rPr lang="en-US" sz="1200" dirty="0"/>
              <a:t>://www.washingtonpost.com/archive/lifestyle/magazine/1986/02/16/desmond-tutu/3fc3da7f-4926-44cf-896a-5d1bf7f00206/</a:t>
            </a:r>
            <a:endParaRPr lang="en-US" sz="12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324600" cy="990600"/>
          </a:xfrm>
        </p:spPr>
        <p:txBody>
          <a:bodyPr/>
          <a:lstStyle/>
          <a:p>
            <a:r>
              <a:rPr lang="en-US" sz="4400" dirty="0" smtClean="0"/>
              <a:t>The Paradox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73266-CD97-479E-B714-7B25E88201C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47800"/>
            <a:ext cx="8686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400" b="1" kern="0" dirty="0" smtClean="0">
              <a:solidFill>
                <a:srgbClr val="46166B"/>
              </a:solidFill>
              <a:ea typeface="+mj-ea"/>
              <a:cs typeface="+mj-cs"/>
            </a:endParaRPr>
          </a:p>
          <a:p>
            <a:endParaRPr lang="en-US" sz="3400" b="1" kern="0" dirty="0">
              <a:solidFill>
                <a:srgbClr val="46166B"/>
              </a:solidFill>
              <a:ea typeface="+mj-ea"/>
              <a:cs typeface="+mj-cs"/>
            </a:endParaRPr>
          </a:p>
          <a:p>
            <a:r>
              <a:rPr lang="en-US" sz="4000" b="1" kern="0" dirty="0" smtClean="0">
                <a:solidFill>
                  <a:srgbClr val="46166B"/>
                </a:solidFill>
                <a:ea typeface="+mj-ea"/>
                <a:cs typeface="+mj-cs"/>
              </a:rPr>
              <a:t>Race Does Not Exist</a:t>
            </a:r>
          </a:p>
          <a:p>
            <a:endParaRPr lang="en-US" sz="4000" b="1" kern="0" dirty="0">
              <a:solidFill>
                <a:srgbClr val="46166B"/>
              </a:solidFill>
              <a:ea typeface="+mj-ea"/>
              <a:cs typeface="+mj-cs"/>
            </a:endParaRPr>
          </a:p>
          <a:p>
            <a:endParaRPr lang="en-US" sz="4000" b="1" kern="0" dirty="0" smtClean="0">
              <a:solidFill>
                <a:srgbClr val="46166B"/>
              </a:solidFill>
              <a:ea typeface="+mj-ea"/>
              <a:cs typeface="+mj-cs"/>
            </a:endParaRPr>
          </a:p>
          <a:p>
            <a:pPr marL="2743200" algn="ctr"/>
            <a:r>
              <a:rPr lang="en-US" sz="4000" b="1" kern="0" dirty="0" smtClean="0">
                <a:solidFill>
                  <a:srgbClr val="46166B"/>
                </a:solidFill>
                <a:ea typeface="+mj-ea"/>
                <a:cs typeface="+mj-cs"/>
              </a:rPr>
              <a:t>Race (&amp; Racism) Does Exist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846"/>
            <a:ext cx="6324600" cy="1143000"/>
          </a:xfrm>
        </p:spPr>
        <p:txBody>
          <a:bodyPr/>
          <a:lstStyle/>
          <a:p>
            <a:r>
              <a:rPr lang="en-US" sz="3200" dirty="0" smtClean="0"/>
              <a:t>A Brief History of Trauma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5571"/>
            <a:ext cx="8305800" cy="5722429"/>
          </a:xfrm>
        </p:spPr>
        <p:txBody>
          <a:bodyPr/>
          <a:lstStyle/>
          <a:p>
            <a:r>
              <a:rPr lang="en-US" sz="2400" dirty="0" smtClean="0"/>
              <a:t>“Hysteria”: late 1800’s; Charcot, Freud, etc.</a:t>
            </a:r>
          </a:p>
          <a:p>
            <a:r>
              <a:rPr lang="en-US" sz="2400" dirty="0" smtClean="0"/>
              <a:t>“Shell shock”: 1915; aka “battle fatigue” or combat stress reaction (CSR)</a:t>
            </a:r>
          </a:p>
          <a:p>
            <a:r>
              <a:rPr lang="en-US" sz="2400" dirty="0" smtClean="0"/>
              <a:t>PTSD: late 1960’s-70’s; Vietnam, sexual violence </a:t>
            </a:r>
          </a:p>
          <a:p>
            <a:r>
              <a:rPr lang="en-US" sz="2400" dirty="0" smtClean="0"/>
              <a:t>“Battered Women’s Syndrome”: 1970’s;   subcategory of PTSD (not in DSM)</a:t>
            </a:r>
          </a:p>
          <a:p>
            <a:r>
              <a:rPr lang="en-US" sz="2400" dirty="0"/>
              <a:t>1980 entered into DSM </a:t>
            </a:r>
            <a:r>
              <a:rPr lang="en-US" sz="2400" dirty="0" smtClean="0"/>
              <a:t>III: war</a:t>
            </a:r>
            <a:r>
              <a:rPr lang="en-US" sz="2400" dirty="0"/>
              <a:t>, sexual violence, natural disasters</a:t>
            </a:r>
          </a:p>
          <a:p>
            <a:r>
              <a:rPr lang="en-US" sz="2400" dirty="0" smtClean="0"/>
              <a:t>Complex trauma: 1990’s-2000’s; aka “developmental trauma”  (not in DSM)</a:t>
            </a:r>
          </a:p>
          <a:p>
            <a:r>
              <a:rPr lang="en-US" sz="2400" dirty="0" smtClean="0"/>
              <a:t>What is missing?? (Hint:  WEB DuBois; Jim Crow Domestic Terrorism)</a:t>
            </a:r>
          </a:p>
          <a:p>
            <a:r>
              <a:rPr lang="en-US" sz="2400" dirty="0" smtClean="0">
                <a:hlinkClick r:id="rId2"/>
              </a:rPr>
              <a:t>The “privilege” of trauma:  Trevor Noah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324600" cy="1143000"/>
          </a:xfrm>
        </p:spPr>
        <p:txBody>
          <a:bodyPr/>
          <a:lstStyle/>
          <a:p>
            <a:r>
              <a:rPr lang="en-US" altLang="en-US" sz="3600" dirty="0" smtClean="0"/>
              <a:t>The Trauma Wound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879475"/>
            <a:ext cx="8534400" cy="5842000"/>
          </a:xfrm>
        </p:spPr>
        <p:txBody>
          <a:bodyPr/>
          <a:lstStyle/>
          <a:p>
            <a:r>
              <a:rPr lang="en-US" altLang="en-US" sz="2400" dirty="0" smtClean="0"/>
              <a:t>Levels of trauma &amp; PTSD (posttraumatic stress disorder)</a:t>
            </a:r>
          </a:p>
          <a:p>
            <a:pPr lvl="1"/>
            <a:r>
              <a:rPr lang="en-US" altLang="en-US" sz="2000" dirty="0"/>
              <a:t>Acute trauma (traumatic events)</a:t>
            </a:r>
          </a:p>
          <a:p>
            <a:pPr lvl="1"/>
            <a:r>
              <a:rPr lang="en-US" altLang="en-US" sz="2000" dirty="0"/>
              <a:t>Chronic trauma (long-term exposure/traumatic environments)</a:t>
            </a:r>
          </a:p>
          <a:p>
            <a:pPr lvl="1"/>
            <a:r>
              <a:rPr lang="en-US" altLang="en-US" sz="2000" dirty="0"/>
              <a:t>Complex trauma </a:t>
            </a:r>
            <a:r>
              <a:rPr lang="en-US" altLang="en-US" sz="2000" dirty="0" smtClean="0"/>
              <a:t>(exposure </a:t>
            </a:r>
            <a:r>
              <a:rPr lang="en-US" altLang="en-US" sz="2000" dirty="0"/>
              <a:t>to varied, multiple, often inescapable traumatic events and environments over time</a:t>
            </a:r>
            <a:r>
              <a:rPr lang="en-US" altLang="en-US" sz="2000" dirty="0" smtClean="0"/>
              <a:t>)</a:t>
            </a:r>
          </a:p>
          <a:p>
            <a:r>
              <a:rPr lang="en-US" altLang="en-US" sz="2400" dirty="0" smtClean="0"/>
              <a:t>Criteria &amp; Controversy:  </a:t>
            </a:r>
            <a:r>
              <a:rPr lang="en-US" altLang="en-US" sz="2000" dirty="0" smtClean="0"/>
              <a:t>Hotly </a:t>
            </a:r>
            <a:r>
              <a:rPr lang="en-US" altLang="en-US" sz="2000" dirty="0"/>
              <a:t>contested since 1980 (DSM-III)</a:t>
            </a:r>
          </a:p>
          <a:p>
            <a:pPr lvl="1"/>
            <a:r>
              <a:rPr lang="en-US" altLang="en-US" sz="2000" dirty="0"/>
              <a:t>DSM-V new category: “Trauma &amp; Stressor-related Disorders”</a:t>
            </a:r>
          </a:p>
          <a:p>
            <a:pPr lvl="1"/>
            <a:r>
              <a:rPr lang="en-US" altLang="en-US" sz="2000" dirty="0" smtClean="0"/>
              <a:t>Precondition</a:t>
            </a:r>
            <a:r>
              <a:rPr lang="en-US" altLang="en-US" sz="2000" dirty="0"/>
              <a:t>:  exposure to a stressful </a:t>
            </a:r>
            <a:r>
              <a:rPr lang="en-US" altLang="en-US" sz="2000" dirty="0" smtClean="0"/>
              <a:t>event (example</a:t>
            </a:r>
            <a:r>
              <a:rPr lang="en-US" altLang="en-US" sz="2000" dirty="0"/>
              <a:t>, ACES</a:t>
            </a:r>
            <a:r>
              <a:rPr lang="en-US" altLang="en-US" sz="2000" dirty="0" smtClean="0"/>
              <a:t>)</a:t>
            </a:r>
          </a:p>
          <a:p>
            <a:r>
              <a:rPr lang="en-US" altLang="en-US" sz="2400" dirty="0" smtClean="0"/>
              <a:t>DMS-5 Symptom Groups:</a:t>
            </a:r>
          </a:p>
          <a:p>
            <a:pPr lvl="1"/>
            <a:r>
              <a:rPr lang="en-US" altLang="en-US" sz="2000" dirty="0" smtClean="0"/>
              <a:t>Intrusion </a:t>
            </a:r>
          </a:p>
          <a:p>
            <a:pPr lvl="1"/>
            <a:r>
              <a:rPr lang="en-US" altLang="en-US" sz="2000" dirty="0" smtClean="0"/>
              <a:t>Avoidance</a:t>
            </a:r>
          </a:p>
          <a:p>
            <a:pPr lvl="1"/>
            <a:r>
              <a:rPr lang="en-US" altLang="en-US" sz="2000" dirty="0" smtClean="0"/>
              <a:t>Negative Alterations in Cognition &amp; Mood</a:t>
            </a:r>
          </a:p>
          <a:p>
            <a:pPr lvl="1"/>
            <a:r>
              <a:rPr lang="en-US" altLang="en-US" sz="2000" dirty="0" smtClean="0"/>
              <a:t>Alterations in arousal &amp; reactivity</a:t>
            </a:r>
          </a:p>
          <a:p>
            <a:pPr lvl="1"/>
            <a:endParaRPr lang="en-US" altLang="en-US" sz="1200" dirty="0" smtClean="0"/>
          </a:p>
          <a:p>
            <a:pPr marL="457200" lvl="1" indent="0">
              <a:buNone/>
            </a:pPr>
            <a:r>
              <a:rPr lang="en-US" altLang="en-US" sz="1200" dirty="0" err="1" smtClean="0"/>
              <a:t>Pai</a:t>
            </a:r>
            <a:r>
              <a:rPr lang="en-US" altLang="en-US" sz="1200" dirty="0"/>
              <a:t>, A., </a:t>
            </a:r>
            <a:r>
              <a:rPr lang="en-US" altLang="en-US" sz="1200" dirty="0" err="1"/>
              <a:t>Suris</a:t>
            </a:r>
            <a:r>
              <a:rPr lang="en-US" altLang="en-US" sz="1200" dirty="0"/>
              <a:t>, A. M., &amp; North, C. S. (2017). Posttraumatic Stress Disorder in the DSM-5: Controversy, Change, and Conceptual Considerations. Behavioral sciences (Basel, Switzerland), 7(1), 7. https://doi.org/10.3390/bs7010007</a:t>
            </a:r>
            <a:endParaRPr lang="en-US" altLang="en-US" sz="1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CE002A-CB9E-47F5-8A9A-12E86334B22A}" type="slidenum">
              <a:rPr lang="en-US" altLang="en-US" smtClean="0">
                <a:solidFill>
                  <a:srgbClr val="46166B"/>
                </a:solidFill>
                <a:latin typeface="Adobe Garamond Pro Bold" panose="02020702060506020403" pitchFamily="18" charset="0"/>
              </a:rPr>
              <a:pPr/>
              <a:t>5</a:t>
            </a:fld>
            <a:endParaRPr lang="en-US" altLang="en-US" dirty="0" smtClean="0">
              <a:solidFill>
                <a:srgbClr val="46166B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772400" cy="1143000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chemeClr val="accent6"/>
                </a:solidFill>
              </a:rPr>
              <a:t>What</a:t>
            </a:r>
            <a:r>
              <a:rPr lang="en-US" sz="2800" dirty="0" smtClean="0"/>
              <a:t> My Bones Know”*</a:t>
            </a:r>
            <a:br>
              <a:rPr lang="en-US" sz="2800" dirty="0" smtClean="0"/>
            </a:br>
            <a:r>
              <a:rPr lang="en-US" sz="2200" dirty="0" smtClean="0"/>
              <a:t>Biopsychology of trauma and stress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200" b="0" dirty="0" smtClean="0"/>
              <a:t>*</a:t>
            </a:r>
            <a:r>
              <a:rPr lang="en-US" sz="1200" b="0" dirty="0"/>
              <a:t>Stephanie Foo, </a:t>
            </a:r>
            <a:r>
              <a:rPr lang="en-US" sz="1200" b="0" i="1" dirty="0"/>
              <a:t>What My Bones Know: A Memoir of Healing from Complex </a:t>
            </a:r>
            <a:r>
              <a:rPr lang="en-US" sz="1200" b="0" i="1" dirty="0" smtClean="0"/>
              <a:t>Trauma, </a:t>
            </a:r>
            <a:r>
              <a:rPr lang="en-US" sz="1200" b="0" dirty="0" smtClean="0"/>
              <a:t>Atlantic Books, 2022</a:t>
            </a:r>
            <a:endParaRPr lang="en-US" sz="24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417638"/>
            <a:ext cx="6705600" cy="4815395"/>
          </a:xfrm>
        </p:spPr>
      </p:pic>
      <p:sp>
        <p:nvSpPr>
          <p:cNvPr id="19" name="TextBox 18"/>
          <p:cNvSpPr txBox="1"/>
          <p:nvPr/>
        </p:nvSpPr>
        <p:spPr>
          <a:xfrm>
            <a:off x="533400" y="6400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  <a:latin typeface="+mj-lt"/>
              </a:rPr>
              <a:t>McEwan, B., </a:t>
            </a:r>
            <a:r>
              <a:rPr lang="en-US" sz="1200" dirty="0" err="1" smtClean="0">
                <a:solidFill>
                  <a:schemeClr val="accent6"/>
                </a:solidFill>
                <a:latin typeface="+mj-lt"/>
              </a:rPr>
              <a:t>Akil</a:t>
            </a:r>
            <a:r>
              <a:rPr lang="en-US" sz="1200" dirty="0" smtClean="0">
                <a:solidFill>
                  <a:schemeClr val="accent6"/>
                </a:solidFill>
                <a:latin typeface="+mj-lt"/>
              </a:rPr>
              <a:t>, H.  (2020) Revisiting 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the Stress Concept: Implications for Affective </a:t>
            </a:r>
            <a:r>
              <a:rPr lang="en-US" sz="1200" dirty="0" smtClean="0">
                <a:solidFill>
                  <a:schemeClr val="accent6"/>
                </a:solidFill>
                <a:latin typeface="+mj-lt"/>
              </a:rPr>
              <a:t>Disorders.  J. Neuroscience 2, </a:t>
            </a:r>
            <a:r>
              <a:rPr lang="en-US" sz="1200" dirty="0">
                <a:solidFill>
                  <a:schemeClr val="accent6"/>
                </a:solidFill>
                <a:latin typeface="+mj-lt"/>
              </a:rPr>
              <a:t>40 (1) 12-21; DOI: 10.1523/JNEUROSCI.0733-19.2019</a:t>
            </a:r>
          </a:p>
        </p:txBody>
      </p:sp>
    </p:spTree>
    <p:extLst>
      <p:ext uri="{BB962C8B-B14F-4D97-AF65-F5344CB8AC3E}">
        <p14:creationId xmlns:p14="http://schemas.microsoft.com/office/powerpoint/2010/main" val="17454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55" y="1266890"/>
            <a:ext cx="5137587" cy="3581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AutoShape 2" descr="C:\Users\ocampoc\Pictures\stressresponseactivation.webp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Your Brain on Stress</a:t>
            </a:r>
            <a:br>
              <a:rPr lang="en-US" dirty="0" smtClean="0"/>
            </a:br>
            <a:r>
              <a:rPr lang="en-US" sz="1200" b="0" dirty="0"/>
              <a:t>Images from Biologydictionary.net, 24 Jul. 2020, https://biologydictionary.net/hpa-axis/.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46" y="3733800"/>
            <a:ext cx="3538403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14"/>
            <a:ext cx="6324600" cy="1143000"/>
          </a:xfrm>
        </p:spPr>
        <p:txBody>
          <a:bodyPr/>
          <a:lstStyle/>
          <a:p>
            <a:r>
              <a:rPr lang="en-US" sz="3200" dirty="0" smtClean="0"/>
              <a:t>Acknowledging Racism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1"/>
            <a:ext cx="8915400" cy="5578474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sz="1800" dirty="0" smtClean="0"/>
          </a:p>
          <a:p>
            <a:r>
              <a:rPr lang="en-US" sz="2000" dirty="0"/>
              <a:t>H. Rap Brown (Jamil Abdullah Al-Amin):  “Violence is a part of America's culture. It is as American as cherry pie.”</a:t>
            </a:r>
            <a:endParaRPr lang="en-US" sz="2000" dirty="0">
              <a:hlinkClick r:id="rId2"/>
            </a:endParaRPr>
          </a:p>
          <a:p>
            <a:r>
              <a:rPr lang="en-US" sz="2000" dirty="0" smtClean="0"/>
              <a:t>Change </a:t>
            </a:r>
            <a:r>
              <a:rPr lang="en-US" sz="2000" dirty="0"/>
              <a:t>begins with </a:t>
            </a:r>
            <a:r>
              <a:rPr lang="en-US" sz="2000" dirty="0" smtClean="0"/>
              <a:t>consciousness, awareness &amp; acknowledgement</a:t>
            </a:r>
          </a:p>
          <a:p>
            <a:r>
              <a:rPr lang="en-US" sz="2000" dirty="0" smtClean="0">
                <a:hlinkClick r:id="rId2"/>
              </a:rPr>
              <a:t>Legacy Museum:  At the intersection of race &amp; trauma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1"/>
            <a:ext cx="7010400" cy="3643575"/>
          </a:xfrm>
        </p:spPr>
      </p:pic>
    </p:spTree>
    <p:extLst>
      <p:ext uri="{BB962C8B-B14F-4D97-AF65-F5344CB8AC3E}">
        <p14:creationId xmlns:p14="http://schemas.microsoft.com/office/powerpoint/2010/main" val="801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155417"/>
            <a:ext cx="6324600" cy="835183"/>
          </a:xfrm>
        </p:spPr>
        <p:txBody>
          <a:bodyPr/>
          <a:lstStyle/>
          <a:p>
            <a:r>
              <a:rPr lang="en-US" dirty="0" smtClean="0"/>
              <a:t>Racial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943600"/>
          </a:xfrm>
        </p:spPr>
        <p:txBody>
          <a:bodyPr/>
          <a:lstStyle/>
          <a:p>
            <a:r>
              <a:rPr lang="en-US" sz="2000" dirty="0" smtClean="0"/>
              <a:t>Racial Trauma, a form of race-based stress, encompasses BIPOC peoples’ reactions to real &amp; perceived experiences of racial discrimination &amp; situations of danger </a:t>
            </a:r>
            <a:r>
              <a:rPr lang="en-US" sz="2000" dirty="0" smtClean="0"/>
              <a:t>in </a:t>
            </a:r>
            <a:r>
              <a:rPr lang="en-US" sz="2000" dirty="0" smtClean="0"/>
              <a:t>a white supremacist framework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Experiences can include threats of injury &amp; harm, humiliation &amp; shaming, witnessing discrimination toward others or in social media, </a:t>
            </a:r>
            <a:r>
              <a:rPr lang="en-US" sz="2000" dirty="0" smtClean="0"/>
              <a:t>the </a:t>
            </a:r>
            <a:r>
              <a:rPr lang="en-US" sz="2000" dirty="0" smtClean="0"/>
              <a:t>perception &amp; experience of systemic </a:t>
            </a:r>
            <a:r>
              <a:rPr lang="en-US" sz="2000" dirty="0" smtClean="0"/>
              <a:t>oppression, and more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Like PTSD</a:t>
            </a:r>
            <a:r>
              <a:rPr lang="en-US" sz="2000" dirty="0" smtClean="0"/>
              <a:t>, racial trauma involves ongoing individual </a:t>
            </a:r>
            <a:r>
              <a:rPr lang="en-US" sz="2000" dirty="0" smtClean="0"/>
              <a:t>&amp; </a:t>
            </a:r>
            <a:r>
              <a:rPr lang="en-US" sz="2000" dirty="0" smtClean="0"/>
              <a:t>collective injury due to repeated exposure to race-based stress</a:t>
            </a:r>
          </a:p>
          <a:p>
            <a:endParaRPr lang="en-US" sz="2000" dirty="0"/>
          </a:p>
          <a:p>
            <a:r>
              <a:rPr lang="en-US" sz="2000" dirty="0" smtClean="0">
                <a:hlinkClick r:id="rId3"/>
              </a:rPr>
              <a:t>Historical/multigenerational trauma </a:t>
            </a:r>
            <a:r>
              <a:rPr lang="en-US" sz="2000" dirty="0" smtClean="0"/>
              <a:t>is racial trauma that is passed down within communities and across generations </a:t>
            </a:r>
            <a:r>
              <a:rPr lang="en-US" sz="1600" dirty="0" smtClean="0"/>
              <a:t>(Maria Yellow Horse Brave Heart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2000" dirty="0" smtClean="0">
                <a:hlinkClick r:id="rId4"/>
              </a:rPr>
              <a:t>The APA on historical trauma</a:t>
            </a:r>
            <a:endParaRPr lang="en-US" sz="20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*Comas-Diaz, L., Hall. G. N., &amp; Neville, H. A. (2019). Racial Trauma: Theory, Research, </a:t>
            </a:r>
            <a:r>
              <a:rPr lang="en-US" sz="1200" dirty="0" smtClean="0"/>
              <a:t>and Healing</a:t>
            </a:r>
            <a:r>
              <a:rPr lang="en-US" sz="1200" dirty="0"/>
              <a:t>: Introduction to </a:t>
            </a:r>
            <a:r>
              <a:rPr lang="en-US" sz="1200" dirty="0" smtClean="0"/>
              <a:t> the </a:t>
            </a:r>
            <a:r>
              <a:rPr lang="en-US" sz="1200" dirty="0"/>
              <a:t>Special Issue. American Psychologist, 74 (1</a:t>
            </a:r>
            <a:r>
              <a:rPr lang="en-US" sz="1200" dirty="0" smtClean="0"/>
              <a:t>).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*</a:t>
            </a:r>
            <a:r>
              <a:rPr lang="en-US" sz="1200" dirty="0" err="1"/>
              <a:t>DeAngelis</a:t>
            </a:r>
            <a:r>
              <a:rPr lang="en-US" sz="1200" dirty="0"/>
              <a:t>, T. (2019). The Legacy of Trauma. Monitor on Psychology, 50 (2), p. 36</a:t>
            </a:r>
            <a:r>
              <a:rPr lang="en-US" sz="1200" dirty="0"/>
              <a:t>. </a:t>
            </a:r>
            <a:endParaRPr lang="en-US" sz="1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45225"/>
            <a:ext cx="304800" cy="476250"/>
          </a:xfrm>
        </p:spPr>
        <p:txBody>
          <a:bodyPr/>
          <a:lstStyle/>
          <a:p>
            <a:pPr>
              <a:defRPr/>
            </a:pPr>
            <a:fld id="{30CA44EA-2659-4D98-B5C8-3CAC30FE14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50970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 PowerPoint Template">
  <a:themeElements>
    <a:clrScheme name="Trinity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inity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inity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nity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nity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nity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nity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nity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nity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nity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nity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nity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nity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nity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11111</TotalTime>
  <Words>1801</Words>
  <Application>Microsoft Office PowerPoint</Application>
  <PresentationFormat>On-screen Show (4:3)</PresentationFormat>
  <Paragraphs>202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Garamond Pro Bold</vt:lpstr>
      <vt:lpstr>Arial</vt:lpstr>
      <vt:lpstr>Calibri</vt:lpstr>
      <vt:lpstr>Myriad Pro Black</vt:lpstr>
      <vt:lpstr>Times New Roman</vt:lpstr>
      <vt:lpstr>Trinity PowerPoint Template</vt:lpstr>
      <vt:lpstr> </vt:lpstr>
      <vt:lpstr>“Coming to Know the World”</vt:lpstr>
      <vt:lpstr>The Paradox</vt:lpstr>
      <vt:lpstr>A Brief History of Trauma</vt:lpstr>
      <vt:lpstr>The Trauma Wound</vt:lpstr>
      <vt:lpstr>“What My Bones Know”* Biopsychology of trauma and stress *Stephanie Foo, What My Bones Know: A Memoir of Healing from Complex Trauma, Atlantic Books, 2022</vt:lpstr>
      <vt:lpstr>Your Brain on Stress Images from Biologydictionary.net, 24 Jul. 2020, https://biologydictionary.net/hpa-axis/.</vt:lpstr>
      <vt:lpstr>Acknowledging Racism</vt:lpstr>
      <vt:lpstr>Racial Trauma</vt:lpstr>
      <vt:lpstr>Racial Battle Fatigue (RBF)</vt:lpstr>
      <vt:lpstr>Racist Incident Based Trauma Parallel Theory</vt:lpstr>
      <vt:lpstr>Racism is a  Public Health Crisis</vt:lpstr>
      <vt:lpstr>The Dual Narrative</vt:lpstr>
      <vt:lpstr>Free Will Example: Hair Tweets.   Hair???</vt:lpstr>
      <vt:lpstr>A Random Collection of Constructs:  Things to Know in Working with Racism &amp; Trauma</vt:lpstr>
      <vt:lpstr>Resiliency &amp; Coping: General &amp; Specific Coping Responses to Racism &amp; the Coping Double-Bind</vt:lpstr>
      <vt:lpstr>Equity in Mental Health: Initiatives to Address Impacts of Racism</vt:lpstr>
      <vt:lpstr>PowerPoint Presentation</vt:lpstr>
      <vt:lpstr>PowerPoint Presentation</vt:lpstr>
    </vt:vector>
  </TitlesOfParts>
  <Company>Trinity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States:  Lessons from the Self-Study</dc:title>
  <dc:creator>Carlota Ocampo</dc:creator>
  <cp:lastModifiedBy>Carlota Ocampo</cp:lastModifiedBy>
  <cp:revision>234</cp:revision>
  <dcterms:created xsi:type="dcterms:W3CDTF">2015-05-15T12:44:24Z</dcterms:created>
  <dcterms:modified xsi:type="dcterms:W3CDTF">2022-03-29T18:18:23Z</dcterms:modified>
</cp:coreProperties>
</file>