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3"/>
  </p:notesMasterIdLst>
  <p:sldIdLst>
    <p:sldId id="256" r:id="rId2"/>
    <p:sldId id="257" r:id="rId3"/>
    <p:sldId id="344" r:id="rId4"/>
    <p:sldId id="283" r:id="rId5"/>
    <p:sldId id="286" r:id="rId6"/>
    <p:sldId id="288" r:id="rId7"/>
    <p:sldId id="292" r:id="rId8"/>
    <p:sldId id="343" r:id="rId9"/>
    <p:sldId id="335" r:id="rId10"/>
    <p:sldId id="319" r:id="rId11"/>
    <p:sldId id="350" r:id="rId12"/>
    <p:sldId id="351" r:id="rId13"/>
    <p:sldId id="320" r:id="rId14"/>
    <p:sldId id="266" r:id="rId15"/>
    <p:sldId id="311" r:id="rId16"/>
    <p:sldId id="332" r:id="rId17"/>
    <p:sldId id="267" r:id="rId18"/>
    <p:sldId id="324" r:id="rId19"/>
    <p:sldId id="345" r:id="rId20"/>
    <p:sldId id="337" r:id="rId21"/>
    <p:sldId id="338" r:id="rId22"/>
    <p:sldId id="339" r:id="rId23"/>
    <p:sldId id="321" r:id="rId24"/>
    <p:sldId id="352" r:id="rId25"/>
    <p:sldId id="353" r:id="rId26"/>
    <p:sldId id="330" r:id="rId27"/>
    <p:sldId id="341" r:id="rId28"/>
    <p:sldId id="307" r:id="rId29"/>
    <p:sldId id="348" r:id="rId30"/>
    <p:sldId id="349" r:id="rId31"/>
    <p:sldId id="306" r:id="rId32"/>
    <p:sldId id="354" r:id="rId33"/>
    <p:sldId id="323" r:id="rId34"/>
    <p:sldId id="308" r:id="rId35"/>
    <p:sldId id="313" r:id="rId36"/>
    <p:sldId id="334" r:id="rId37"/>
    <p:sldId id="336" r:id="rId38"/>
    <p:sldId id="314" r:id="rId39"/>
    <p:sldId id="297" r:id="rId40"/>
    <p:sldId id="301" r:id="rId41"/>
    <p:sldId id="30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6699"/>
    <a:srgbClr val="E38653"/>
    <a:srgbClr val="FF5050"/>
    <a:srgbClr val="008000"/>
    <a:srgbClr val="FF33CC"/>
    <a:srgbClr val="666699"/>
    <a:srgbClr val="5BC8FF"/>
    <a:srgbClr val="BAF4E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83110" autoAdjust="0"/>
  </p:normalViewPr>
  <p:slideViewPr>
    <p:cSldViewPr>
      <p:cViewPr>
        <p:scale>
          <a:sx n="50" d="100"/>
          <a:sy n="50" d="100"/>
        </p:scale>
        <p:origin x="-499"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buser\Desktop\Noor%20Tell\Pre-presentatio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Work%20computer\Work\DV%20Salinity\Fitness%20Tests-Growth%20Curves\Copper\10.11.12\Results\10111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Work%20computer\Work\DV%20Salinity\Fitness%20Tests-Growth%20Curves\Copper\10.11.12\Results\10111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J:\10.16.12\Raw%20data%20+%20graph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J:\10.16.12\Raw%20data%20+%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abuser\Desktop\Noor%20Tell\Pre-present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2013\Work%20computer\Work\DV%20Salinity\Soil%20analysis\Noor%20Tell\Pre-present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2013\Work%20computer\Work\DV%20Salinity\Soil%20analysis\Noor%20Tell\Pre-presentation.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F:\2013\Work%20computer\Work\DV%20Salinity\Soil%20analysis\Noor%20Tell\Pre-presentati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Work%20computer\Work\DV%20Salinity\Soil%20analysis\New%20data%20for%20lab%20meeting\%25OM%20&amp;%20P%20graph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Work%20computer\Work\DV%20Salinity\Soil%20analysis\New%20data%20for%20lab%20meeting\%25OM%20&amp;%20P%20graph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Work%20computer\Work\DV%20Salinity\Fitness%20Tests-Growth%20Curves\Copper\10.11.12\Results\1011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txPr>
              <a:bodyPr/>
              <a:lstStyle/>
              <a:p>
                <a:pPr>
                  <a:defRPr sz="3200"/>
                </a:pPr>
                <a:endParaRPr lang="en-US"/>
              </a:p>
            </c:txPr>
            <c:showLegendKey val="0"/>
            <c:showVal val="1"/>
            <c:showCatName val="0"/>
            <c:showSerName val="0"/>
            <c:showPercent val="0"/>
            <c:showBubbleSize val="0"/>
            <c:showLeaderLines val="1"/>
          </c:dLbls>
          <c:cat>
            <c:strRef>
              <c:f>Boron!$G$17:$G$19</c:f>
              <c:strCache>
                <c:ptCount val="3"/>
                <c:pt idx="0">
                  <c:v>low</c:v>
                </c:pt>
                <c:pt idx="1">
                  <c:v>medium</c:v>
                </c:pt>
                <c:pt idx="2">
                  <c:v>high</c:v>
                </c:pt>
              </c:strCache>
            </c:strRef>
          </c:cat>
          <c:val>
            <c:numRef>
              <c:f>Boron!$H$17:$H$19</c:f>
              <c:numCache>
                <c:formatCode>General</c:formatCode>
                <c:ptCount val="3"/>
                <c:pt idx="0">
                  <c:v>4</c:v>
                </c:pt>
                <c:pt idx="1">
                  <c:v>6</c:v>
                </c:pt>
                <c:pt idx="2">
                  <c:v>11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S11b5 (PE E</a:t>
            </a:r>
            <a:r>
              <a:rPr lang="en-US" dirty="0" smtClean="0"/>
              <a:t>)</a:t>
            </a:r>
            <a:endParaRPr lang="en-US" dirty="0"/>
          </a:p>
        </c:rich>
      </c:tx>
      <c:overlay val="1"/>
    </c:title>
    <c:autoTitleDeleted val="0"/>
    <c:plotArea>
      <c:layout/>
      <c:scatterChart>
        <c:scatterStyle val="lineMarker"/>
        <c:varyColors val="0"/>
        <c:ser>
          <c:idx val="0"/>
          <c:order val="0"/>
          <c:tx>
            <c:strRef>
              <c:f>S11b5OD!$A$3</c:f>
              <c:strCache>
                <c:ptCount val="1"/>
                <c:pt idx="0">
                  <c:v>Control</c:v>
                </c:pt>
              </c:strCache>
            </c:strRef>
          </c:tx>
          <c:xVal>
            <c:numRef>
              <c:f>S11b5OD!$B$2:$CF$2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S11b5OD!$B$3:$CF$3</c:f>
              <c:numCache>
                <c:formatCode>General</c:formatCode>
                <c:ptCount val="83"/>
                <c:pt idx="0">
                  <c:v>0.21299999999999999</c:v>
                </c:pt>
                <c:pt idx="1">
                  <c:v>0.21440000000000001</c:v>
                </c:pt>
                <c:pt idx="2">
                  <c:v>0.21529999999999999</c:v>
                </c:pt>
                <c:pt idx="3">
                  <c:v>0.2162</c:v>
                </c:pt>
                <c:pt idx="4">
                  <c:v>0.2177</c:v>
                </c:pt>
                <c:pt idx="5">
                  <c:v>0.21879999999999999</c:v>
                </c:pt>
                <c:pt idx="6">
                  <c:v>0.2205</c:v>
                </c:pt>
                <c:pt idx="7">
                  <c:v>0.22170000000000001</c:v>
                </c:pt>
                <c:pt idx="8">
                  <c:v>0.22389999999999999</c:v>
                </c:pt>
                <c:pt idx="9">
                  <c:v>0.2263</c:v>
                </c:pt>
                <c:pt idx="10">
                  <c:v>0.22850000000000001</c:v>
                </c:pt>
                <c:pt idx="11">
                  <c:v>0.23150000000000001</c:v>
                </c:pt>
                <c:pt idx="12">
                  <c:v>0.23480000000000001</c:v>
                </c:pt>
                <c:pt idx="13">
                  <c:v>0.2389</c:v>
                </c:pt>
                <c:pt idx="14">
                  <c:v>0.24779999999999999</c:v>
                </c:pt>
                <c:pt idx="15">
                  <c:v>0.24709999999999999</c:v>
                </c:pt>
                <c:pt idx="16">
                  <c:v>0.25819999999999999</c:v>
                </c:pt>
                <c:pt idx="17">
                  <c:v>0.26550000000000001</c:v>
                </c:pt>
                <c:pt idx="18">
                  <c:v>0.27710000000000001</c:v>
                </c:pt>
                <c:pt idx="19">
                  <c:v>0.28760000000000002</c:v>
                </c:pt>
                <c:pt idx="20">
                  <c:v>0.29899999999999999</c:v>
                </c:pt>
                <c:pt idx="21">
                  <c:v>0.31319999999999998</c:v>
                </c:pt>
                <c:pt idx="22">
                  <c:v>0.33550000000000002</c:v>
                </c:pt>
                <c:pt idx="23">
                  <c:v>0.36120000000000002</c:v>
                </c:pt>
                <c:pt idx="24">
                  <c:v>0.38869999999999999</c:v>
                </c:pt>
                <c:pt idx="25">
                  <c:v>0.41560000000000002</c:v>
                </c:pt>
                <c:pt idx="26">
                  <c:v>0.45910000000000001</c:v>
                </c:pt>
                <c:pt idx="27">
                  <c:v>0.49180000000000001</c:v>
                </c:pt>
                <c:pt idx="28">
                  <c:v>0.53259999999999996</c:v>
                </c:pt>
                <c:pt idx="29">
                  <c:v>0.57020000000000004</c:v>
                </c:pt>
                <c:pt idx="30">
                  <c:v>0.61770000000000003</c:v>
                </c:pt>
                <c:pt idx="31">
                  <c:v>0.66310000000000002</c:v>
                </c:pt>
                <c:pt idx="32">
                  <c:v>0.6613</c:v>
                </c:pt>
                <c:pt idx="33">
                  <c:v>0.66310000000000002</c:v>
                </c:pt>
                <c:pt idx="34">
                  <c:v>0.66649999999999998</c:v>
                </c:pt>
                <c:pt idx="35">
                  <c:v>0.66449999999999998</c:v>
                </c:pt>
                <c:pt idx="36">
                  <c:v>0.68030000000000002</c:v>
                </c:pt>
                <c:pt idx="37">
                  <c:v>0.70250000000000001</c:v>
                </c:pt>
                <c:pt idx="38">
                  <c:v>0.72570000000000001</c:v>
                </c:pt>
                <c:pt idx="39">
                  <c:v>0.74539999999999995</c:v>
                </c:pt>
                <c:pt idx="40">
                  <c:v>0.75260000000000005</c:v>
                </c:pt>
                <c:pt idx="41">
                  <c:v>0.76239999999999997</c:v>
                </c:pt>
                <c:pt idx="42">
                  <c:v>0.80800000000000005</c:v>
                </c:pt>
                <c:pt idx="43">
                  <c:v>0.82789999999999997</c:v>
                </c:pt>
                <c:pt idx="44">
                  <c:v>0.86819999999999997</c:v>
                </c:pt>
                <c:pt idx="45">
                  <c:v>0.92130000000000001</c:v>
                </c:pt>
                <c:pt idx="46">
                  <c:v>0.96199999999999997</c:v>
                </c:pt>
                <c:pt idx="47">
                  <c:v>0.9355</c:v>
                </c:pt>
                <c:pt idx="48">
                  <c:v>0.9879</c:v>
                </c:pt>
                <c:pt idx="49">
                  <c:v>1.0359</c:v>
                </c:pt>
                <c:pt idx="50">
                  <c:v>1.0686</c:v>
                </c:pt>
                <c:pt idx="51">
                  <c:v>1.1962999999999999</c:v>
                </c:pt>
                <c:pt idx="52">
                  <c:v>1.1257999999999999</c:v>
                </c:pt>
                <c:pt idx="53">
                  <c:v>1.1879</c:v>
                </c:pt>
                <c:pt idx="54">
                  <c:v>1.2114</c:v>
                </c:pt>
                <c:pt idx="55">
                  <c:v>1.2637</c:v>
                </c:pt>
                <c:pt idx="56">
                  <c:v>1.2790999999999999</c:v>
                </c:pt>
                <c:pt idx="57">
                  <c:v>1.3211999999999999</c:v>
                </c:pt>
                <c:pt idx="58">
                  <c:v>1.3373999999999999</c:v>
                </c:pt>
                <c:pt idx="59">
                  <c:v>1.3879999999999999</c:v>
                </c:pt>
                <c:pt idx="60">
                  <c:v>1.3636999999999999</c:v>
                </c:pt>
                <c:pt idx="61">
                  <c:v>1.4278</c:v>
                </c:pt>
                <c:pt idx="62">
                  <c:v>1.4267000000000001</c:v>
                </c:pt>
                <c:pt idx="63">
                  <c:v>1.5064</c:v>
                </c:pt>
                <c:pt idx="64">
                  <c:v>1.5979000000000001</c:v>
                </c:pt>
                <c:pt idx="65">
                  <c:v>1.6197999999999999</c:v>
                </c:pt>
                <c:pt idx="66">
                  <c:v>1.5698000000000001</c:v>
                </c:pt>
                <c:pt idx="67">
                  <c:v>1.6117999999999999</c:v>
                </c:pt>
                <c:pt idx="68">
                  <c:v>1.6397999999999999</c:v>
                </c:pt>
                <c:pt idx="69">
                  <c:v>1.6817</c:v>
                </c:pt>
                <c:pt idx="70">
                  <c:v>1.6907000000000001</c:v>
                </c:pt>
                <c:pt idx="71">
                  <c:v>1.6577</c:v>
                </c:pt>
                <c:pt idx="72">
                  <c:v>1.7789999999999999</c:v>
                </c:pt>
                <c:pt idx="73">
                  <c:v>1.8971</c:v>
                </c:pt>
                <c:pt idx="74">
                  <c:v>1.7513000000000001</c:v>
                </c:pt>
                <c:pt idx="75">
                  <c:v>1.8085</c:v>
                </c:pt>
                <c:pt idx="76">
                  <c:v>1.8006</c:v>
                </c:pt>
                <c:pt idx="77">
                  <c:v>1.8148</c:v>
                </c:pt>
                <c:pt idx="78">
                  <c:v>1.7575000000000001</c:v>
                </c:pt>
                <c:pt idx="79">
                  <c:v>1.7587999999999999</c:v>
                </c:pt>
                <c:pt idx="80">
                  <c:v>1.8293999999999999</c:v>
                </c:pt>
              </c:numCache>
            </c:numRef>
          </c:yVal>
          <c:smooth val="0"/>
        </c:ser>
        <c:ser>
          <c:idx val="1"/>
          <c:order val="1"/>
          <c:tx>
            <c:strRef>
              <c:f>S11b5OD!$A$4</c:f>
              <c:strCache>
                <c:ptCount val="1"/>
                <c:pt idx="0">
                  <c:v>0.8mM</c:v>
                </c:pt>
              </c:strCache>
            </c:strRef>
          </c:tx>
          <c:xVal>
            <c:numRef>
              <c:f>S11b5OD!$B$2:$CF$2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S11b5OD!$B$4:$CF$4</c:f>
              <c:numCache>
                <c:formatCode>General</c:formatCode>
                <c:ptCount val="83"/>
                <c:pt idx="0">
                  <c:v>0.35089999999999999</c:v>
                </c:pt>
                <c:pt idx="1">
                  <c:v>0.317</c:v>
                </c:pt>
                <c:pt idx="2">
                  <c:v>0.30549999999999999</c:v>
                </c:pt>
                <c:pt idx="3">
                  <c:v>0.3014</c:v>
                </c:pt>
                <c:pt idx="4">
                  <c:v>0.2989</c:v>
                </c:pt>
                <c:pt idx="5">
                  <c:v>0.29880000000000001</c:v>
                </c:pt>
                <c:pt idx="6">
                  <c:v>0.29749999999999999</c:v>
                </c:pt>
                <c:pt idx="7">
                  <c:v>0.29820000000000002</c:v>
                </c:pt>
                <c:pt idx="8">
                  <c:v>0.2974</c:v>
                </c:pt>
                <c:pt idx="9">
                  <c:v>0.29980000000000001</c:v>
                </c:pt>
                <c:pt idx="10">
                  <c:v>0.29809999999999998</c:v>
                </c:pt>
                <c:pt idx="11">
                  <c:v>0.3</c:v>
                </c:pt>
                <c:pt idx="12">
                  <c:v>0.29749999999999999</c:v>
                </c:pt>
                <c:pt idx="13">
                  <c:v>0.2994</c:v>
                </c:pt>
                <c:pt idx="14">
                  <c:v>0.2964</c:v>
                </c:pt>
                <c:pt idx="15">
                  <c:v>0.29799999999999999</c:v>
                </c:pt>
                <c:pt idx="16">
                  <c:v>0.29699999999999999</c:v>
                </c:pt>
                <c:pt idx="17">
                  <c:v>0.29830000000000001</c:v>
                </c:pt>
                <c:pt idx="18">
                  <c:v>0.2964</c:v>
                </c:pt>
                <c:pt idx="19">
                  <c:v>0.29659999999999997</c:v>
                </c:pt>
                <c:pt idx="20">
                  <c:v>0.2974</c:v>
                </c:pt>
                <c:pt idx="21">
                  <c:v>0.29949999999999999</c:v>
                </c:pt>
                <c:pt idx="22">
                  <c:v>0.29630000000000001</c:v>
                </c:pt>
                <c:pt idx="23">
                  <c:v>0.29709999999999998</c:v>
                </c:pt>
                <c:pt idx="24">
                  <c:v>0.29609999999999997</c:v>
                </c:pt>
                <c:pt idx="25">
                  <c:v>0.29599999999999999</c:v>
                </c:pt>
                <c:pt idx="26">
                  <c:v>0.29370000000000002</c:v>
                </c:pt>
                <c:pt idx="27">
                  <c:v>0.29570000000000002</c:v>
                </c:pt>
                <c:pt idx="28">
                  <c:v>0.29509999999999997</c:v>
                </c:pt>
                <c:pt idx="29">
                  <c:v>0.2959</c:v>
                </c:pt>
                <c:pt idx="30">
                  <c:v>0.29380000000000001</c:v>
                </c:pt>
                <c:pt idx="31">
                  <c:v>0.29299999999999998</c:v>
                </c:pt>
                <c:pt idx="32">
                  <c:v>0.29380000000000001</c:v>
                </c:pt>
                <c:pt idx="33">
                  <c:v>0.29320000000000002</c:v>
                </c:pt>
                <c:pt idx="34">
                  <c:v>0.29509999999999997</c:v>
                </c:pt>
                <c:pt idx="35">
                  <c:v>0.29299999999999998</c:v>
                </c:pt>
                <c:pt idx="36">
                  <c:v>0.29320000000000002</c:v>
                </c:pt>
                <c:pt idx="37">
                  <c:v>0.29310000000000003</c:v>
                </c:pt>
                <c:pt idx="38">
                  <c:v>0.2928</c:v>
                </c:pt>
                <c:pt idx="39">
                  <c:v>0.29449999999999998</c:v>
                </c:pt>
                <c:pt idx="40">
                  <c:v>0.29380000000000001</c:v>
                </c:pt>
                <c:pt idx="41">
                  <c:v>0.29370000000000002</c:v>
                </c:pt>
                <c:pt idx="42">
                  <c:v>0.29249999999999998</c:v>
                </c:pt>
                <c:pt idx="43">
                  <c:v>0.29320000000000002</c:v>
                </c:pt>
                <c:pt idx="44">
                  <c:v>0.2923</c:v>
                </c:pt>
                <c:pt idx="45">
                  <c:v>0.2928</c:v>
                </c:pt>
                <c:pt idx="46">
                  <c:v>0.29339999999999999</c:v>
                </c:pt>
                <c:pt idx="47">
                  <c:v>0.29170000000000001</c:v>
                </c:pt>
                <c:pt idx="48">
                  <c:v>0.2949</c:v>
                </c:pt>
                <c:pt idx="49">
                  <c:v>0.29170000000000001</c:v>
                </c:pt>
                <c:pt idx="50">
                  <c:v>0.29220000000000002</c:v>
                </c:pt>
                <c:pt idx="51">
                  <c:v>0.29370000000000002</c:v>
                </c:pt>
                <c:pt idx="52">
                  <c:v>0.2918</c:v>
                </c:pt>
                <c:pt idx="53">
                  <c:v>0.29260000000000003</c:v>
                </c:pt>
                <c:pt idx="54">
                  <c:v>0.29170000000000001</c:v>
                </c:pt>
                <c:pt idx="55">
                  <c:v>0.29270000000000002</c:v>
                </c:pt>
                <c:pt idx="56">
                  <c:v>0.29360000000000003</c:v>
                </c:pt>
                <c:pt idx="57">
                  <c:v>0.2928</c:v>
                </c:pt>
                <c:pt idx="58">
                  <c:v>0.29249999999999998</c:v>
                </c:pt>
                <c:pt idx="59">
                  <c:v>0.29170000000000001</c:v>
                </c:pt>
                <c:pt idx="60">
                  <c:v>0.29199999999999998</c:v>
                </c:pt>
                <c:pt idx="61">
                  <c:v>0.29120000000000001</c:v>
                </c:pt>
                <c:pt idx="62">
                  <c:v>0.29310000000000003</c:v>
                </c:pt>
                <c:pt idx="63">
                  <c:v>0.29199999999999998</c:v>
                </c:pt>
                <c:pt idx="64">
                  <c:v>0.2928</c:v>
                </c:pt>
                <c:pt idx="65">
                  <c:v>0.29110000000000003</c:v>
                </c:pt>
                <c:pt idx="66">
                  <c:v>0.29199999999999998</c:v>
                </c:pt>
                <c:pt idx="67">
                  <c:v>0.29049999999999998</c:v>
                </c:pt>
                <c:pt idx="68">
                  <c:v>0.29299999999999998</c:v>
                </c:pt>
                <c:pt idx="69">
                  <c:v>0.29089999999999999</c:v>
                </c:pt>
                <c:pt idx="70">
                  <c:v>0.2923</c:v>
                </c:pt>
                <c:pt idx="71">
                  <c:v>0.29070000000000001</c:v>
                </c:pt>
                <c:pt idx="72">
                  <c:v>0.29299999999999998</c:v>
                </c:pt>
                <c:pt idx="73">
                  <c:v>0.29049999999999998</c:v>
                </c:pt>
                <c:pt idx="74">
                  <c:v>0.29189999999999999</c:v>
                </c:pt>
                <c:pt idx="75">
                  <c:v>0.2908</c:v>
                </c:pt>
                <c:pt idx="76">
                  <c:v>0.29189999999999999</c:v>
                </c:pt>
                <c:pt idx="77">
                  <c:v>0.28989999999999999</c:v>
                </c:pt>
                <c:pt idx="78">
                  <c:v>0.29120000000000001</c:v>
                </c:pt>
                <c:pt idx="79">
                  <c:v>0.29010000000000002</c:v>
                </c:pt>
                <c:pt idx="80">
                  <c:v>0.29210000000000003</c:v>
                </c:pt>
              </c:numCache>
            </c:numRef>
          </c:yVal>
          <c:smooth val="0"/>
        </c:ser>
        <c:ser>
          <c:idx val="2"/>
          <c:order val="2"/>
          <c:tx>
            <c:strRef>
              <c:f>S11b5OD!$A$5</c:f>
              <c:strCache>
                <c:ptCount val="1"/>
                <c:pt idx="0">
                  <c:v>0.1mM</c:v>
                </c:pt>
              </c:strCache>
            </c:strRef>
          </c:tx>
          <c:xVal>
            <c:numRef>
              <c:f>S11b5OD!$B$2:$CF$2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S11b5OD!$B$5:$CF$5</c:f>
              <c:numCache>
                <c:formatCode>General</c:formatCode>
                <c:ptCount val="83"/>
                <c:pt idx="0">
                  <c:v>0.29849999999999999</c:v>
                </c:pt>
                <c:pt idx="1">
                  <c:v>0.2984</c:v>
                </c:pt>
                <c:pt idx="2">
                  <c:v>0.29070000000000001</c:v>
                </c:pt>
                <c:pt idx="3">
                  <c:v>0.29730000000000001</c:v>
                </c:pt>
                <c:pt idx="4">
                  <c:v>0.29499999999999998</c:v>
                </c:pt>
                <c:pt idx="5">
                  <c:v>0.29870000000000002</c:v>
                </c:pt>
                <c:pt idx="6">
                  <c:v>0.29880000000000001</c:v>
                </c:pt>
                <c:pt idx="7">
                  <c:v>0.2999</c:v>
                </c:pt>
                <c:pt idx="8">
                  <c:v>0.30070000000000002</c:v>
                </c:pt>
                <c:pt idx="9">
                  <c:v>0.29270000000000002</c:v>
                </c:pt>
                <c:pt idx="10">
                  <c:v>0.30270000000000002</c:v>
                </c:pt>
                <c:pt idx="11">
                  <c:v>0.30590000000000001</c:v>
                </c:pt>
                <c:pt idx="12">
                  <c:v>0.30659999999999998</c:v>
                </c:pt>
                <c:pt idx="13">
                  <c:v>0.31119999999999998</c:v>
                </c:pt>
                <c:pt idx="14">
                  <c:v>0.31580000000000003</c:v>
                </c:pt>
                <c:pt idx="15">
                  <c:v>0.32540000000000002</c:v>
                </c:pt>
                <c:pt idx="16">
                  <c:v>0.32519999999999999</c:v>
                </c:pt>
                <c:pt idx="17">
                  <c:v>0.34670000000000001</c:v>
                </c:pt>
                <c:pt idx="18">
                  <c:v>0.35149999999999998</c:v>
                </c:pt>
                <c:pt idx="19">
                  <c:v>0.36699999999999999</c:v>
                </c:pt>
                <c:pt idx="20">
                  <c:v>0.37240000000000001</c:v>
                </c:pt>
                <c:pt idx="21">
                  <c:v>0.3992</c:v>
                </c:pt>
                <c:pt idx="22">
                  <c:v>0.41670000000000001</c:v>
                </c:pt>
                <c:pt idx="23">
                  <c:v>0.44969999999999999</c:v>
                </c:pt>
                <c:pt idx="24">
                  <c:v>0.47310000000000002</c:v>
                </c:pt>
                <c:pt idx="25">
                  <c:v>0.5161</c:v>
                </c:pt>
                <c:pt idx="26">
                  <c:v>0.5625</c:v>
                </c:pt>
                <c:pt idx="27">
                  <c:v>0.6109</c:v>
                </c:pt>
                <c:pt idx="28">
                  <c:v>0.66100000000000003</c:v>
                </c:pt>
                <c:pt idx="29">
                  <c:v>0.71209999999999996</c:v>
                </c:pt>
                <c:pt idx="30">
                  <c:v>0.77200000000000002</c:v>
                </c:pt>
                <c:pt idx="31">
                  <c:v>0.83850000000000002</c:v>
                </c:pt>
                <c:pt idx="32">
                  <c:v>0.87690000000000001</c:v>
                </c:pt>
                <c:pt idx="33">
                  <c:v>0.87880000000000003</c:v>
                </c:pt>
                <c:pt idx="34">
                  <c:v>0.88770000000000004</c:v>
                </c:pt>
                <c:pt idx="35">
                  <c:v>0.92049999999999998</c:v>
                </c:pt>
                <c:pt idx="36">
                  <c:v>0.95430000000000004</c:v>
                </c:pt>
                <c:pt idx="37">
                  <c:v>0.95430000000000004</c:v>
                </c:pt>
                <c:pt idx="38">
                  <c:v>0.98740000000000006</c:v>
                </c:pt>
                <c:pt idx="39">
                  <c:v>1.0264</c:v>
                </c:pt>
                <c:pt idx="40">
                  <c:v>1.0449999999999999</c:v>
                </c:pt>
                <c:pt idx="41">
                  <c:v>1.0914999999999999</c:v>
                </c:pt>
                <c:pt idx="42">
                  <c:v>1.1449</c:v>
                </c:pt>
                <c:pt idx="43">
                  <c:v>1.1995</c:v>
                </c:pt>
                <c:pt idx="44">
                  <c:v>1.2513000000000001</c:v>
                </c:pt>
                <c:pt idx="45">
                  <c:v>1.3976999999999999</c:v>
                </c:pt>
                <c:pt idx="46">
                  <c:v>1.341</c:v>
                </c:pt>
                <c:pt idx="47">
                  <c:v>1.3677999999999999</c:v>
                </c:pt>
                <c:pt idx="48">
                  <c:v>1.3564000000000001</c:v>
                </c:pt>
                <c:pt idx="49">
                  <c:v>1.3729</c:v>
                </c:pt>
                <c:pt idx="50">
                  <c:v>1.4683999999999999</c:v>
                </c:pt>
                <c:pt idx="51">
                  <c:v>1.4248000000000001</c:v>
                </c:pt>
                <c:pt idx="52">
                  <c:v>1.6659999999999999</c:v>
                </c:pt>
                <c:pt idx="53">
                  <c:v>1.6153999999999999</c:v>
                </c:pt>
                <c:pt idx="54">
                  <c:v>1.6205000000000001</c:v>
                </c:pt>
                <c:pt idx="55">
                  <c:v>1.5835999999999999</c:v>
                </c:pt>
                <c:pt idx="56">
                  <c:v>1.6528</c:v>
                </c:pt>
                <c:pt idx="57">
                  <c:v>1.6705000000000001</c:v>
                </c:pt>
                <c:pt idx="58">
                  <c:v>1.7275</c:v>
                </c:pt>
                <c:pt idx="59">
                  <c:v>1.7152000000000001</c:v>
                </c:pt>
                <c:pt idx="60">
                  <c:v>1.7957000000000001</c:v>
                </c:pt>
                <c:pt idx="61">
                  <c:v>1.7602</c:v>
                </c:pt>
                <c:pt idx="62">
                  <c:v>1.7725</c:v>
                </c:pt>
                <c:pt idx="63">
                  <c:v>1.8265</c:v>
                </c:pt>
                <c:pt idx="64">
                  <c:v>1.8291999999999999</c:v>
                </c:pt>
                <c:pt idx="65">
                  <c:v>1.8567</c:v>
                </c:pt>
                <c:pt idx="66">
                  <c:v>1.837</c:v>
                </c:pt>
                <c:pt idx="67">
                  <c:v>1.8940999999999999</c:v>
                </c:pt>
                <c:pt idx="68">
                  <c:v>1.9149</c:v>
                </c:pt>
                <c:pt idx="69">
                  <c:v>1.9795</c:v>
                </c:pt>
                <c:pt idx="70">
                  <c:v>1.8838999999999999</c:v>
                </c:pt>
                <c:pt idx="71">
                  <c:v>1.9676</c:v>
                </c:pt>
                <c:pt idx="72">
                  <c:v>1.9484999999999999</c:v>
                </c:pt>
                <c:pt idx="73">
                  <c:v>1.9852000000000001</c:v>
                </c:pt>
                <c:pt idx="74">
                  <c:v>2.0632999999999999</c:v>
                </c:pt>
                <c:pt idx="75">
                  <c:v>1.9798</c:v>
                </c:pt>
                <c:pt idx="76">
                  <c:v>2.0432000000000001</c:v>
                </c:pt>
                <c:pt idx="77">
                  <c:v>1.9539</c:v>
                </c:pt>
                <c:pt idx="78">
                  <c:v>1.972</c:v>
                </c:pt>
                <c:pt idx="79">
                  <c:v>2.0385</c:v>
                </c:pt>
                <c:pt idx="80">
                  <c:v>2.0381</c:v>
                </c:pt>
              </c:numCache>
            </c:numRef>
          </c:yVal>
          <c:smooth val="0"/>
        </c:ser>
        <c:ser>
          <c:idx val="3"/>
          <c:order val="3"/>
          <c:tx>
            <c:strRef>
              <c:f>S11b5OD!$A$6</c:f>
              <c:strCache>
                <c:ptCount val="1"/>
                <c:pt idx="0">
                  <c:v>0.05mM</c:v>
                </c:pt>
              </c:strCache>
            </c:strRef>
          </c:tx>
          <c:xVal>
            <c:numRef>
              <c:f>S11b5OD!$B$2:$CF$2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S11b5OD!$B$6:$CF$6</c:f>
              <c:numCache>
                <c:formatCode>General</c:formatCode>
                <c:ptCount val="83"/>
                <c:pt idx="0">
                  <c:v>0.27279999999999999</c:v>
                </c:pt>
                <c:pt idx="1">
                  <c:v>0.26929999999999998</c:v>
                </c:pt>
                <c:pt idx="2">
                  <c:v>0.28799999999999998</c:v>
                </c:pt>
                <c:pt idx="3">
                  <c:v>0.26479999999999998</c:v>
                </c:pt>
                <c:pt idx="4">
                  <c:v>0.27110000000000001</c:v>
                </c:pt>
                <c:pt idx="5">
                  <c:v>0.26619999999999999</c:v>
                </c:pt>
                <c:pt idx="6">
                  <c:v>0.26719999999999999</c:v>
                </c:pt>
                <c:pt idx="7">
                  <c:v>0.26700000000000002</c:v>
                </c:pt>
                <c:pt idx="8">
                  <c:v>0.26850000000000002</c:v>
                </c:pt>
                <c:pt idx="9">
                  <c:v>0.27279999999999999</c:v>
                </c:pt>
                <c:pt idx="10">
                  <c:v>0.27539999999999998</c:v>
                </c:pt>
                <c:pt idx="11">
                  <c:v>0.2767</c:v>
                </c:pt>
                <c:pt idx="12">
                  <c:v>0.28710000000000002</c:v>
                </c:pt>
                <c:pt idx="13">
                  <c:v>0.28620000000000001</c:v>
                </c:pt>
                <c:pt idx="14">
                  <c:v>0.29680000000000001</c:v>
                </c:pt>
                <c:pt idx="15">
                  <c:v>0.29720000000000002</c:v>
                </c:pt>
                <c:pt idx="16">
                  <c:v>0.3155</c:v>
                </c:pt>
                <c:pt idx="17">
                  <c:v>0.316</c:v>
                </c:pt>
                <c:pt idx="18">
                  <c:v>0.33889999999999998</c:v>
                </c:pt>
                <c:pt idx="19">
                  <c:v>0.34179999999999999</c:v>
                </c:pt>
                <c:pt idx="20">
                  <c:v>0.38479999999999998</c:v>
                </c:pt>
                <c:pt idx="21">
                  <c:v>0.37480000000000002</c:v>
                </c:pt>
                <c:pt idx="22">
                  <c:v>0.41830000000000001</c:v>
                </c:pt>
                <c:pt idx="23">
                  <c:v>0.42199999999999999</c:v>
                </c:pt>
                <c:pt idx="24">
                  <c:v>0.48780000000000001</c:v>
                </c:pt>
                <c:pt idx="25">
                  <c:v>0.48409999999999997</c:v>
                </c:pt>
                <c:pt idx="26">
                  <c:v>0.52210000000000001</c:v>
                </c:pt>
                <c:pt idx="27">
                  <c:v>0.56269999999999998</c:v>
                </c:pt>
                <c:pt idx="28">
                  <c:v>0.63680000000000003</c:v>
                </c:pt>
                <c:pt idx="29">
                  <c:v>0.66449999999999998</c:v>
                </c:pt>
                <c:pt idx="30">
                  <c:v>0.7006</c:v>
                </c:pt>
                <c:pt idx="31">
                  <c:v>0.71650000000000003</c:v>
                </c:pt>
                <c:pt idx="32">
                  <c:v>0.72929999999999995</c:v>
                </c:pt>
                <c:pt idx="33">
                  <c:v>0.71989999999999998</c:v>
                </c:pt>
                <c:pt idx="34">
                  <c:v>0.76729999999999998</c:v>
                </c:pt>
                <c:pt idx="35">
                  <c:v>0.874</c:v>
                </c:pt>
                <c:pt idx="36">
                  <c:v>0.81299999999999994</c:v>
                </c:pt>
                <c:pt idx="37">
                  <c:v>0.79610000000000003</c:v>
                </c:pt>
                <c:pt idx="38">
                  <c:v>0.876</c:v>
                </c:pt>
                <c:pt idx="39">
                  <c:v>0.83550000000000002</c:v>
                </c:pt>
                <c:pt idx="40">
                  <c:v>0.93530000000000002</c:v>
                </c:pt>
                <c:pt idx="41">
                  <c:v>1.0980000000000001</c:v>
                </c:pt>
                <c:pt idx="42">
                  <c:v>1.4092</c:v>
                </c:pt>
                <c:pt idx="43">
                  <c:v>1.0527</c:v>
                </c:pt>
                <c:pt idx="44">
                  <c:v>1.0001</c:v>
                </c:pt>
                <c:pt idx="45">
                  <c:v>1.3084</c:v>
                </c:pt>
                <c:pt idx="46">
                  <c:v>1.0817000000000001</c:v>
                </c:pt>
                <c:pt idx="47">
                  <c:v>1.1593</c:v>
                </c:pt>
                <c:pt idx="48">
                  <c:v>1.1886000000000001</c:v>
                </c:pt>
                <c:pt idx="49">
                  <c:v>1.1719999999999999</c:v>
                </c:pt>
                <c:pt idx="50">
                  <c:v>1.2293000000000001</c:v>
                </c:pt>
                <c:pt idx="51">
                  <c:v>1.3469</c:v>
                </c:pt>
                <c:pt idx="52">
                  <c:v>1.4593</c:v>
                </c:pt>
                <c:pt idx="53">
                  <c:v>1.7470000000000001</c:v>
                </c:pt>
                <c:pt idx="54">
                  <c:v>1.4528000000000001</c:v>
                </c:pt>
                <c:pt idx="55">
                  <c:v>1.4056999999999999</c:v>
                </c:pt>
                <c:pt idx="56">
                  <c:v>1.5377000000000001</c:v>
                </c:pt>
                <c:pt idx="57">
                  <c:v>1.5448999999999999</c:v>
                </c:pt>
                <c:pt idx="58">
                  <c:v>1.5014000000000001</c:v>
                </c:pt>
                <c:pt idx="59">
                  <c:v>1.5863</c:v>
                </c:pt>
                <c:pt idx="60">
                  <c:v>1.6545000000000001</c:v>
                </c:pt>
                <c:pt idx="61">
                  <c:v>1.6243000000000001</c:v>
                </c:pt>
                <c:pt idx="62">
                  <c:v>1.6736</c:v>
                </c:pt>
                <c:pt idx="63">
                  <c:v>1.6133</c:v>
                </c:pt>
                <c:pt idx="64">
                  <c:v>1.6554</c:v>
                </c:pt>
                <c:pt idx="65">
                  <c:v>1.859</c:v>
                </c:pt>
                <c:pt idx="66">
                  <c:v>1.7597</c:v>
                </c:pt>
                <c:pt idx="67">
                  <c:v>1.7225999999999999</c:v>
                </c:pt>
                <c:pt idx="68">
                  <c:v>1.8640000000000001</c:v>
                </c:pt>
                <c:pt idx="69">
                  <c:v>1.7270000000000001</c:v>
                </c:pt>
                <c:pt idx="70">
                  <c:v>1.8588</c:v>
                </c:pt>
                <c:pt idx="71">
                  <c:v>1.8267</c:v>
                </c:pt>
                <c:pt idx="72">
                  <c:v>1.859</c:v>
                </c:pt>
                <c:pt idx="73">
                  <c:v>1.8537999999999999</c:v>
                </c:pt>
                <c:pt idx="74">
                  <c:v>1.8987000000000001</c:v>
                </c:pt>
                <c:pt idx="75">
                  <c:v>1.9041999999999999</c:v>
                </c:pt>
                <c:pt idx="76">
                  <c:v>1.9261999999999999</c:v>
                </c:pt>
                <c:pt idx="77">
                  <c:v>1.8939999999999999</c:v>
                </c:pt>
                <c:pt idx="78">
                  <c:v>1.8888</c:v>
                </c:pt>
                <c:pt idx="79">
                  <c:v>1.9339</c:v>
                </c:pt>
                <c:pt idx="80">
                  <c:v>1.9288000000000001</c:v>
                </c:pt>
              </c:numCache>
            </c:numRef>
          </c:yVal>
          <c:smooth val="0"/>
        </c:ser>
        <c:dLbls>
          <c:showLegendKey val="0"/>
          <c:showVal val="0"/>
          <c:showCatName val="0"/>
          <c:showSerName val="0"/>
          <c:showPercent val="0"/>
          <c:showBubbleSize val="0"/>
        </c:dLbls>
        <c:axId val="73319552"/>
        <c:axId val="73321472"/>
      </c:scatterChart>
      <c:valAx>
        <c:axId val="73319552"/>
        <c:scaling>
          <c:orientation val="minMax"/>
        </c:scaling>
        <c:delete val="0"/>
        <c:axPos val="b"/>
        <c:title>
          <c:tx>
            <c:rich>
              <a:bodyPr/>
              <a:lstStyle/>
              <a:p>
                <a:pPr>
                  <a:defRPr/>
                </a:pPr>
                <a:r>
                  <a:rPr lang="en-US"/>
                  <a:t>Hours</a:t>
                </a:r>
              </a:p>
            </c:rich>
          </c:tx>
          <c:overlay val="0"/>
        </c:title>
        <c:numFmt formatCode="@" sourceLinked="1"/>
        <c:majorTickMark val="out"/>
        <c:minorTickMark val="none"/>
        <c:tickLblPos val="nextTo"/>
        <c:crossAx val="73321472"/>
        <c:crossesAt val="0.1"/>
        <c:crossBetween val="midCat"/>
      </c:valAx>
      <c:valAx>
        <c:axId val="73321472"/>
        <c:scaling>
          <c:logBase val="10"/>
          <c:orientation val="minMax"/>
        </c:scaling>
        <c:delete val="0"/>
        <c:axPos val="l"/>
        <c:majorGridlines>
          <c:spPr>
            <a:ln>
              <a:noFill/>
            </a:ln>
          </c:spPr>
        </c:majorGridlines>
        <c:numFmt formatCode="General" sourceLinked="1"/>
        <c:majorTickMark val="out"/>
        <c:minorTickMark val="none"/>
        <c:tickLblPos val="nextTo"/>
        <c:crossAx val="73319552"/>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S18b3</a:t>
            </a:r>
            <a:r>
              <a:rPr lang="en-US" baseline="0" dirty="0"/>
              <a:t> (PE E</a:t>
            </a:r>
            <a:r>
              <a:rPr lang="en-US" baseline="0" dirty="0" smtClean="0"/>
              <a:t>)</a:t>
            </a:r>
            <a:endParaRPr lang="en-US" dirty="0"/>
          </a:p>
        </c:rich>
      </c:tx>
      <c:overlay val="1"/>
    </c:title>
    <c:autoTitleDeleted val="0"/>
    <c:plotArea>
      <c:layout/>
      <c:scatterChart>
        <c:scatterStyle val="lineMarker"/>
        <c:varyColors val="0"/>
        <c:ser>
          <c:idx val="0"/>
          <c:order val="0"/>
          <c:tx>
            <c:strRef>
              <c:f>S18B3OD!$A$4</c:f>
              <c:strCache>
                <c:ptCount val="1"/>
                <c:pt idx="0">
                  <c:v>Control</c:v>
                </c:pt>
              </c:strCache>
            </c:strRef>
          </c:tx>
          <c:xVal>
            <c:numRef>
              <c:f>S18B3OD!$B$3:$CE$3</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S18B3OD!$B$4:$CE$4</c:f>
              <c:numCache>
                <c:formatCode>General</c:formatCode>
                <c:ptCount val="82"/>
                <c:pt idx="0">
                  <c:v>0.19370000000000001</c:v>
                </c:pt>
                <c:pt idx="1">
                  <c:v>0.1933</c:v>
                </c:pt>
                <c:pt idx="2">
                  <c:v>0.1933</c:v>
                </c:pt>
                <c:pt idx="3">
                  <c:v>0.19389999999999999</c:v>
                </c:pt>
                <c:pt idx="4">
                  <c:v>0.1958</c:v>
                </c:pt>
                <c:pt idx="5">
                  <c:v>0.1956</c:v>
                </c:pt>
                <c:pt idx="6">
                  <c:v>0.1966</c:v>
                </c:pt>
                <c:pt idx="7">
                  <c:v>0.1978</c:v>
                </c:pt>
                <c:pt idx="8">
                  <c:v>0.20050000000000001</c:v>
                </c:pt>
                <c:pt idx="9">
                  <c:v>0.20100000000000001</c:v>
                </c:pt>
                <c:pt idx="10">
                  <c:v>0.21229999999999999</c:v>
                </c:pt>
                <c:pt idx="11">
                  <c:v>0.2107</c:v>
                </c:pt>
                <c:pt idx="12">
                  <c:v>0.20680000000000001</c:v>
                </c:pt>
                <c:pt idx="13">
                  <c:v>0.2074</c:v>
                </c:pt>
                <c:pt idx="14">
                  <c:v>0.23549999999999999</c:v>
                </c:pt>
                <c:pt idx="15">
                  <c:v>0.222</c:v>
                </c:pt>
                <c:pt idx="16">
                  <c:v>0.21640000000000001</c:v>
                </c:pt>
                <c:pt idx="17">
                  <c:v>0.22</c:v>
                </c:pt>
                <c:pt idx="18">
                  <c:v>0.2293</c:v>
                </c:pt>
                <c:pt idx="19">
                  <c:v>0.2356</c:v>
                </c:pt>
                <c:pt idx="20">
                  <c:v>0.25519999999999998</c:v>
                </c:pt>
                <c:pt idx="21">
                  <c:v>0.25269999999999998</c:v>
                </c:pt>
                <c:pt idx="22">
                  <c:v>0.29630000000000001</c:v>
                </c:pt>
                <c:pt idx="23">
                  <c:v>0.27700000000000002</c:v>
                </c:pt>
                <c:pt idx="24">
                  <c:v>0.29859999999999998</c:v>
                </c:pt>
                <c:pt idx="25">
                  <c:v>0.3246</c:v>
                </c:pt>
                <c:pt idx="26">
                  <c:v>0.34939999999999999</c:v>
                </c:pt>
                <c:pt idx="27">
                  <c:v>0.3795</c:v>
                </c:pt>
                <c:pt idx="28">
                  <c:v>0.41089999999999999</c:v>
                </c:pt>
                <c:pt idx="29">
                  <c:v>0.45419999999999999</c:v>
                </c:pt>
                <c:pt idx="30">
                  <c:v>0.49009999999999998</c:v>
                </c:pt>
                <c:pt idx="31">
                  <c:v>0.52010000000000001</c:v>
                </c:pt>
                <c:pt idx="32">
                  <c:v>0.58850000000000002</c:v>
                </c:pt>
                <c:pt idx="33">
                  <c:v>0.56269999999999998</c:v>
                </c:pt>
                <c:pt idx="34">
                  <c:v>0.58799999999999997</c:v>
                </c:pt>
                <c:pt idx="35">
                  <c:v>0.58509999999999995</c:v>
                </c:pt>
                <c:pt idx="36">
                  <c:v>0.58909999999999996</c:v>
                </c:pt>
                <c:pt idx="37">
                  <c:v>0.60489999999999999</c:v>
                </c:pt>
                <c:pt idx="38">
                  <c:v>0.61129999999999995</c:v>
                </c:pt>
                <c:pt idx="39">
                  <c:v>0.62860000000000005</c:v>
                </c:pt>
                <c:pt idx="40">
                  <c:v>0.63729999999999998</c:v>
                </c:pt>
                <c:pt idx="41">
                  <c:v>0.71360000000000001</c:v>
                </c:pt>
                <c:pt idx="42">
                  <c:v>0.72760000000000002</c:v>
                </c:pt>
                <c:pt idx="43">
                  <c:v>0.71730000000000005</c:v>
                </c:pt>
                <c:pt idx="44">
                  <c:v>0.77859999999999996</c:v>
                </c:pt>
                <c:pt idx="45">
                  <c:v>0.78459999999999996</c:v>
                </c:pt>
                <c:pt idx="46">
                  <c:v>0.83730000000000004</c:v>
                </c:pt>
                <c:pt idx="47">
                  <c:v>0.84889999999999999</c:v>
                </c:pt>
                <c:pt idx="48">
                  <c:v>0.88660000000000005</c:v>
                </c:pt>
                <c:pt idx="49">
                  <c:v>0.95899999999999996</c:v>
                </c:pt>
                <c:pt idx="50">
                  <c:v>1.0754999999999999</c:v>
                </c:pt>
                <c:pt idx="51">
                  <c:v>1.0867</c:v>
                </c:pt>
                <c:pt idx="52">
                  <c:v>1.0565</c:v>
                </c:pt>
                <c:pt idx="53">
                  <c:v>1.2542</c:v>
                </c:pt>
                <c:pt idx="54">
                  <c:v>1.218</c:v>
                </c:pt>
                <c:pt idx="55">
                  <c:v>1.1200000000000001</c:v>
                </c:pt>
                <c:pt idx="56">
                  <c:v>1.1748000000000001</c:v>
                </c:pt>
                <c:pt idx="57">
                  <c:v>1.2955000000000001</c:v>
                </c:pt>
                <c:pt idx="58">
                  <c:v>1.304</c:v>
                </c:pt>
                <c:pt idx="59">
                  <c:v>1.3974</c:v>
                </c:pt>
                <c:pt idx="60">
                  <c:v>1.2928999999999999</c:v>
                </c:pt>
                <c:pt idx="61">
                  <c:v>1.3442000000000001</c:v>
                </c:pt>
                <c:pt idx="62">
                  <c:v>1.3681000000000001</c:v>
                </c:pt>
                <c:pt idx="63">
                  <c:v>1.3864000000000001</c:v>
                </c:pt>
                <c:pt idx="64">
                  <c:v>1.3568</c:v>
                </c:pt>
                <c:pt idx="65">
                  <c:v>1.3765000000000001</c:v>
                </c:pt>
                <c:pt idx="66">
                  <c:v>1.3441000000000001</c:v>
                </c:pt>
                <c:pt idx="67">
                  <c:v>1.3877999999999999</c:v>
                </c:pt>
                <c:pt idx="68">
                  <c:v>1.4863999999999999</c:v>
                </c:pt>
                <c:pt idx="69">
                  <c:v>1.3909</c:v>
                </c:pt>
                <c:pt idx="70">
                  <c:v>1.4833000000000001</c:v>
                </c:pt>
                <c:pt idx="71">
                  <c:v>1.5355000000000001</c:v>
                </c:pt>
                <c:pt idx="72">
                  <c:v>1.4558</c:v>
                </c:pt>
                <c:pt idx="73">
                  <c:v>1.4691000000000001</c:v>
                </c:pt>
                <c:pt idx="74">
                  <c:v>1.4691000000000001</c:v>
                </c:pt>
                <c:pt idx="75">
                  <c:v>1.5781000000000001</c:v>
                </c:pt>
                <c:pt idx="76">
                  <c:v>1.5061</c:v>
                </c:pt>
                <c:pt idx="77">
                  <c:v>1.6614</c:v>
                </c:pt>
                <c:pt idx="78">
                  <c:v>1.5358000000000001</c:v>
                </c:pt>
                <c:pt idx="79">
                  <c:v>1.5696000000000001</c:v>
                </c:pt>
                <c:pt idx="80">
                  <c:v>1.5649999999999999</c:v>
                </c:pt>
              </c:numCache>
            </c:numRef>
          </c:yVal>
          <c:smooth val="0"/>
        </c:ser>
        <c:ser>
          <c:idx val="1"/>
          <c:order val="1"/>
          <c:tx>
            <c:strRef>
              <c:f>S18B3OD!$A$5</c:f>
              <c:strCache>
                <c:ptCount val="1"/>
                <c:pt idx="0">
                  <c:v>0.8mM</c:v>
                </c:pt>
              </c:strCache>
            </c:strRef>
          </c:tx>
          <c:xVal>
            <c:numRef>
              <c:f>S18B3OD!$B$3:$CE$3</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S18B3OD!$B$5:$CE$5</c:f>
              <c:numCache>
                <c:formatCode>General</c:formatCode>
                <c:ptCount val="82"/>
                <c:pt idx="0">
                  <c:v>0.3337</c:v>
                </c:pt>
                <c:pt idx="1">
                  <c:v>0.31109999999999999</c:v>
                </c:pt>
                <c:pt idx="2">
                  <c:v>0.30270000000000002</c:v>
                </c:pt>
                <c:pt idx="3">
                  <c:v>0.29930000000000001</c:v>
                </c:pt>
                <c:pt idx="4">
                  <c:v>0.29749999999999999</c:v>
                </c:pt>
                <c:pt idx="5">
                  <c:v>0.2964</c:v>
                </c:pt>
                <c:pt idx="6">
                  <c:v>0.29659999999999997</c:v>
                </c:pt>
                <c:pt idx="7">
                  <c:v>0.29649999999999999</c:v>
                </c:pt>
                <c:pt idx="8">
                  <c:v>0.2954</c:v>
                </c:pt>
                <c:pt idx="9">
                  <c:v>0.28799999999999998</c:v>
                </c:pt>
                <c:pt idx="10">
                  <c:v>0.29620000000000002</c:v>
                </c:pt>
                <c:pt idx="11">
                  <c:v>0.29570000000000002</c:v>
                </c:pt>
                <c:pt idx="12">
                  <c:v>0.29499999999999998</c:v>
                </c:pt>
                <c:pt idx="13">
                  <c:v>0.29599999999999999</c:v>
                </c:pt>
                <c:pt idx="14">
                  <c:v>0.29430000000000001</c:v>
                </c:pt>
                <c:pt idx="15">
                  <c:v>0.29380000000000001</c:v>
                </c:pt>
                <c:pt idx="16">
                  <c:v>0.29420000000000002</c:v>
                </c:pt>
                <c:pt idx="17">
                  <c:v>0.29389999999999999</c:v>
                </c:pt>
                <c:pt idx="18">
                  <c:v>0.29270000000000002</c:v>
                </c:pt>
                <c:pt idx="19">
                  <c:v>0.29339999999999999</c:v>
                </c:pt>
                <c:pt idx="20">
                  <c:v>0.29339999999999999</c:v>
                </c:pt>
                <c:pt idx="21">
                  <c:v>0.29260000000000003</c:v>
                </c:pt>
                <c:pt idx="22">
                  <c:v>0.28749999999999998</c:v>
                </c:pt>
                <c:pt idx="23">
                  <c:v>0.29299999999999998</c:v>
                </c:pt>
                <c:pt idx="24">
                  <c:v>0.29110000000000003</c:v>
                </c:pt>
                <c:pt idx="25">
                  <c:v>0.2923</c:v>
                </c:pt>
                <c:pt idx="26">
                  <c:v>0.29220000000000002</c:v>
                </c:pt>
                <c:pt idx="27">
                  <c:v>0.2969</c:v>
                </c:pt>
                <c:pt idx="28">
                  <c:v>0.29120000000000001</c:v>
                </c:pt>
                <c:pt idx="29">
                  <c:v>0.29110000000000003</c:v>
                </c:pt>
                <c:pt idx="30">
                  <c:v>0.28939999999999999</c:v>
                </c:pt>
                <c:pt idx="31">
                  <c:v>0.29170000000000001</c:v>
                </c:pt>
                <c:pt idx="32">
                  <c:v>0.28860000000000002</c:v>
                </c:pt>
                <c:pt idx="33">
                  <c:v>0.29170000000000001</c:v>
                </c:pt>
                <c:pt idx="34">
                  <c:v>0.28610000000000002</c:v>
                </c:pt>
                <c:pt idx="35">
                  <c:v>0.29120000000000001</c:v>
                </c:pt>
                <c:pt idx="36">
                  <c:v>0.28999999999999998</c:v>
                </c:pt>
                <c:pt idx="37">
                  <c:v>0.2913</c:v>
                </c:pt>
                <c:pt idx="38">
                  <c:v>0.2873</c:v>
                </c:pt>
                <c:pt idx="39">
                  <c:v>0.29110000000000003</c:v>
                </c:pt>
                <c:pt idx="40">
                  <c:v>0.29199999999999998</c:v>
                </c:pt>
                <c:pt idx="41">
                  <c:v>0.29210000000000003</c:v>
                </c:pt>
                <c:pt idx="42">
                  <c:v>0.29189999999999999</c:v>
                </c:pt>
                <c:pt idx="43">
                  <c:v>0.29089999999999999</c:v>
                </c:pt>
                <c:pt idx="44">
                  <c:v>0.29380000000000001</c:v>
                </c:pt>
                <c:pt idx="45">
                  <c:v>0.29360000000000003</c:v>
                </c:pt>
                <c:pt idx="46">
                  <c:v>0.29509999999999997</c:v>
                </c:pt>
                <c:pt idx="47">
                  <c:v>0.3019</c:v>
                </c:pt>
                <c:pt idx="48">
                  <c:v>0.2984</c:v>
                </c:pt>
                <c:pt idx="49">
                  <c:v>0.29920000000000002</c:v>
                </c:pt>
                <c:pt idx="50">
                  <c:v>0.3029</c:v>
                </c:pt>
                <c:pt idx="51">
                  <c:v>0.30580000000000002</c:v>
                </c:pt>
                <c:pt idx="52">
                  <c:v>0.30809999999999998</c:v>
                </c:pt>
                <c:pt idx="53">
                  <c:v>0.30690000000000001</c:v>
                </c:pt>
                <c:pt idx="54">
                  <c:v>0.312</c:v>
                </c:pt>
                <c:pt idx="55">
                  <c:v>0.31219999999999998</c:v>
                </c:pt>
                <c:pt idx="56">
                  <c:v>0.31490000000000001</c:v>
                </c:pt>
                <c:pt idx="57">
                  <c:v>0.31669999999999998</c:v>
                </c:pt>
                <c:pt idx="58">
                  <c:v>0.318</c:v>
                </c:pt>
                <c:pt idx="59">
                  <c:v>0.31830000000000003</c:v>
                </c:pt>
                <c:pt idx="60">
                  <c:v>0.31840000000000002</c:v>
                </c:pt>
                <c:pt idx="61">
                  <c:v>0.31809999999999999</c:v>
                </c:pt>
                <c:pt idx="62">
                  <c:v>0.31979999999999997</c:v>
                </c:pt>
                <c:pt idx="63">
                  <c:v>0.32029999999999997</c:v>
                </c:pt>
                <c:pt idx="64">
                  <c:v>0.32229999999999998</c:v>
                </c:pt>
                <c:pt idx="65">
                  <c:v>0.32229999999999998</c:v>
                </c:pt>
                <c:pt idx="66">
                  <c:v>0.31850000000000001</c:v>
                </c:pt>
                <c:pt idx="67">
                  <c:v>0.32900000000000001</c:v>
                </c:pt>
                <c:pt idx="68">
                  <c:v>0.31730000000000003</c:v>
                </c:pt>
                <c:pt idx="69">
                  <c:v>0.32350000000000001</c:v>
                </c:pt>
                <c:pt idx="70">
                  <c:v>0.31940000000000002</c:v>
                </c:pt>
                <c:pt idx="71">
                  <c:v>0.32379999999999998</c:v>
                </c:pt>
                <c:pt idx="72">
                  <c:v>0.31850000000000001</c:v>
                </c:pt>
                <c:pt idx="73">
                  <c:v>0.32329999999999998</c:v>
                </c:pt>
                <c:pt idx="74">
                  <c:v>0.31840000000000002</c:v>
                </c:pt>
                <c:pt idx="75">
                  <c:v>0.32450000000000001</c:v>
                </c:pt>
                <c:pt idx="76">
                  <c:v>0.31819999999999998</c:v>
                </c:pt>
                <c:pt idx="77">
                  <c:v>0.32579999999999998</c:v>
                </c:pt>
                <c:pt idx="78">
                  <c:v>0.32419999999999999</c:v>
                </c:pt>
                <c:pt idx="79">
                  <c:v>0.32669999999999999</c:v>
                </c:pt>
                <c:pt idx="80">
                  <c:v>0.31990000000000002</c:v>
                </c:pt>
              </c:numCache>
            </c:numRef>
          </c:yVal>
          <c:smooth val="0"/>
        </c:ser>
        <c:ser>
          <c:idx val="2"/>
          <c:order val="2"/>
          <c:tx>
            <c:strRef>
              <c:f>S18B3OD!$A$6</c:f>
              <c:strCache>
                <c:ptCount val="1"/>
                <c:pt idx="0">
                  <c:v>0.1mM</c:v>
                </c:pt>
              </c:strCache>
            </c:strRef>
          </c:tx>
          <c:xVal>
            <c:numRef>
              <c:f>S18B3OD!$B$3:$CE$3</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S18B3OD!$B$6:$CE$6</c:f>
              <c:numCache>
                <c:formatCode>General</c:formatCode>
                <c:ptCount val="82"/>
                <c:pt idx="0">
                  <c:v>0.28820000000000001</c:v>
                </c:pt>
                <c:pt idx="1">
                  <c:v>0.28660000000000002</c:v>
                </c:pt>
                <c:pt idx="2">
                  <c:v>0.2848</c:v>
                </c:pt>
                <c:pt idx="3">
                  <c:v>0.28570000000000001</c:v>
                </c:pt>
                <c:pt idx="4">
                  <c:v>0.28339999999999999</c:v>
                </c:pt>
                <c:pt idx="5">
                  <c:v>0.28449999999999998</c:v>
                </c:pt>
                <c:pt idx="6">
                  <c:v>0.28299999999999997</c:v>
                </c:pt>
                <c:pt idx="7">
                  <c:v>0.28389999999999999</c:v>
                </c:pt>
                <c:pt idx="8">
                  <c:v>0.28449999999999998</c:v>
                </c:pt>
                <c:pt idx="9">
                  <c:v>0.28920000000000001</c:v>
                </c:pt>
                <c:pt idx="10">
                  <c:v>0.28620000000000001</c:v>
                </c:pt>
                <c:pt idx="11">
                  <c:v>0.28989999999999999</c:v>
                </c:pt>
                <c:pt idx="12">
                  <c:v>0.29110000000000003</c:v>
                </c:pt>
                <c:pt idx="13">
                  <c:v>0.29480000000000001</c:v>
                </c:pt>
                <c:pt idx="14">
                  <c:v>0.29630000000000001</c:v>
                </c:pt>
                <c:pt idx="15">
                  <c:v>0.30299999999999999</c:v>
                </c:pt>
                <c:pt idx="16">
                  <c:v>0.30780000000000002</c:v>
                </c:pt>
                <c:pt idx="17">
                  <c:v>0.31759999999999999</c:v>
                </c:pt>
                <c:pt idx="18">
                  <c:v>0.32350000000000001</c:v>
                </c:pt>
                <c:pt idx="19">
                  <c:v>0.34470000000000001</c:v>
                </c:pt>
                <c:pt idx="20">
                  <c:v>0.34739999999999999</c:v>
                </c:pt>
                <c:pt idx="21">
                  <c:v>0.36609999999999998</c:v>
                </c:pt>
                <c:pt idx="22">
                  <c:v>0.38719999999999999</c:v>
                </c:pt>
                <c:pt idx="23">
                  <c:v>0.41039999999999999</c:v>
                </c:pt>
                <c:pt idx="24">
                  <c:v>0.43919999999999998</c:v>
                </c:pt>
                <c:pt idx="25">
                  <c:v>0.47149999999999997</c:v>
                </c:pt>
                <c:pt idx="26">
                  <c:v>0.50790000000000002</c:v>
                </c:pt>
                <c:pt idx="27">
                  <c:v>0.56000000000000005</c:v>
                </c:pt>
                <c:pt idx="28">
                  <c:v>0.61</c:v>
                </c:pt>
                <c:pt idx="29">
                  <c:v>0.65749999999999997</c:v>
                </c:pt>
                <c:pt idx="30">
                  <c:v>0.71660000000000001</c:v>
                </c:pt>
                <c:pt idx="31">
                  <c:v>0.81659999999999999</c:v>
                </c:pt>
                <c:pt idx="32">
                  <c:v>0.80220000000000002</c:v>
                </c:pt>
                <c:pt idx="33">
                  <c:v>0.81259999999999999</c:v>
                </c:pt>
                <c:pt idx="34">
                  <c:v>0.82550000000000001</c:v>
                </c:pt>
                <c:pt idx="35">
                  <c:v>0.84199999999999997</c:v>
                </c:pt>
                <c:pt idx="36">
                  <c:v>0.87029999999999996</c:v>
                </c:pt>
                <c:pt idx="37">
                  <c:v>0.88790000000000002</c:v>
                </c:pt>
                <c:pt idx="38">
                  <c:v>0.91320000000000001</c:v>
                </c:pt>
                <c:pt idx="39">
                  <c:v>0.95799999999999996</c:v>
                </c:pt>
                <c:pt idx="40">
                  <c:v>0.99180000000000001</c:v>
                </c:pt>
                <c:pt idx="41">
                  <c:v>1.0210999999999999</c:v>
                </c:pt>
                <c:pt idx="42">
                  <c:v>1.0481</c:v>
                </c:pt>
                <c:pt idx="43">
                  <c:v>1.1242000000000001</c:v>
                </c:pt>
                <c:pt idx="44">
                  <c:v>1.1618999999999999</c:v>
                </c:pt>
                <c:pt idx="45">
                  <c:v>1.2197</c:v>
                </c:pt>
                <c:pt idx="46">
                  <c:v>1.2488999999999999</c:v>
                </c:pt>
                <c:pt idx="47">
                  <c:v>1.2875000000000001</c:v>
                </c:pt>
                <c:pt idx="48">
                  <c:v>1.3115000000000001</c:v>
                </c:pt>
                <c:pt idx="49">
                  <c:v>1.3754</c:v>
                </c:pt>
                <c:pt idx="50">
                  <c:v>1.3911</c:v>
                </c:pt>
                <c:pt idx="51">
                  <c:v>1.3846000000000001</c:v>
                </c:pt>
                <c:pt idx="52">
                  <c:v>1.4558</c:v>
                </c:pt>
                <c:pt idx="53">
                  <c:v>1.4675</c:v>
                </c:pt>
                <c:pt idx="54">
                  <c:v>1.5228999999999999</c:v>
                </c:pt>
                <c:pt idx="55">
                  <c:v>1.5523</c:v>
                </c:pt>
                <c:pt idx="56">
                  <c:v>1.5905</c:v>
                </c:pt>
                <c:pt idx="57">
                  <c:v>1.5852999999999999</c:v>
                </c:pt>
                <c:pt idx="58">
                  <c:v>1.6306</c:v>
                </c:pt>
                <c:pt idx="59">
                  <c:v>1.5980000000000001</c:v>
                </c:pt>
                <c:pt idx="60">
                  <c:v>1.6186</c:v>
                </c:pt>
                <c:pt idx="61">
                  <c:v>1.6623000000000001</c:v>
                </c:pt>
                <c:pt idx="62">
                  <c:v>1.6616</c:v>
                </c:pt>
                <c:pt idx="63">
                  <c:v>1.6845000000000001</c:v>
                </c:pt>
                <c:pt idx="64">
                  <c:v>1.7071000000000001</c:v>
                </c:pt>
                <c:pt idx="65">
                  <c:v>1.7028000000000001</c:v>
                </c:pt>
                <c:pt idx="66">
                  <c:v>1.7198</c:v>
                </c:pt>
                <c:pt idx="67">
                  <c:v>1.7090000000000001</c:v>
                </c:pt>
                <c:pt idx="68">
                  <c:v>1.7156</c:v>
                </c:pt>
                <c:pt idx="69">
                  <c:v>1.758</c:v>
                </c:pt>
                <c:pt idx="70">
                  <c:v>1.7474000000000001</c:v>
                </c:pt>
                <c:pt idx="71">
                  <c:v>1.7835000000000001</c:v>
                </c:pt>
                <c:pt idx="72">
                  <c:v>1.7829999999999999</c:v>
                </c:pt>
                <c:pt idx="73">
                  <c:v>1.7527999999999999</c:v>
                </c:pt>
                <c:pt idx="74">
                  <c:v>1.7899</c:v>
                </c:pt>
                <c:pt idx="75">
                  <c:v>1.7876000000000001</c:v>
                </c:pt>
                <c:pt idx="76">
                  <c:v>1.7582</c:v>
                </c:pt>
                <c:pt idx="77">
                  <c:v>1.8136000000000001</c:v>
                </c:pt>
                <c:pt idx="78">
                  <c:v>1.7753000000000001</c:v>
                </c:pt>
                <c:pt idx="79">
                  <c:v>1.8303</c:v>
                </c:pt>
                <c:pt idx="80">
                  <c:v>1.7838000000000001</c:v>
                </c:pt>
              </c:numCache>
            </c:numRef>
          </c:yVal>
          <c:smooth val="0"/>
        </c:ser>
        <c:ser>
          <c:idx val="3"/>
          <c:order val="3"/>
          <c:tx>
            <c:strRef>
              <c:f>S18B3OD!$A$7</c:f>
              <c:strCache>
                <c:ptCount val="1"/>
                <c:pt idx="0">
                  <c:v>0.05mM</c:v>
                </c:pt>
              </c:strCache>
            </c:strRef>
          </c:tx>
          <c:xVal>
            <c:numRef>
              <c:f>S18B3OD!$B$3:$CE$3</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S18B3OD!$B$7:$CE$7</c:f>
              <c:numCache>
                <c:formatCode>General</c:formatCode>
                <c:ptCount val="82"/>
                <c:pt idx="0">
                  <c:v>0.28939999999999999</c:v>
                </c:pt>
                <c:pt idx="1">
                  <c:v>0.28749999999999998</c:v>
                </c:pt>
                <c:pt idx="2">
                  <c:v>0.28660000000000002</c:v>
                </c:pt>
                <c:pt idx="3">
                  <c:v>0.2848</c:v>
                </c:pt>
                <c:pt idx="4">
                  <c:v>0.28410000000000002</c:v>
                </c:pt>
                <c:pt idx="5">
                  <c:v>0.28299999999999997</c:v>
                </c:pt>
                <c:pt idx="6">
                  <c:v>0.28399999999999997</c:v>
                </c:pt>
                <c:pt idx="7">
                  <c:v>0.28499999999999998</c:v>
                </c:pt>
                <c:pt idx="8">
                  <c:v>0.28489999999999999</c:v>
                </c:pt>
                <c:pt idx="9">
                  <c:v>0.28570000000000001</c:v>
                </c:pt>
                <c:pt idx="10">
                  <c:v>0.28820000000000001</c:v>
                </c:pt>
                <c:pt idx="11">
                  <c:v>0.28970000000000001</c:v>
                </c:pt>
                <c:pt idx="12">
                  <c:v>0.29189999999999999</c:v>
                </c:pt>
                <c:pt idx="13">
                  <c:v>0.29470000000000002</c:v>
                </c:pt>
                <c:pt idx="14">
                  <c:v>0.2974</c:v>
                </c:pt>
                <c:pt idx="15">
                  <c:v>0.30209999999999998</c:v>
                </c:pt>
                <c:pt idx="16">
                  <c:v>0.30819999999999997</c:v>
                </c:pt>
                <c:pt idx="17">
                  <c:v>0.31390000000000001</c:v>
                </c:pt>
                <c:pt idx="18">
                  <c:v>0.35310000000000002</c:v>
                </c:pt>
                <c:pt idx="19">
                  <c:v>0.34</c:v>
                </c:pt>
                <c:pt idx="20">
                  <c:v>0.35099999999999998</c:v>
                </c:pt>
                <c:pt idx="21">
                  <c:v>0.36549999999999999</c:v>
                </c:pt>
                <c:pt idx="22">
                  <c:v>0.40760000000000002</c:v>
                </c:pt>
                <c:pt idx="23">
                  <c:v>0.4078</c:v>
                </c:pt>
                <c:pt idx="24">
                  <c:v>0.43690000000000001</c:v>
                </c:pt>
                <c:pt idx="25">
                  <c:v>0.46300000000000002</c:v>
                </c:pt>
                <c:pt idx="26">
                  <c:v>0.48880000000000001</c:v>
                </c:pt>
                <c:pt idx="27">
                  <c:v>0.5383</c:v>
                </c:pt>
                <c:pt idx="28">
                  <c:v>0.57850000000000001</c:v>
                </c:pt>
                <c:pt idx="29">
                  <c:v>0.69269999999999998</c:v>
                </c:pt>
                <c:pt idx="30">
                  <c:v>0.67659999999999998</c:v>
                </c:pt>
                <c:pt idx="31">
                  <c:v>0.72770000000000001</c:v>
                </c:pt>
                <c:pt idx="32">
                  <c:v>0.77700000000000002</c:v>
                </c:pt>
                <c:pt idx="33">
                  <c:v>0.76900000000000002</c:v>
                </c:pt>
                <c:pt idx="34">
                  <c:v>0.76590000000000003</c:v>
                </c:pt>
                <c:pt idx="35">
                  <c:v>0.76639999999999997</c:v>
                </c:pt>
                <c:pt idx="36">
                  <c:v>0.78580000000000005</c:v>
                </c:pt>
                <c:pt idx="37">
                  <c:v>0.79979999999999996</c:v>
                </c:pt>
                <c:pt idx="38">
                  <c:v>0.79830000000000001</c:v>
                </c:pt>
                <c:pt idx="39">
                  <c:v>0.86070000000000002</c:v>
                </c:pt>
                <c:pt idx="40">
                  <c:v>0.88129999999999997</c:v>
                </c:pt>
                <c:pt idx="41">
                  <c:v>0.92689999999999995</c:v>
                </c:pt>
                <c:pt idx="42">
                  <c:v>0.94159999999999999</c:v>
                </c:pt>
                <c:pt idx="43">
                  <c:v>0.98540000000000005</c:v>
                </c:pt>
                <c:pt idx="44">
                  <c:v>1.0196000000000001</c:v>
                </c:pt>
                <c:pt idx="45">
                  <c:v>1.2643</c:v>
                </c:pt>
                <c:pt idx="46">
                  <c:v>1.0909</c:v>
                </c:pt>
                <c:pt idx="47">
                  <c:v>1.3365</c:v>
                </c:pt>
                <c:pt idx="48">
                  <c:v>1.1796</c:v>
                </c:pt>
                <c:pt idx="49">
                  <c:v>1.2081999999999999</c:v>
                </c:pt>
                <c:pt idx="50">
                  <c:v>1.3012999999999999</c:v>
                </c:pt>
                <c:pt idx="51">
                  <c:v>1.2842</c:v>
                </c:pt>
                <c:pt idx="52">
                  <c:v>1.5313000000000001</c:v>
                </c:pt>
                <c:pt idx="53">
                  <c:v>1.3744000000000001</c:v>
                </c:pt>
                <c:pt idx="54">
                  <c:v>1.5623</c:v>
                </c:pt>
                <c:pt idx="55">
                  <c:v>1.5476000000000001</c:v>
                </c:pt>
                <c:pt idx="56">
                  <c:v>1.425</c:v>
                </c:pt>
                <c:pt idx="57">
                  <c:v>1.5112000000000001</c:v>
                </c:pt>
                <c:pt idx="58">
                  <c:v>1.5732999999999999</c:v>
                </c:pt>
                <c:pt idx="59">
                  <c:v>1.5321</c:v>
                </c:pt>
                <c:pt idx="60">
                  <c:v>1.591</c:v>
                </c:pt>
                <c:pt idx="61">
                  <c:v>1.6680999999999999</c:v>
                </c:pt>
                <c:pt idx="62">
                  <c:v>1.6422000000000001</c:v>
                </c:pt>
                <c:pt idx="63">
                  <c:v>1.6222000000000001</c:v>
                </c:pt>
                <c:pt idx="64">
                  <c:v>1.6094999999999999</c:v>
                </c:pt>
                <c:pt idx="65">
                  <c:v>1.5779000000000001</c:v>
                </c:pt>
                <c:pt idx="66">
                  <c:v>1.6308</c:v>
                </c:pt>
                <c:pt idx="67">
                  <c:v>1.6557999999999999</c:v>
                </c:pt>
                <c:pt idx="68">
                  <c:v>1.6572</c:v>
                </c:pt>
                <c:pt idx="69">
                  <c:v>1.6800999999999999</c:v>
                </c:pt>
                <c:pt idx="70">
                  <c:v>1.6575</c:v>
                </c:pt>
                <c:pt idx="71">
                  <c:v>1.6958</c:v>
                </c:pt>
                <c:pt idx="72">
                  <c:v>1.7605</c:v>
                </c:pt>
                <c:pt idx="73">
                  <c:v>1.6972</c:v>
                </c:pt>
                <c:pt idx="74">
                  <c:v>1.7124999999999999</c:v>
                </c:pt>
                <c:pt idx="75">
                  <c:v>1.7755000000000001</c:v>
                </c:pt>
                <c:pt idx="76">
                  <c:v>1.7688999999999999</c:v>
                </c:pt>
                <c:pt idx="77">
                  <c:v>1.7509999999999999</c:v>
                </c:pt>
                <c:pt idx="78">
                  <c:v>1.8237000000000001</c:v>
                </c:pt>
                <c:pt idx="79">
                  <c:v>1.7733000000000001</c:v>
                </c:pt>
                <c:pt idx="80">
                  <c:v>1.8158000000000001</c:v>
                </c:pt>
              </c:numCache>
            </c:numRef>
          </c:yVal>
          <c:smooth val="0"/>
        </c:ser>
        <c:dLbls>
          <c:showLegendKey val="0"/>
          <c:showVal val="0"/>
          <c:showCatName val="0"/>
          <c:showSerName val="0"/>
          <c:showPercent val="0"/>
          <c:showBubbleSize val="0"/>
        </c:dLbls>
        <c:axId val="73494912"/>
        <c:axId val="73496832"/>
      </c:scatterChart>
      <c:valAx>
        <c:axId val="73494912"/>
        <c:scaling>
          <c:orientation val="minMax"/>
        </c:scaling>
        <c:delete val="0"/>
        <c:axPos val="b"/>
        <c:title>
          <c:tx>
            <c:rich>
              <a:bodyPr/>
              <a:lstStyle/>
              <a:p>
                <a:pPr>
                  <a:defRPr/>
                </a:pPr>
                <a:r>
                  <a:rPr lang="en-US"/>
                  <a:t>Hours</a:t>
                </a:r>
              </a:p>
            </c:rich>
          </c:tx>
          <c:overlay val="0"/>
        </c:title>
        <c:numFmt formatCode="@" sourceLinked="1"/>
        <c:majorTickMark val="out"/>
        <c:minorTickMark val="none"/>
        <c:tickLblPos val="nextTo"/>
        <c:crossAx val="73496832"/>
        <c:crossesAt val="0.1"/>
        <c:crossBetween val="midCat"/>
      </c:valAx>
      <c:valAx>
        <c:axId val="73496832"/>
        <c:scaling>
          <c:logBase val="10"/>
          <c:orientation val="minMax"/>
        </c:scaling>
        <c:delete val="0"/>
        <c:axPos val="l"/>
        <c:majorGridlines>
          <c:spPr>
            <a:ln>
              <a:noFill/>
            </a:ln>
          </c:spPr>
        </c:majorGridlines>
        <c:numFmt formatCode="General" sourceLinked="1"/>
        <c:majorTickMark val="out"/>
        <c:minorTickMark val="none"/>
        <c:tickLblPos val="nextTo"/>
        <c:crossAx val="73494912"/>
        <c:crosses val="autoZero"/>
        <c:crossBetween val="midCat"/>
      </c:valAx>
    </c:plotArea>
    <c:plotVisOnly val="1"/>
    <c:dispBlanksAs val="gap"/>
    <c:showDLblsOverMax val="0"/>
  </c:chart>
  <c:spPr>
    <a:ln>
      <a:solidFill>
        <a:schemeClr val="tx1"/>
      </a:solid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S10b4 (PE E)</a:t>
            </a:r>
          </a:p>
        </c:rich>
      </c:tx>
      <c:overlay val="1"/>
    </c:title>
    <c:autoTitleDeleted val="0"/>
    <c:plotArea>
      <c:layout/>
      <c:scatterChart>
        <c:scatterStyle val="lineMarker"/>
        <c:varyColors val="0"/>
        <c:ser>
          <c:idx val="0"/>
          <c:order val="0"/>
          <c:tx>
            <c:strRef>
              <c:f>'OD for S10b4'!$A$3</c:f>
              <c:strCache>
                <c:ptCount val="1"/>
                <c:pt idx="0">
                  <c:v>Control</c:v>
                </c:pt>
              </c:strCache>
            </c:strRef>
          </c:tx>
          <c:xVal>
            <c:numRef>
              <c:f>'OD for S10b4'!$B$2:$CE$2</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 S10b4'!$B$3:$CE$3</c:f>
              <c:numCache>
                <c:formatCode>General</c:formatCode>
                <c:ptCount val="82"/>
                <c:pt idx="0">
                  <c:v>0.21329999999999999</c:v>
                </c:pt>
                <c:pt idx="1">
                  <c:v>0.21440000000000001</c:v>
                </c:pt>
                <c:pt idx="2">
                  <c:v>0.2167</c:v>
                </c:pt>
                <c:pt idx="3">
                  <c:v>0.216</c:v>
                </c:pt>
                <c:pt idx="4">
                  <c:v>0.21740000000000001</c:v>
                </c:pt>
                <c:pt idx="5">
                  <c:v>0.22189999999999999</c:v>
                </c:pt>
                <c:pt idx="6">
                  <c:v>0.21990000000000001</c:v>
                </c:pt>
                <c:pt idx="7">
                  <c:v>0.22239999999999999</c:v>
                </c:pt>
                <c:pt idx="8">
                  <c:v>0.22370000000000001</c:v>
                </c:pt>
                <c:pt idx="9">
                  <c:v>0.2253</c:v>
                </c:pt>
                <c:pt idx="10">
                  <c:v>0.22650000000000001</c:v>
                </c:pt>
                <c:pt idx="11">
                  <c:v>0.22889999999999999</c:v>
                </c:pt>
                <c:pt idx="12">
                  <c:v>0.23180000000000001</c:v>
                </c:pt>
                <c:pt idx="13">
                  <c:v>0.2336</c:v>
                </c:pt>
                <c:pt idx="14">
                  <c:v>0.2374</c:v>
                </c:pt>
                <c:pt idx="15">
                  <c:v>0.23949999999999999</c:v>
                </c:pt>
                <c:pt idx="16">
                  <c:v>0.24379999999999999</c:v>
                </c:pt>
                <c:pt idx="17">
                  <c:v>0.24729999999999999</c:v>
                </c:pt>
                <c:pt idx="18">
                  <c:v>0.25080000000000002</c:v>
                </c:pt>
                <c:pt idx="19">
                  <c:v>0.26040000000000002</c:v>
                </c:pt>
                <c:pt idx="20">
                  <c:v>0.26290000000000002</c:v>
                </c:pt>
                <c:pt idx="21">
                  <c:v>0.27329999999999999</c:v>
                </c:pt>
                <c:pt idx="22">
                  <c:v>0.28510000000000002</c:v>
                </c:pt>
                <c:pt idx="23">
                  <c:v>0.2923</c:v>
                </c:pt>
                <c:pt idx="24">
                  <c:v>0.31519999999999998</c:v>
                </c:pt>
                <c:pt idx="25">
                  <c:v>0.33050000000000002</c:v>
                </c:pt>
                <c:pt idx="26">
                  <c:v>0.35060000000000002</c:v>
                </c:pt>
                <c:pt idx="27">
                  <c:v>0.37109999999999999</c:v>
                </c:pt>
                <c:pt idx="28">
                  <c:v>0.3947</c:v>
                </c:pt>
                <c:pt idx="29">
                  <c:v>0.42899999999999999</c:v>
                </c:pt>
                <c:pt idx="30">
                  <c:v>0.46150000000000002</c:v>
                </c:pt>
                <c:pt idx="31">
                  <c:v>0.50160000000000005</c:v>
                </c:pt>
                <c:pt idx="32">
                  <c:v>0.53349999999999997</c:v>
                </c:pt>
                <c:pt idx="33">
                  <c:v>0.56730000000000003</c:v>
                </c:pt>
                <c:pt idx="34">
                  <c:v>0.62280000000000002</c:v>
                </c:pt>
                <c:pt idx="35">
                  <c:v>0.64300000000000002</c:v>
                </c:pt>
                <c:pt idx="36">
                  <c:v>0.65169999999999995</c:v>
                </c:pt>
                <c:pt idx="37">
                  <c:v>0.64259999999999995</c:v>
                </c:pt>
                <c:pt idx="38">
                  <c:v>0.68869999999999998</c:v>
                </c:pt>
                <c:pt idx="39">
                  <c:v>0.72489999999999999</c:v>
                </c:pt>
                <c:pt idx="40">
                  <c:v>0.70909999999999995</c:v>
                </c:pt>
                <c:pt idx="41">
                  <c:v>0.70930000000000004</c:v>
                </c:pt>
                <c:pt idx="42">
                  <c:v>0.76329999999999998</c:v>
                </c:pt>
                <c:pt idx="43">
                  <c:v>0.73399999999999999</c:v>
                </c:pt>
                <c:pt idx="44">
                  <c:v>0.76449999999999996</c:v>
                </c:pt>
                <c:pt idx="45">
                  <c:v>0.80120000000000002</c:v>
                </c:pt>
                <c:pt idx="46">
                  <c:v>0.83340000000000003</c:v>
                </c:pt>
                <c:pt idx="47">
                  <c:v>0.84060000000000001</c:v>
                </c:pt>
                <c:pt idx="48">
                  <c:v>0.88080000000000003</c:v>
                </c:pt>
                <c:pt idx="49">
                  <c:v>0.90080000000000005</c:v>
                </c:pt>
                <c:pt idx="50">
                  <c:v>0.94220000000000004</c:v>
                </c:pt>
                <c:pt idx="51">
                  <c:v>1.0347999999999999</c:v>
                </c:pt>
                <c:pt idx="52">
                  <c:v>1.03</c:v>
                </c:pt>
                <c:pt idx="53">
                  <c:v>1.0516000000000001</c:v>
                </c:pt>
                <c:pt idx="54">
                  <c:v>1.1084000000000001</c:v>
                </c:pt>
                <c:pt idx="55">
                  <c:v>1.1266</c:v>
                </c:pt>
                <c:pt idx="56">
                  <c:v>1.2327999999999999</c:v>
                </c:pt>
                <c:pt idx="57">
                  <c:v>1.2670999999999999</c:v>
                </c:pt>
                <c:pt idx="58">
                  <c:v>1.2666999999999999</c:v>
                </c:pt>
                <c:pt idx="59">
                  <c:v>1.4021999999999999</c:v>
                </c:pt>
                <c:pt idx="60">
                  <c:v>1.4109</c:v>
                </c:pt>
                <c:pt idx="61">
                  <c:v>1.4484999999999999</c:v>
                </c:pt>
                <c:pt idx="62">
                  <c:v>1.4454</c:v>
                </c:pt>
                <c:pt idx="63">
                  <c:v>1.5407</c:v>
                </c:pt>
                <c:pt idx="64">
                  <c:v>1.5702</c:v>
                </c:pt>
                <c:pt idx="65">
                  <c:v>1.6261000000000001</c:v>
                </c:pt>
                <c:pt idx="66">
                  <c:v>1.5111000000000001</c:v>
                </c:pt>
                <c:pt idx="67">
                  <c:v>1.5855999999999999</c:v>
                </c:pt>
                <c:pt idx="68">
                  <c:v>1.6365000000000001</c:v>
                </c:pt>
                <c:pt idx="69">
                  <c:v>1.6371</c:v>
                </c:pt>
                <c:pt idx="70">
                  <c:v>1.6720999999999999</c:v>
                </c:pt>
                <c:pt idx="71">
                  <c:v>1.7351000000000001</c:v>
                </c:pt>
                <c:pt idx="72">
                  <c:v>1.7124999999999999</c:v>
                </c:pt>
                <c:pt idx="73">
                  <c:v>1.7627999999999999</c:v>
                </c:pt>
                <c:pt idx="74">
                  <c:v>1.7222</c:v>
                </c:pt>
                <c:pt idx="75">
                  <c:v>1.7712000000000001</c:v>
                </c:pt>
                <c:pt idx="76">
                  <c:v>1.746</c:v>
                </c:pt>
                <c:pt idx="77">
                  <c:v>1.7839</c:v>
                </c:pt>
                <c:pt idx="78">
                  <c:v>1.7709999999999999</c:v>
                </c:pt>
                <c:pt idx="79">
                  <c:v>1.8337000000000001</c:v>
                </c:pt>
                <c:pt idx="80">
                  <c:v>1.8544</c:v>
                </c:pt>
              </c:numCache>
            </c:numRef>
          </c:yVal>
          <c:smooth val="0"/>
        </c:ser>
        <c:ser>
          <c:idx val="1"/>
          <c:order val="1"/>
          <c:tx>
            <c:strRef>
              <c:f>'OD for S10b4'!$A$4</c:f>
              <c:strCache>
                <c:ptCount val="1"/>
                <c:pt idx="0">
                  <c:v>0.8mM CuCl</c:v>
                </c:pt>
              </c:strCache>
            </c:strRef>
          </c:tx>
          <c:xVal>
            <c:numRef>
              <c:f>'OD for S10b4'!$B$2:$CE$2</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 S10b4'!$B$4:$CE$4</c:f>
              <c:numCache>
                <c:formatCode>General</c:formatCode>
                <c:ptCount val="82"/>
                <c:pt idx="0">
                  <c:v>0.27439999999999998</c:v>
                </c:pt>
                <c:pt idx="1">
                  <c:v>0.27579999999999999</c:v>
                </c:pt>
                <c:pt idx="2">
                  <c:v>0.27739999999999998</c:v>
                </c:pt>
                <c:pt idx="3">
                  <c:v>0.27689999999999998</c:v>
                </c:pt>
                <c:pt idx="4">
                  <c:v>0.27689999999999998</c:v>
                </c:pt>
                <c:pt idx="5">
                  <c:v>0.27889999999999998</c:v>
                </c:pt>
                <c:pt idx="6">
                  <c:v>0.27689999999999998</c:v>
                </c:pt>
                <c:pt idx="7">
                  <c:v>0.27639999999999998</c:v>
                </c:pt>
                <c:pt idx="8">
                  <c:v>0.2767</c:v>
                </c:pt>
                <c:pt idx="9">
                  <c:v>0.2767</c:v>
                </c:pt>
                <c:pt idx="10">
                  <c:v>0.27600000000000002</c:v>
                </c:pt>
                <c:pt idx="11">
                  <c:v>0.27510000000000001</c:v>
                </c:pt>
                <c:pt idx="12">
                  <c:v>0.27489999999999998</c:v>
                </c:pt>
                <c:pt idx="13">
                  <c:v>0.27529999999999999</c:v>
                </c:pt>
                <c:pt idx="14">
                  <c:v>0.2747</c:v>
                </c:pt>
                <c:pt idx="15">
                  <c:v>0.27529999999999999</c:v>
                </c:pt>
                <c:pt idx="16">
                  <c:v>0.27400000000000002</c:v>
                </c:pt>
                <c:pt idx="17">
                  <c:v>0.2737</c:v>
                </c:pt>
                <c:pt idx="18">
                  <c:v>0.2737</c:v>
                </c:pt>
                <c:pt idx="19">
                  <c:v>0.27360000000000001</c:v>
                </c:pt>
                <c:pt idx="20">
                  <c:v>0.27379999999999999</c:v>
                </c:pt>
                <c:pt idx="21">
                  <c:v>0.27310000000000001</c:v>
                </c:pt>
                <c:pt idx="22">
                  <c:v>0.27329999999999999</c:v>
                </c:pt>
                <c:pt idx="23">
                  <c:v>0.27310000000000001</c:v>
                </c:pt>
                <c:pt idx="24">
                  <c:v>0.27289999999999998</c:v>
                </c:pt>
                <c:pt idx="25">
                  <c:v>0.27250000000000002</c:v>
                </c:pt>
                <c:pt idx="26">
                  <c:v>0.27239999999999998</c:v>
                </c:pt>
                <c:pt idx="27">
                  <c:v>0.2727</c:v>
                </c:pt>
                <c:pt idx="28">
                  <c:v>0.27250000000000002</c:v>
                </c:pt>
                <c:pt idx="29">
                  <c:v>0.27200000000000002</c:v>
                </c:pt>
                <c:pt idx="30">
                  <c:v>0.27339999999999998</c:v>
                </c:pt>
                <c:pt idx="31">
                  <c:v>0.27210000000000001</c:v>
                </c:pt>
                <c:pt idx="32">
                  <c:v>0.27239999999999998</c:v>
                </c:pt>
                <c:pt idx="33">
                  <c:v>0.27360000000000001</c:v>
                </c:pt>
                <c:pt idx="34">
                  <c:v>0.27189999999999998</c:v>
                </c:pt>
                <c:pt idx="35">
                  <c:v>0.27200000000000002</c:v>
                </c:pt>
                <c:pt idx="36">
                  <c:v>0.2722</c:v>
                </c:pt>
                <c:pt idx="37">
                  <c:v>0.2727</c:v>
                </c:pt>
                <c:pt idx="38">
                  <c:v>0.27100000000000002</c:v>
                </c:pt>
                <c:pt idx="39">
                  <c:v>0.27189999999999998</c:v>
                </c:pt>
                <c:pt idx="40">
                  <c:v>0.27079999999999999</c:v>
                </c:pt>
                <c:pt idx="41">
                  <c:v>0.27079999999999999</c:v>
                </c:pt>
                <c:pt idx="42">
                  <c:v>0.27129999999999999</c:v>
                </c:pt>
                <c:pt idx="43">
                  <c:v>0.27260000000000001</c:v>
                </c:pt>
                <c:pt idx="44">
                  <c:v>0.27139999999999997</c:v>
                </c:pt>
                <c:pt idx="45">
                  <c:v>0.27129999999999999</c:v>
                </c:pt>
                <c:pt idx="46">
                  <c:v>0.27250000000000002</c:v>
                </c:pt>
                <c:pt idx="47">
                  <c:v>0.27150000000000002</c:v>
                </c:pt>
                <c:pt idx="48">
                  <c:v>0.27250000000000002</c:v>
                </c:pt>
                <c:pt idx="49">
                  <c:v>0.27060000000000001</c:v>
                </c:pt>
                <c:pt idx="50">
                  <c:v>0.27139999999999997</c:v>
                </c:pt>
                <c:pt idx="51">
                  <c:v>0.27260000000000001</c:v>
                </c:pt>
                <c:pt idx="52">
                  <c:v>0.27250000000000002</c:v>
                </c:pt>
                <c:pt idx="53">
                  <c:v>0.27679999999999999</c:v>
                </c:pt>
                <c:pt idx="54">
                  <c:v>0.27750000000000002</c:v>
                </c:pt>
                <c:pt idx="55">
                  <c:v>0.28439999999999999</c:v>
                </c:pt>
                <c:pt idx="56">
                  <c:v>0.28170000000000001</c:v>
                </c:pt>
                <c:pt idx="57">
                  <c:v>0.28710000000000002</c:v>
                </c:pt>
                <c:pt idx="58">
                  <c:v>0.2833</c:v>
                </c:pt>
                <c:pt idx="59">
                  <c:v>0.2828</c:v>
                </c:pt>
                <c:pt idx="60">
                  <c:v>0.2853</c:v>
                </c:pt>
                <c:pt idx="61">
                  <c:v>0.28789999999999999</c:v>
                </c:pt>
                <c:pt idx="62">
                  <c:v>0.28560000000000002</c:v>
                </c:pt>
                <c:pt idx="63">
                  <c:v>0.28920000000000001</c:v>
                </c:pt>
                <c:pt idx="64">
                  <c:v>0.29509999999999997</c:v>
                </c:pt>
                <c:pt idx="65">
                  <c:v>0.28839999999999999</c:v>
                </c:pt>
                <c:pt idx="66">
                  <c:v>0.29420000000000002</c:v>
                </c:pt>
                <c:pt idx="67">
                  <c:v>0.2893</c:v>
                </c:pt>
                <c:pt idx="68">
                  <c:v>0.29070000000000001</c:v>
                </c:pt>
                <c:pt idx="69">
                  <c:v>0.29330000000000001</c:v>
                </c:pt>
                <c:pt idx="70">
                  <c:v>0.29110000000000003</c:v>
                </c:pt>
                <c:pt idx="71">
                  <c:v>0.2928</c:v>
                </c:pt>
                <c:pt idx="72">
                  <c:v>0.2918</c:v>
                </c:pt>
                <c:pt idx="73">
                  <c:v>0.29389999999999999</c:v>
                </c:pt>
                <c:pt idx="74">
                  <c:v>0.29580000000000001</c:v>
                </c:pt>
                <c:pt idx="75">
                  <c:v>0.29380000000000001</c:v>
                </c:pt>
                <c:pt idx="76">
                  <c:v>0.29620000000000002</c:v>
                </c:pt>
                <c:pt idx="77">
                  <c:v>0.29780000000000001</c:v>
                </c:pt>
                <c:pt idx="78">
                  <c:v>0.2984</c:v>
                </c:pt>
                <c:pt idx="79">
                  <c:v>0.29949999999999999</c:v>
                </c:pt>
                <c:pt idx="80">
                  <c:v>0.29749999999999999</c:v>
                </c:pt>
              </c:numCache>
            </c:numRef>
          </c:yVal>
          <c:smooth val="0"/>
        </c:ser>
        <c:ser>
          <c:idx val="2"/>
          <c:order val="2"/>
          <c:tx>
            <c:strRef>
              <c:f>'OD for S10b4'!$A$5</c:f>
              <c:strCache>
                <c:ptCount val="1"/>
                <c:pt idx="0">
                  <c:v>0.1mM CuCl</c:v>
                </c:pt>
              </c:strCache>
            </c:strRef>
          </c:tx>
          <c:xVal>
            <c:numRef>
              <c:f>'OD for S10b4'!$B$2:$CE$2</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 S10b4'!$B$5:$CE$5</c:f>
              <c:numCache>
                <c:formatCode>General</c:formatCode>
                <c:ptCount val="82"/>
                <c:pt idx="0">
                  <c:v>0.252</c:v>
                </c:pt>
                <c:pt idx="1">
                  <c:v>0.2545</c:v>
                </c:pt>
                <c:pt idx="2">
                  <c:v>0.25309999999999999</c:v>
                </c:pt>
                <c:pt idx="3">
                  <c:v>0.25530000000000003</c:v>
                </c:pt>
                <c:pt idx="4">
                  <c:v>0.25619999999999998</c:v>
                </c:pt>
                <c:pt idx="5">
                  <c:v>0.25540000000000002</c:v>
                </c:pt>
                <c:pt idx="6">
                  <c:v>0.25569999999999998</c:v>
                </c:pt>
                <c:pt idx="7">
                  <c:v>0.25530000000000003</c:v>
                </c:pt>
                <c:pt idx="8">
                  <c:v>0.25659999999999999</c:v>
                </c:pt>
                <c:pt idx="9">
                  <c:v>0.25640000000000002</c:v>
                </c:pt>
                <c:pt idx="10">
                  <c:v>0.25740000000000002</c:v>
                </c:pt>
                <c:pt idx="11">
                  <c:v>0.25679999999999997</c:v>
                </c:pt>
                <c:pt idx="12">
                  <c:v>0.25790000000000002</c:v>
                </c:pt>
                <c:pt idx="13">
                  <c:v>0.2591</c:v>
                </c:pt>
                <c:pt idx="14">
                  <c:v>0.26029999999999998</c:v>
                </c:pt>
                <c:pt idx="15">
                  <c:v>0.26090000000000002</c:v>
                </c:pt>
                <c:pt idx="16">
                  <c:v>0.26400000000000001</c:v>
                </c:pt>
                <c:pt idx="17">
                  <c:v>0.2636</c:v>
                </c:pt>
                <c:pt idx="18">
                  <c:v>0.26719999999999999</c:v>
                </c:pt>
                <c:pt idx="19">
                  <c:v>0.27050000000000002</c:v>
                </c:pt>
                <c:pt idx="20">
                  <c:v>0.27279999999999999</c:v>
                </c:pt>
                <c:pt idx="21">
                  <c:v>0.27579999999999999</c:v>
                </c:pt>
                <c:pt idx="22">
                  <c:v>0.28100000000000003</c:v>
                </c:pt>
                <c:pt idx="23">
                  <c:v>0.28499999999999998</c:v>
                </c:pt>
                <c:pt idx="24">
                  <c:v>0.29039999999999999</c:v>
                </c:pt>
                <c:pt idx="25">
                  <c:v>0.29420000000000002</c:v>
                </c:pt>
                <c:pt idx="26">
                  <c:v>0.30449999999999999</c:v>
                </c:pt>
                <c:pt idx="27">
                  <c:v>0.30980000000000002</c:v>
                </c:pt>
                <c:pt idx="28">
                  <c:v>0.32219999999999999</c:v>
                </c:pt>
                <c:pt idx="29">
                  <c:v>0.33850000000000002</c:v>
                </c:pt>
                <c:pt idx="30">
                  <c:v>0.3538</c:v>
                </c:pt>
                <c:pt idx="31">
                  <c:v>0.3629</c:v>
                </c:pt>
                <c:pt idx="32">
                  <c:v>0.4002</c:v>
                </c:pt>
                <c:pt idx="33">
                  <c:v>0.41210000000000002</c:v>
                </c:pt>
                <c:pt idx="34">
                  <c:v>0.44140000000000001</c:v>
                </c:pt>
                <c:pt idx="35">
                  <c:v>0.48209999999999997</c:v>
                </c:pt>
                <c:pt idx="36">
                  <c:v>0.51039999999999996</c:v>
                </c:pt>
                <c:pt idx="37">
                  <c:v>0.55789999999999995</c:v>
                </c:pt>
                <c:pt idx="38">
                  <c:v>0.58560000000000001</c:v>
                </c:pt>
                <c:pt idx="39">
                  <c:v>0.63439999999999996</c:v>
                </c:pt>
                <c:pt idx="40">
                  <c:v>0.70569999999999999</c:v>
                </c:pt>
                <c:pt idx="41">
                  <c:v>0.73919999999999997</c:v>
                </c:pt>
                <c:pt idx="42">
                  <c:v>0.74170000000000003</c:v>
                </c:pt>
                <c:pt idx="43">
                  <c:v>0.76400000000000001</c:v>
                </c:pt>
                <c:pt idx="44">
                  <c:v>0.77080000000000004</c:v>
                </c:pt>
                <c:pt idx="45">
                  <c:v>0.79749999999999999</c:v>
                </c:pt>
                <c:pt idx="46">
                  <c:v>0.80640000000000001</c:v>
                </c:pt>
                <c:pt idx="47">
                  <c:v>0.83209999999999995</c:v>
                </c:pt>
                <c:pt idx="48">
                  <c:v>0.84560000000000002</c:v>
                </c:pt>
                <c:pt idx="49">
                  <c:v>0.89200000000000002</c:v>
                </c:pt>
                <c:pt idx="50">
                  <c:v>0.91539999999999999</c:v>
                </c:pt>
                <c:pt idx="51">
                  <c:v>0.93559999999999999</c:v>
                </c:pt>
                <c:pt idx="52">
                  <c:v>0.98029999999999995</c:v>
                </c:pt>
                <c:pt idx="53">
                  <c:v>1.0529999999999999</c:v>
                </c:pt>
                <c:pt idx="54">
                  <c:v>1.0798000000000001</c:v>
                </c:pt>
                <c:pt idx="55">
                  <c:v>1.1503000000000001</c:v>
                </c:pt>
                <c:pt idx="56">
                  <c:v>1.1626000000000001</c:v>
                </c:pt>
                <c:pt idx="57">
                  <c:v>1.1714</c:v>
                </c:pt>
                <c:pt idx="58">
                  <c:v>1.2431000000000001</c:v>
                </c:pt>
                <c:pt idx="59">
                  <c:v>1.2694000000000001</c:v>
                </c:pt>
                <c:pt idx="60">
                  <c:v>1.3596999999999999</c:v>
                </c:pt>
                <c:pt idx="61">
                  <c:v>1.3514999999999999</c:v>
                </c:pt>
                <c:pt idx="62">
                  <c:v>1.397</c:v>
                </c:pt>
                <c:pt idx="63">
                  <c:v>1.4904999999999999</c:v>
                </c:pt>
                <c:pt idx="64">
                  <c:v>1.5088999999999999</c:v>
                </c:pt>
                <c:pt idx="65">
                  <c:v>1.5556000000000001</c:v>
                </c:pt>
                <c:pt idx="66">
                  <c:v>1.5692999999999999</c:v>
                </c:pt>
                <c:pt idx="67">
                  <c:v>1.5826</c:v>
                </c:pt>
                <c:pt idx="68">
                  <c:v>1.6246</c:v>
                </c:pt>
                <c:pt idx="69">
                  <c:v>1.6659999999999999</c:v>
                </c:pt>
                <c:pt idx="70">
                  <c:v>1.6802999999999999</c:v>
                </c:pt>
                <c:pt idx="71">
                  <c:v>1.7151000000000001</c:v>
                </c:pt>
                <c:pt idx="72">
                  <c:v>1.7396</c:v>
                </c:pt>
                <c:pt idx="73">
                  <c:v>1.7850999999999999</c:v>
                </c:pt>
                <c:pt idx="74">
                  <c:v>1.8467</c:v>
                </c:pt>
                <c:pt idx="75">
                  <c:v>1.8633</c:v>
                </c:pt>
                <c:pt idx="76">
                  <c:v>1.8777999999999999</c:v>
                </c:pt>
                <c:pt idx="77">
                  <c:v>1.8627</c:v>
                </c:pt>
                <c:pt idx="78">
                  <c:v>1.8351</c:v>
                </c:pt>
                <c:pt idx="79">
                  <c:v>1.8683000000000001</c:v>
                </c:pt>
                <c:pt idx="80">
                  <c:v>1.8583000000000001</c:v>
                </c:pt>
              </c:numCache>
            </c:numRef>
          </c:yVal>
          <c:smooth val="0"/>
        </c:ser>
        <c:ser>
          <c:idx val="3"/>
          <c:order val="3"/>
          <c:tx>
            <c:strRef>
              <c:f>'OD for S10b4'!$A$6</c:f>
              <c:strCache>
                <c:ptCount val="1"/>
                <c:pt idx="0">
                  <c:v>0.05mM Cu</c:v>
                </c:pt>
              </c:strCache>
            </c:strRef>
          </c:tx>
          <c:xVal>
            <c:numRef>
              <c:f>'OD for S10b4'!$B$2:$CE$2</c:f>
              <c:numCache>
                <c:formatCode>0.00</c:formatCode>
                <c:ptCount val="82"/>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 S10b4'!$B$6:$CE$6</c:f>
              <c:numCache>
                <c:formatCode>General</c:formatCode>
                <c:ptCount val="82"/>
                <c:pt idx="0">
                  <c:v>0.25719999999999998</c:v>
                </c:pt>
                <c:pt idx="1">
                  <c:v>0.25530000000000003</c:v>
                </c:pt>
                <c:pt idx="2">
                  <c:v>0.2555</c:v>
                </c:pt>
                <c:pt idx="3">
                  <c:v>0.25459999999999999</c:v>
                </c:pt>
                <c:pt idx="4">
                  <c:v>0.25159999999999999</c:v>
                </c:pt>
                <c:pt idx="5">
                  <c:v>0.25190000000000001</c:v>
                </c:pt>
                <c:pt idx="6">
                  <c:v>0.25269999999999998</c:v>
                </c:pt>
                <c:pt idx="7">
                  <c:v>0.253</c:v>
                </c:pt>
                <c:pt idx="8">
                  <c:v>0.2545</c:v>
                </c:pt>
                <c:pt idx="9">
                  <c:v>0.25769999999999998</c:v>
                </c:pt>
                <c:pt idx="10">
                  <c:v>0.25779999999999997</c:v>
                </c:pt>
                <c:pt idx="11">
                  <c:v>0.2576</c:v>
                </c:pt>
                <c:pt idx="12">
                  <c:v>0.26019999999999999</c:v>
                </c:pt>
                <c:pt idx="13">
                  <c:v>0.26169999999999999</c:v>
                </c:pt>
                <c:pt idx="14">
                  <c:v>0.26819999999999999</c:v>
                </c:pt>
                <c:pt idx="15">
                  <c:v>0.26819999999999999</c:v>
                </c:pt>
                <c:pt idx="16">
                  <c:v>0.27039999999999997</c:v>
                </c:pt>
                <c:pt idx="17">
                  <c:v>0.27389999999999998</c:v>
                </c:pt>
                <c:pt idx="18">
                  <c:v>0.2782</c:v>
                </c:pt>
                <c:pt idx="19">
                  <c:v>0.28210000000000002</c:v>
                </c:pt>
                <c:pt idx="20">
                  <c:v>0.29959999999999998</c:v>
                </c:pt>
                <c:pt idx="21">
                  <c:v>0.29299999999999998</c:v>
                </c:pt>
                <c:pt idx="22">
                  <c:v>0.30430000000000001</c:v>
                </c:pt>
                <c:pt idx="23">
                  <c:v>0.31359999999999999</c:v>
                </c:pt>
                <c:pt idx="24">
                  <c:v>0.32540000000000002</c:v>
                </c:pt>
                <c:pt idx="25">
                  <c:v>0.34050000000000002</c:v>
                </c:pt>
                <c:pt idx="26">
                  <c:v>0.35670000000000002</c:v>
                </c:pt>
                <c:pt idx="27">
                  <c:v>0.3785</c:v>
                </c:pt>
                <c:pt idx="28">
                  <c:v>0.40160000000000001</c:v>
                </c:pt>
                <c:pt idx="29">
                  <c:v>0.42349999999999999</c:v>
                </c:pt>
                <c:pt idx="30">
                  <c:v>0.45739999999999997</c:v>
                </c:pt>
                <c:pt idx="31">
                  <c:v>0.48209999999999997</c:v>
                </c:pt>
                <c:pt idx="32">
                  <c:v>0.5262</c:v>
                </c:pt>
                <c:pt idx="33">
                  <c:v>0.55789999999999995</c:v>
                </c:pt>
                <c:pt idx="34">
                  <c:v>0.60009999999999997</c:v>
                </c:pt>
                <c:pt idx="35">
                  <c:v>0.67010000000000003</c:v>
                </c:pt>
                <c:pt idx="36">
                  <c:v>0.68140000000000001</c:v>
                </c:pt>
                <c:pt idx="37">
                  <c:v>0.8115</c:v>
                </c:pt>
                <c:pt idx="38">
                  <c:v>0.78059999999999996</c:v>
                </c:pt>
                <c:pt idx="39">
                  <c:v>0.80410000000000004</c:v>
                </c:pt>
                <c:pt idx="40">
                  <c:v>0.78639999999999999</c:v>
                </c:pt>
                <c:pt idx="41">
                  <c:v>0.81020000000000003</c:v>
                </c:pt>
                <c:pt idx="42">
                  <c:v>0.8468</c:v>
                </c:pt>
                <c:pt idx="43">
                  <c:v>0.81469999999999998</c:v>
                </c:pt>
                <c:pt idx="44">
                  <c:v>0.96709999999999996</c:v>
                </c:pt>
                <c:pt idx="45">
                  <c:v>0.89429999999999998</c:v>
                </c:pt>
                <c:pt idx="46">
                  <c:v>0.93089999999999995</c:v>
                </c:pt>
                <c:pt idx="47">
                  <c:v>0.98750000000000004</c:v>
                </c:pt>
                <c:pt idx="48">
                  <c:v>0.97399999999999998</c:v>
                </c:pt>
                <c:pt idx="49">
                  <c:v>1.2081</c:v>
                </c:pt>
                <c:pt idx="50">
                  <c:v>1.1465000000000001</c:v>
                </c:pt>
                <c:pt idx="51">
                  <c:v>1.1351</c:v>
                </c:pt>
                <c:pt idx="52">
                  <c:v>1.2575000000000001</c:v>
                </c:pt>
                <c:pt idx="53">
                  <c:v>1.1846000000000001</c:v>
                </c:pt>
                <c:pt idx="54">
                  <c:v>1.1718999999999999</c:v>
                </c:pt>
                <c:pt idx="55">
                  <c:v>1.2248000000000001</c:v>
                </c:pt>
                <c:pt idx="56">
                  <c:v>1.2552000000000001</c:v>
                </c:pt>
                <c:pt idx="57">
                  <c:v>1.2968</c:v>
                </c:pt>
                <c:pt idx="58">
                  <c:v>1.3975</c:v>
                </c:pt>
                <c:pt idx="59">
                  <c:v>1.4197</c:v>
                </c:pt>
                <c:pt idx="60">
                  <c:v>1.464</c:v>
                </c:pt>
                <c:pt idx="61">
                  <c:v>1.4903</c:v>
                </c:pt>
                <c:pt idx="62">
                  <c:v>1.5178</c:v>
                </c:pt>
                <c:pt idx="63">
                  <c:v>1.5793999999999999</c:v>
                </c:pt>
                <c:pt idx="64">
                  <c:v>1.6084000000000001</c:v>
                </c:pt>
                <c:pt idx="65">
                  <c:v>1.5516000000000001</c:v>
                </c:pt>
                <c:pt idx="66">
                  <c:v>1.577</c:v>
                </c:pt>
                <c:pt idx="67">
                  <c:v>1.6103000000000001</c:v>
                </c:pt>
                <c:pt idx="68">
                  <c:v>1.6722999999999999</c:v>
                </c:pt>
                <c:pt idx="69">
                  <c:v>1.7037</c:v>
                </c:pt>
                <c:pt idx="70">
                  <c:v>1.76</c:v>
                </c:pt>
                <c:pt idx="71">
                  <c:v>2.0024999999999999</c:v>
                </c:pt>
                <c:pt idx="72">
                  <c:v>1.7975000000000001</c:v>
                </c:pt>
                <c:pt idx="73">
                  <c:v>2.1147</c:v>
                </c:pt>
                <c:pt idx="74">
                  <c:v>1.8124</c:v>
                </c:pt>
                <c:pt idx="75">
                  <c:v>1.7884</c:v>
                </c:pt>
                <c:pt idx="76">
                  <c:v>1.9579</c:v>
                </c:pt>
                <c:pt idx="77">
                  <c:v>1.8551</c:v>
                </c:pt>
                <c:pt idx="78">
                  <c:v>1.8583000000000001</c:v>
                </c:pt>
                <c:pt idx="79">
                  <c:v>1.8460000000000001</c:v>
                </c:pt>
                <c:pt idx="80">
                  <c:v>1.9669000000000001</c:v>
                </c:pt>
              </c:numCache>
            </c:numRef>
          </c:yVal>
          <c:smooth val="0"/>
        </c:ser>
        <c:dLbls>
          <c:showLegendKey val="0"/>
          <c:showVal val="0"/>
          <c:showCatName val="0"/>
          <c:showSerName val="0"/>
          <c:showPercent val="0"/>
          <c:showBubbleSize val="0"/>
        </c:dLbls>
        <c:axId val="73526656"/>
        <c:axId val="73541120"/>
      </c:scatterChart>
      <c:valAx>
        <c:axId val="73526656"/>
        <c:scaling>
          <c:orientation val="minMax"/>
        </c:scaling>
        <c:delete val="0"/>
        <c:axPos val="b"/>
        <c:title>
          <c:tx>
            <c:rich>
              <a:bodyPr/>
              <a:lstStyle/>
              <a:p>
                <a:pPr>
                  <a:defRPr/>
                </a:pPr>
                <a:r>
                  <a:rPr lang="en-US"/>
                  <a:t>Hours</a:t>
                </a:r>
              </a:p>
            </c:rich>
          </c:tx>
          <c:overlay val="0"/>
        </c:title>
        <c:numFmt formatCode="@" sourceLinked="1"/>
        <c:majorTickMark val="out"/>
        <c:minorTickMark val="none"/>
        <c:tickLblPos val="nextTo"/>
        <c:crossAx val="73541120"/>
        <c:crossesAt val="0.1"/>
        <c:crossBetween val="midCat"/>
      </c:valAx>
      <c:valAx>
        <c:axId val="73541120"/>
        <c:scaling>
          <c:logBase val="10"/>
          <c:orientation val="minMax"/>
        </c:scaling>
        <c:delete val="0"/>
        <c:axPos val="l"/>
        <c:majorGridlines>
          <c:spPr>
            <a:ln>
              <a:noFill/>
            </a:ln>
          </c:spPr>
        </c:majorGridlines>
        <c:title>
          <c:tx>
            <c:rich>
              <a:bodyPr rot="-5400000" vert="horz"/>
              <a:lstStyle/>
              <a:p>
                <a:pPr>
                  <a:defRPr/>
                </a:pPr>
                <a:r>
                  <a:rPr lang="en-US"/>
                  <a:t>OD</a:t>
                </a:r>
              </a:p>
            </c:rich>
          </c:tx>
          <c:overlay val="0"/>
        </c:title>
        <c:numFmt formatCode="General" sourceLinked="1"/>
        <c:majorTickMark val="out"/>
        <c:minorTickMark val="none"/>
        <c:tickLblPos val="nextTo"/>
        <c:crossAx val="73526656"/>
        <c:crosses val="autoZero"/>
        <c:crossBetween val="midCat"/>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N6b1</a:t>
            </a:r>
          </a:p>
        </c:rich>
      </c:tx>
      <c:overlay val="1"/>
    </c:title>
    <c:autoTitleDeleted val="0"/>
    <c:plotArea>
      <c:layout/>
      <c:scatterChart>
        <c:scatterStyle val="lineMarker"/>
        <c:varyColors val="0"/>
        <c:ser>
          <c:idx val="0"/>
          <c:order val="0"/>
          <c:tx>
            <c:strRef>
              <c:f>'OD forN6b1'!$A$3</c:f>
              <c:strCache>
                <c:ptCount val="1"/>
                <c:pt idx="0">
                  <c:v>Control</c:v>
                </c:pt>
              </c:strCache>
            </c:strRef>
          </c:tx>
          <c:xVal>
            <c:numRef>
              <c:f>'OD forN6b1'!$B$2:$CD$2</c:f>
              <c:numCache>
                <c:formatCode>0.00</c:formatCode>
                <c:ptCount val="81"/>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forN6b1'!$B$3:$CD$3</c:f>
              <c:numCache>
                <c:formatCode>General</c:formatCode>
                <c:ptCount val="81"/>
                <c:pt idx="0">
                  <c:v>0.20979999999999999</c:v>
                </c:pt>
                <c:pt idx="1">
                  <c:v>0.21099999999999999</c:v>
                </c:pt>
                <c:pt idx="2">
                  <c:v>0.2114</c:v>
                </c:pt>
                <c:pt idx="3">
                  <c:v>0.21229999999999999</c:v>
                </c:pt>
                <c:pt idx="4">
                  <c:v>0.21290000000000001</c:v>
                </c:pt>
                <c:pt idx="5">
                  <c:v>0.2132</c:v>
                </c:pt>
                <c:pt idx="6">
                  <c:v>0.21510000000000001</c:v>
                </c:pt>
                <c:pt idx="7">
                  <c:v>0.2157</c:v>
                </c:pt>
                <c:pt idx="8">
                  <c:v>0.21870000000000001</c:v>
                </c:pt>
                <c:pt idx="9">
                  <c:v>0.21829999999999999</c:v>
                </c:pt>
                <c:pt idx="10">
                  <c:v>0.22209999999999999</c:v>
                </c:pt>
                <c:pt idx="11">
                  <c:v>0.2215</c:v>
                </c:pt>
                <c:pt idx="12">
                  <c:v>0.22339999999999999</c:v>
                </c:pt>
                <c:pt idx="13">
                  <c:v>0.22670000000000001</c:v>
                </c:pt>
                <c:pt idx="14">
                  <c:v>0.22889999999999999</c:v>
                </c:pt>
                <c:pt idx="15">
                  <c:v>0.2286</c:v>
                </c:pt>
                <c:pt idx="16">
                  <c:v>0.2341</c:v>
                </c:pt>
                <c:pt idx="17">
                  <c:v>0.23649999999999999</c:v>
                </c:pt>
                <c:pt idx="18">
                  <c:v>0.2445</c:v>
                </c:pt>
                <c:pt idx="19">
                  <c:v>0.25490000000000002</c:v>
                </c:pt>
                <c:pt idx="20">
                  <c:v>0.2535</c:v>
                </c:pt>
                <c:pt idx="21">
                  <c:v>0.26619999999999999</c:v>
                </c:pt>
                <c:pt idx="22">
                  <c:v>0.27660000000000001</c:v>
                </c:pt>
                <c:pt idx="23">
                  <c:v>0.28710000000000002</c:v>
                </c:pt>
                <c:pt idx="24">
                  <c:v>0.30320000000000003</c:v>
                </c:pt>
                <c:pt idx="25">
                  <c:v>0.3145</c:v>
                </c:pt>
                <c:pt idx="26">
                  <c:v>0.33689999999999998</c:v>
                </c:pt>
                <c:pt idx="27">
                  <c:v>0.35830000000000001</c:v>
                </c:pt>
                <c:pt idx="28">
                  <c:v>0.3856</c:v>
                </c:pt>
                <c:pt idx="29">
                  <c:v>0.41199999999999998</c:v>
                </c:pt>
                <c:pt idx="30">
                  <c:v>0.44390000000000002</c:v>
                </c:pt>
                <c:pt idx="31">
                  <c:v>0.48139999999999999</c:v>
                </c:pt>
                <c:pt idx="32">
                  <c:v>0.51370000000000005</c:v>
                </c:pt>
                <c:pt idx="33">
                  <c:v>0.54879999999999995</c:v>
                </c:pt>
                <c:pt idx="34">
                  <c:v>0.58709999999999996</c:v>
                </c:pt>
                <c:pt idx="35">
                  <c:v>0.62350000000000005</c:v>
                </c:pt>
                <c:pt idx="36">
                  <c:v>0.62380000000000002</c:v>
                </c:pt>
                <c:pt idx="37">
                  <c:v>0.64910000000000001</c:v>
                </c:pt>
                <c:pt idx="38">
                  <c:v>0.65349999999999997</c:v>
                </c:pt>
                <c:pt idx="39">
                  <c:v>0.66300000000000003</c:v>
                </c:pt>
                <c:pt idx="40">
                  <c:v>0.76070000000000004</c:v>
                </c:pt>
                <c:pt idx="41">
                  <c:v>0.68489999999999995</c:v>
                </c:pt>
                <c:pt idx="42">
                  <c:v>0.74790000000000001</c:v>
                </c:pt>
                <c:pt idx="43">
                  <c:v>0.76100000000000001</c:v>
                </c:pt>
                <c:pt idx="44">
                  <c:v>0.72140000000000004</c:v>
                </c:pt>
                <c:pt idx="45">
                  <c:v>0.74450000000000005</c:v>
                </c:pt>
                <c:pt idx="46">
                  <c:v>0.77680000000000005</c:v>
                </c:pt>
                <c:pt idx="47">
                  <c:v>0.86470000000000002</c:v>
                </c:pt>
                <c:pt idx="48">
                  <c:v>0.82169999999999999</c:v>
                </c:pt>
                <c:pt idx="49">
                  <c:v>0.878</c:v>
                </c:pt>
                <c:pt idx="50">
                  <c:v>0.92430000000000001</c:v>
                </c:pt>
                <c:pt idx="51">
                  <c:v>0.98380000000000001</c:v>
                </c:pt>
                <c:pt idx="52">
                  <c:v>1.0006999999999999</c:v>
                </c:pt>
                <c:pt idx="53">
                  <c:v>0.98950000000000005</c:v>
                </c:pt>
                <c:pt idx="54">
                  <c:v>1.0436000000000001</c:v>
                </c:pt>
                <c:pt idx="55">
                  <c:v>1.1129</c:v>
                </c:pt>
                <c:pt idx="56">
                  <c:v>1.2574000000000001</c:v>
                </c:pt>
                <c:pt idx="57">
                  <c:v>1.2401</c:v>
                </c:pt>
                <c:pt idx="58">
                  <c:v>1.2150000000000001</c:v>
                </c:pt>
                <c:pt idx="59">
                  <c:v>1.2983</c:v>
                </c:pt>
                <c:pt idx="60">
                  <c:v>1.3505</c:v>
                </c:pt>
                <c:pt idx="61">
                  <c:v>1.4551000000000001</c:v>
                </c:pt>
                <c:pt idx="62">
                  <c:v>1.4802</c:v>
                </c:pt>
                <c:pt idx="63">
                  <c:v>1.4014</c:v>
                </c:pt>
                <c:pt idx="64">
                  <c:v>1.4944999999999999</c:v>
                </c:pt>
                <c:pt idx="65">
                  <c:v>1.5334000000000001</c:v>
                </c:pt>
                <c:pt idx="66">
                  <c:v>1.5261</c:v>
                </c:pt>
                <c:pt idx="67">
                  <c:v>1.5921000000000001</c:v>
                </c:pt>
                <c:pt idx="68">
                  <c:v>1.6489</c:v>
                </c:pt>
                <c:pt idx="69">
                  <c:v>1.6062000000000001</c:v>
                </c:pt>
                <c:pt idx="70">
                  <c:v>1.6257999999999999</c:v>
                </c:pt>
                <c:pt idx="71">
                  <c:v>1.7302999999999999</c:v>
                </c:pt>
                <c:pt idx="72">
                  <c:v>1.7402</c:v>
                </c:pt>
                <c:pt idx="73">
                  <c:v>1.7309000000000001</c:v>
                </c:pt>
                <c:pt idx="74">
                  <c:v>1.7150000000000001</c:v>
                </c:pt>
                <c:pt idx="75">
                  <c:v>1.8241000000000001</c:v>
                </c:pt>
                <c:pt idx="76">
                  <c:v>1.7465999999999999</c:v>
                </c:pt>
                <c:pt idx="77">
                  <c:v>1.8241000000000001</c:v>
                </c:pt>
                <c:pt idx="78">
                  <c:v>1.8382000000000001</c:v>
                </c:pt>
                <c:pt idx="79">
                  <c:v>1.7355</c:v>
                </c:pt>
                <c:pt idx="80">
                  <c:v>1.7441</c:v>
                </c:pt>
              </c:numCache>
            </c:numRef>
          </c:yVal>
          <c:smooth val="0"/>
        </c:ser>
        <c:ser>
          <c:idx val="1"/>
          <c:order val="1"/>
          <c:tx>
            <c:strRef>
              <c:f>'OD forN6b1'!$A$4</c:f>
              <c:strCache>
                <c:ptCount val="1"/>
                <c:pt idx="0">
                  <c:v>0.8mM CuCl</c:v>
                </c:pt>
              </c:strCache>
            </c:strRef>
          </c:tx>
          <c:xVal>
            <c:numRef>
              <c:f>'OD forN6b1'!$B$2:$CD$2</c:f>
              <c:numCache>
                <c:formatCode>0.00</c:formatCode>
                <c:ptCount val="81"/>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forN6b1'!$B$4:$CD$4</c:f>
              <c:numCache>
                <c:formatCode>General</c:formatCode>
                <c:ptCount val="81"/>
                <c:pt idx="0">
                  <c:v>0.28320000000000001</c:v>
                </c:pt>
                <c:pt idx="1">
                  <c:v>0.2843</c:v>
                </c:pt>
                <c:pt idx="2">
                  <c:v>0.28510000000000002</c:v>
                </c:pt>
                <c:pt idx="3">
                  <c:v>0.28449999999999998</c:v>
                </c:pt>
                <c:pt idx="4">
                  <c:v>0.28660000000000002</c:v>
                </c:pt>
                <c:pt idx="5">
                  <c:v>0.28660000000000002</c:v>
                </c:pt>
                <c:pt idx="6">
                  <c:v>0.28499999999999998</c:v>
                </c:pt>
                <c:pt idx="7">
                  <c:v>0.2873</c:v>
                </c:pt>
                <c:pt idx="8">
                  <c:v>0.28520000000000001</c:v>
                </c:pt>
                <c:pt idx="9">
                  <c:v>0.28710000000000002</c:v>
                </c:pt>
                <c:pt idx="10">
                  <c:v>0.28499999999999998</c:v>
                </c:pt>
                <c:pt idx="11">
                  <c:v>0.28620000000000001</c:v>
                </c:pt>
                <c:pt idx="12">
                  <c:v>0.28460000000000002</c:v>
                </c:pt>
                <c:pt idx="13">
                  <c:v>0.28639999999999999</c:v>
                </c:pt>
                <c:pt idx="14">
                  <c:v>0.28389999999999999</c:v>
                </c:pt>
                <c:pt idx="15">
                  <c:v>0.28660000000000002</c:v>
                </c:pt>
                <c:pt idx="16">
                  <c:v>0.28439999999999999</c:v>
                </c:pt>
                <c:pt idx="17">
                  <c:v>0.28510000000000002</c:v>
                </c:pt>
                <c:pt idx="18">
                  <c:v>0.28470000000000001</c:v>
                </c:pt>
                <c:pt idx="19">
                  <c:v>0.28499999999999998</c:v>
                </c:pt>
                <c:pt idx="20">
                  <c:v>0.28339999999999999</c:v>
                </c:pt>
                <c:pt idx="21">
                  <c:v>0.28520000000000001</c:v>
                </c:pt>
                <c:pt idx="22">
                  <c:v>0.28320000000000001</c:v>
                </c:pt>
                <c:pt idx="23">
                  <c:v>0.2843</c:v>
                </c:pt>
                <c:pt idx="24">
                  <c:v>0.28360000000000002</c:v>
                </c:pt>
                <c:pt idx="25">
                  <c:v>0.28389999999999999</c:v>
                </c:pt>
                <c:pt idx="26">
                  <c:v>0.28249999999999997</c:v>
                </c:pt>
                <c:pt idx="27">
                  <c:v>0.28399999999999997</c:v>
                </c:pt>
                <c:pt idx="28">
                  <c:v>0.28249999999999997</c:v>
                </c:pt>
                <c:pt idx="29">
                  <c:v>0.28339999999999999</c:v>
                </c:pt>
                <c:pt idx="30">
                  <c:v>0.28310000000000002</c:v>
                </c:pt>
                <c:pt idx="31">
                  <c:v>0.28289999999999998</c:v>
                </c:pt>
                <c:pt idx="32">
                  <c:v>0.28179999999999999</c:v>
                </c:pt>
                <c:pt idx="33">
                  <c:v>0.28389999999999999</c:v>
                </c:pt>
                <c:pt idx="34">
                  <c:v>0.28239999999999998</c:v>
                </c:pt>
                <c:pt idx="35">
                  <c:v>0.28339999999999999</c:v>
                </c:pt>
                <c:pt idx="36">
                  <c:v>0.28189999999999998</c:v>
                </c:pt>
                <c:pt idx="37">
                  <c:v>0.2833</c:v>
                </c:pt>
                <c:pt idx="38">
                  <c:v>0.28139999999999998</c:v>
                </c:pt>
                <c:pt idx="39">
                  <c:v>0.28129999999999999</c:v>
                </c:pt>
                <c:pt idx="40">
                  <c:v>0.28310000000000002</c:v>
                </c:pt>
                <c:pt idx="41">
                  <c:v>0.28110000000000002</c:v>
                </c:pt>
                <c:pt idx="42">
                  <c:v>0.28110000000000002</c:v>
                </c:pt>
                <c:pt idx="43">
                  <c:v>0.2828</c:v>
                </c:pt>
                <c:pt idx="44">
                  <c:v>0.28060000000000002</c:v>
                </c:pt>
                <c:pt idx="45">
                  <c:v>0.28260000000000002</c:v>
                </c:pt>
                <c:pt idx="46">
                  <c:v>0.28110000000000002</c:v>
                </c:pt>
                <c:pt idx="47">
                  <c:v>0.28220000000000001</c:v>
                </c:pt>
                <c:pt idx="48">
                  <c:v>0.28170000000000001</c:v>
                </c:pt>
                <c:pt idx="49">
                  <c:v>0.28410000000000002</c:v>
                </c:pt>
                <c:pt idx="50">
                  <c:v>0.28370000000000001</c:v>
                </c:pt>
                <c:pt idx="51">
                  <c:v>0.2873</c:v>
                </c:pt>
                <c:pt idx="52">
                  <c:v>0.28770000000000001</c:v>
                </c:pt>
                <c:pt idx="53">
                  <c:v>0.29089999999999999</c:v>
                </c:pt>
                <c:pt idx="54">
                  <c:v>0.2908</c:v>
                </c:pt>
                <c:pt idx="55">
                  <c:v>0.29210000000000003</c:v>
                </c:pt>
                <c:pt idx="56">
                  <c:v>0.29289999999999999</c:v>
                </c:pt>
                <c:pt idx="57">
                  <c:v>0.2964</c:v>
                </c:pt>
                <c:pt idx="58">
                  <c:v>0.29470000000000002</c:v>
                </c:pt>
                <c:pt idx="59">
                  <c:v>0.29599999999999999</c:v>
                </c:pt>
                <c:pt idx="60">
                  <c:v>0.29909999999999998</c:v>
                </c:pt>
                <c:pt idx="61">
                  <c:v>0.29780000000000001</c:v>
                </c:pt>
                <c:pt idx="62">
                  <c:v>0.30030000000000001</c:v>
                </c:pt>
                <c:pt idx="63">
                  <c:v>0.29880000000000001</c:v>
                </c:pt>
                <c:pt idx="64">
                  <c:v>0.30070000000000002</c:v>
                </c:pt>
                <c:pt idx="65">
                  <c:v>0.2999</c:v>
                </c:pt>
                <c:pt idx="66">
                  <c:v>0.3024</c:v>
                </c:pt>
                <c:pt idx="67">
                  <c:v>0.30230000000000001</c:v>
                </c:pt>
                <c:pt idx="68">
                  <c:v>0.30420000000000003</c:v>
                </c:pt>
                <c:pt idx="69">
                  <c:v>0.30230000000000001</c:v>
                </c:pt>
                <c:pt idx="70">
                  <c:v>0.30509999999999998</c:v>
                </c:pt>
                <c:pt idx="71">
                  <c:v>0.30270000000000002</c:v>
                </c:pt>
                <c:pt idx="72">
                  <c:v>0.30499999999999999</c:v>
                </c:pt>
                <c:pt idx="73">
                  <c:v>0.30399999999999999</c:v>
                </c:pt>
                <c:pt idx="74">
                  <c:v>0.30640000000000001</c:v>
                </c:pt>
                <c:pt idx="75">
                  <c:v>0.30719999999999997</c:v>
                </c:pt>
                <c:pt idx="76">
                  <c:v>0.30370000000000003</c:v>
                </c:pt>
                <c:pt idx="77">
                  <c:v>0.30669999999999997</c:v>
                </c:pt>
                <c:pt idx="78">
                  <c:v>0.30509999999999998</c:v>
                </c:pt>
                <c:pt idx="79">
                  <c:v>0.30859999999999999</c:v>
                </c:pt>
                <c:pt idx="80">
                  <c:v>0.30649999999999999</c:v>
                </c:pt>
              </c:numCache>
            </c:numRef>
          </c:yVal>
          <c:smooth val="0"/>
        </c:ser>
        <c:ser>
          <c:idx val="2"/>
          <c:order val="2"/>
          <c:tx>
            <c:strRef>
              <c:f>'OD forN6b1'!$A$5</c:f>
              <c:strCache>
                <c:ptCount val="1"/>
                <c:pt idx="0">
                  <c:v>0.1mM CuCl</c:v>
                </c:pt>
              </c:strCache>
            </c:strRef>
          </c:tx>
          <c:xVal>
            <c:numRef>
              <c:f>'OD forN6b1'!$B$2:$CD$2</c:f>
              <c:numCache>
                <c:formatCode>0.00</c:formatCode>
                <c:ptCount val="81"/>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forN6b1'!$B$5:$CD$5</c:f>
              <c:numCache>
                <c:formatCode>General</c:formatCode>
                <c:ptCount val="81"/>
                <c:pt idx="0">
                  <c:v>0.25819999999999999</c:v>
                </c:pt>
                <c:pt idx="1">
                  <c:v>0.26079999999999998</c:v>
                </c:pt>
                <c:pt idx="2">
                  <c:v>0.2591</c:v>
                </c:pt>
                <c:pt idx="3">
                  <c:v>0.26240000000000002</c:v>
                </c:pt>
                <c:pt idx="4">
                  <c:v>0.25690000000000002</c:v>
                </c:pt>
                <c:pt idx="5">
                  <c:v>0.26329999999999998</c:v>
                </c:pt>
                <c:pt idx="6">
                  <c:v>0.26300000000000001</c:v>
                </c:pt>
                <c:pt idx="7">
                  <c:v>0.26400000000000001</c:v>
                </c:pt>
                <c:pt idx="8">
                  <c:v>0.26490000000000002</c:v>
                </c:pt>
                <c:pt idx="9">
                  <c:v>0.26479999999999998</c:v>
                </c:pt>
                <c:pt idx="10">
                  <c:v>0.26440000000000002</c:v>
                </c:pt>
                <c:pt idx="11">
                  <c:v>0.26429999999999998</c:v>
                </c:pt>
                <c:pt idx="12">
                  <c:v>0.26490000000000002</c:v>
                </c:pt>
                <c:pt idx="13">
                  <c:v>0.26550000000000001</c:v>
                </c:pt>
                <c:pt idx="14">
                  <c:v>0.2656</c:v>
                </c:pt>
                <c:pt idx="15">
                  <c:v>0.2646</c:v>
                </c:pt>
                <c:pt idx="16">
                  <c:v>0.26450000000000001</c:v>
                </c:pt>
                <c:pt idx="17">
                  <c:v>0.26600000000000001</c:v>
                </c:pt>
                <c:pt idx="18">
                  <c:v>0.26779999999999998</c:v>
                </c:pt>
                <c:pt idx="19">
                  <c:v>0.26989999999999997</c:v>
                </c:pt>
                <c:pt idx="20">
                  <c:v>0.2702</c:v>
                </c:pt>
                <c:pt idx="21">
                  <c:v>0.27310000000000001</c:v>
                </c:pt>
                <c:pt idx="22">
                  <c:v>0.2737</c:v>
                </c:pt>
                <c:pt idx="23">
                  <c:v>0.2777</c:v>
                </c:pt>
                <c:pt idx="24">
                  <c:v>0.28000000000000003</c:v>
                </c:pt>
                <c:pt idx="25">
                  <c:v>0.28539999999999999</c:v>
                </c:pt>
                <c:pt idx="26">
                  <c:v>0.2908</c:v>
                </c:pt>
                <c:pt idx="27">
                  <c:v>0.2949</c:v>
                </c:pt>
                <c:pt idx="28">
                  <c:v>0.30270000000000002</c:v>
                </c:pt>
                <c:pt idx="29">
                  <c:v>0.31369999999999998</c:v>
                </c:pt>
                <c:pt idx="30">
                  <c:v>0.31890000000000002</c:v>
                </c:pt>
                <c:pt idx="31">
                  <c:v>0.3322</c:v>
                </c:pt>
                <c:pt idx="32">
                  <c:v>0.34410000000000002</c:v>
                </c:pt>
                <c:pt idx="33">
                  <c:v>0.36230000000000001</c:v>
                </c:pt>
                <c:pt idx="34">
                  <c:v>0.38550000000000001</c:v>
                </c:pt>
                <c:pt idx="35">
                  <c:v>0.4173</c:v>
                </c:pt>
                <c:pt idx="36">
                  <c:v>0.43609999999999999</c:v>
                </c:pt>
                <c:pt idx="37">
                  <c:v>0.46820000000000001</c:v>
                </c:pt>
                <c:pt idx="38">
                  <c:v>0.50219999999999998</c:v>
                </c:pt>
                <c:pt idx="39">
                  <c:v>0.54590000000000005</c:v>
                </c:pt>
                <c:pt idx="40">
                  <c:v>0.58620000000000005</c:v>
                </c:pt>
                <c:pt idx="41">
                  <c:v>0.62570000000000003</c:v>
                </c:pt>
                <c:pt idx="42">
                  <c:v>0.67689999999999995</c:v>
                </c:pt>
                <c:pt idx="43">
                  <c:v>0.73080000000000001</c:v>
                </c:pt>
                <c:pt idx="44">
                  <c:v>0.79330000000000001</c:v>
                </c:pt>
                <c:pt idx="45">
                  <c:v>0.77729999999999999</c:v>
                </c:pt>
                <c:pt idx="46">
                  <c:v>0.84079999999999999</c:v>
                </c:pt>
                <c:pt idx="47">
                  <c:v>0.8216</c:v>
                </c:pt>
                <c:pt idx="48">
                  <c:v>0.83250000000000002</c:v>
                </c:pt>
                <c:pt idx="49">
                  <c:v>0.84530000000000005</c:v>
                </c:pt>
                <c:pt idx="50">
                  <c:v>0.88229999999999997</c:v>
                </c:pt>
                <c:pt idx="51">
                  <c:v>0.8871</c:v>
                </c:pt>
                <c:pt idx="52">
                  <c:v>0.95979999999999999</c:v>
                </c:pt>
                <c:pt idx="53">
                  <c:v>0.96660000000000001</c:v>
                </c:pt>
                <c:pt idx="54">
                  <c:v>1.0111000000000001</c:v>
                </c:pt>
                <c:pt idx="55">
                  <c:v>1.0430999999999999</c:v>
                </c:pt>
                <c:pt idx="56">
                  <c:v>1.0966</c:v>
                </c:pt>
                <c:pt idx="57">
                  <c:v>1.1000000000000001</c:v>
                </c:pt>
                <c:pt idx="58">
                  <c:v>1.1888000000000001</c:v>
                </c:pt>
                <c:pt idx="59">
                  <c:v>1.1627000000000001</c:v>
                </c:pt>
                <c:pt idx="60">
                  <c:v>1.1996</c:v>
                </c:pt>
                <c:pt idx="61">
                  <c:v>1.2706999999999999</c:v>
                </c:pt>
                <c:pt idx="62">
                  <c:v>1.2810999999999999</c:v>
                </c:pt>
                <c:pt idx="63">
                  <c:v>1.381</c:v>
                </c:pt>
                <c:pt idx="64">
                  <c:v>1.3849</c:v>
                </c:pt>
                <c:pt idx="65">
                  <c:v>1.458</c:v>
                </c:pt>
                <c:pt idx="66">
                  <c:v>1.4948999999999999</c:v>
                </c:pt>
                <c:pt idx="67">
                  <c:v>1.5277000000000001</c:v>
                </c:pt>
                <c:pt idx="68">
                  <c:v>1.5782</c:v>
                </c:pt>
                <c:pt idx="69">
                  <c:v>1.6480999999999999</c:v>
                </c:pt>
                <c:pt idx="70">
                  <c:v>1.6365000000000001</c:v>
                </c:pt>
                <c:pt idx="71">
                  <c:v>1.6858</c:v>
                </c:pt>
                <c:pt idx="72">
                  <c:v>1.7321</c:v>
                </c:pt>
                <c:pt idx="73">
                  <c:v>1.7398</c:v>
                </c:pt>
                <c:pt idx="74">
                  <c:v>1.7797000000000001</c:v>
                </c:pt>
                <c:pt idx="75">
                  <c:v>1.8001</c:v>
                </c:pt>
                <c:pt idx="76">
                  <c:v>1.8033999999999999</c:v>
                </c:pt>
                <c:pt idx="77">
                  <c:v>1.8493999999999999</c:v>
                </c:pt>
                <c:pt idx="78">
                  <c:v>1.8753</c:v>
                </c:pt>
                <c:pt idx="79">
                  <c:v>1.8617999999999999</c:v>
                </c:pt>
                <c:pt idx="80">
                  <c:v>1.8873</c:v>
                </c:pt>
              </c:numCache>
            </c:numRef>
          </c:yVal>
          <c:smooth val="0"/>
        </c:ser>
        <c:ser>
          <c:idx val="3"/>
          <c:order val="3"/>
          <c:tx>
            <c:strRef>
              <c:f>'OD forN6b1'!$A$6</c:f>
              <c:strCache>
                <c:ptCount val="1"/>
                <c:pt idx="0">
                  <c:v>0.05mM Cu</c:v>
                </c:pt>
              </c:strCache>
            </c:strRef>
          </c:tx>
          <c:xVal>
            <c:numRef>
              <c:f>'OD forN6b1'!$B$2:$CD$2</c:f>
              <c:numCache>
                <c:formatCode>0.00</c:formatCode>
                <c:ptCount val="81"/>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'OD forN6b1'!$B$6:$CD$6</c:f>
              <c:numCache>
                <c:formatCode>General</c:formatCode>
                <c:ptCount val="81"/>
                <c:pt idx="0">
                  <c:v>0.2399</c:v>
                </c:pt>
                <c:pt idx="1">
                  <c:v>0.23749999999999999</c:v>
                </c:pt>
                <c:pt idx="2">
                  <c:v>0.23430000000000001</c:v>
                </c:pt>
                <c:pt idx="3">
                  <c:v>0.2331</c:v>
                </c:pt>
                <c:pt idx="4">
                  <c:v>0.24940000000000001</c:v>
                </c:pt>
                <c:pt idx="5">
                  <c:v>0.2326</c:v>
                </c:pt>
                <c:pt idx="6">
                  <c:v>0.2334</c:v>
                </c:pt>
                <c:pt idx="7">
                  <c:v>0.2324</c:v>
                </c:pt>
                <c:pt idx="8">
                  <c:v>0.23330000000000001</c:v>
                </c:pt>
                <c:pt idx="9">
                  <c:v>0.2336</c:v>
                </c:pt>
                <c:pt idx="10">
                  <c:v>0.23480000000000001</c:v>
                </c:pt>
                <c:pt idx="11">
                  <c:v>0.23710000000000001</c:v>
                </c:pt>
                <c:pt idx="12">
                  <c:v>0.23760000000000001</c:v>
                </c:pt>
                <c:pt idx="13">
                  <c:v>0.2399</c:v>
                </c:pt>
                <c:pt idx="14">
                  <c:v>0.2419</c:v>
                </c:pt>
                <c:pt idx="15">
                  <c:v>0.24440000000000001</c:v>
                </c:pt>
                <c:pt idx="16">
                  <c:v>0.25169999999999998</c:v>
                </c:pt>
                <c:pt idx="17">
                  <c:v>0.251</c:v>
                </c:pt>
                <c:pt idx="18">
                  <c:v>0.28010000000000002</c:v>
                </c:pt>
                <c:pt idx="19">
                  <c:v>0.25790000000000002</c:v>
                </c:pt>
                <c:pt idx="20">
                  <c:v>0.26490000000000002</c:v>
                </c:pt>
                <c:pt idx="21">
                  <c:v>0.2707</c:v>
                </c:pt>
                <c:pt idx="22">
                  <c:v>0.27929999999999999</c:v>
                </c:pt>
                <c:pt idx="23">
                  <c:v>0.2923</c:v>
                </c:pt>
                <c:pt idx="24">
                  <c:v>0.3009</c:v>
                </c:pt>
                <c:pt idx="25">
                  <c:v>0.31080000000000002</c:v>
                </c:pt>
                <c:pt idx="26">
                  <c:v>0.32729999999999998</c:v>
                </c:pt>
                <c:pt idx="27">
                  <c:v>0.34300000000000003</c:v>
                </c:pt>
                <c:pt idx="28">
                  <c:v>0.36280000000000001</c:v>
                </c:pt>
                <c:pt idx="29">
                  <c:v>0.3876</c:v>
                </c:pt>
                <c:pt idx="30">
                  <c:v>0.41220000000000001</c:v>
                </c:pt>
                <c:pt idx="31">
                  <c:v>0.44280000000000003</c:v>
                </c:pt>
                <c:pt idx="32">
                  <c:v>0.47399999999999998</c:v>
                </c:pt>
                <c:pt idx="33">
                  <c:v>0.51880000000000004</c:v>
                </c:pt>
                <c:pt idx="34">
                  <c:v>0.53859999999999997</c:v>
                </c:pt>
                <c:pt idx="35">
                  <c:v>0.5877</c:v>
                </c:pt>
                <c:pt idx="36">
                  <c:v>0.63160000000000005</c:v>
                </c:pt>
                <c:pt idx="37">
                  <c:v>0.66720000000000002</c:v>
                </c:pt>
                <c:pt idx="38">
                  <c:v>0.66439999999999999</c:v>
                </c:pt>
                <c:pt idx="39">
                  <c:v>0.70050000000000001</c:v>
                </c:pt>
                <c:pt idx="40">
                  <c:v>0.73270000000000002</c:v>
                </c:pt>
                <c:pt idx="41">
                  <c:v>0.73860000000000003</c:v>
                </c:pt>
                <c:pt idx="42">
                  <c:v>0.70420000000000005</c:v>
                </c:pt>
                <c:pt idx="43">
                  <c:v>0.77880000000000005</c:v>
                </c:pt>
                <c:pt idx="44">
                  <c:v>0.77690000000000003</c:v>
                </c:pt>
                <c:pt idx="45">
                  <c:v>0.78129999999999999</c:v>
                </c:pt>
                <c:pt idx="46">
                  <c:v>0.79779999999999995</c:v>
                </c:pt>
                <c:pt idx="47">
                  <c:v>0.85680000000000001</c:v>
                </c:pt>
                <c:pt idx="48">
                  <c:v>0.84419999999999995</c:v>
                </c:pt>
                <c:pt idx="49">
                  <c:v>0.89439999999999997</c:v>
                </c:pt>
                <c:pt idx="50">
                  <c:v>0.91969999999999996</c:v>
                </c:pt>
                <c:pt idx="51">
                  <c:v>0.97199999999999998</c:v>
                </c:pt>
                <c:pt idx="52">
                  <c:v>0.99029999999999996</c:v>
                </c:pt>
                <c:pt idx="53">
                  <c:v>1.0577000000000001</c:v>
                </c:pt>
                <c:pt idx="54">
                  <c:v>1.1266</c:v>
                </c:pt>
                <c:pt idx="55">
                  <c:v>1.1226</c:v>
                </c:pt>
                <c:pt idx="56">
                  <c:v>1.2073</c:v>
                </c:pt>
                <c:pt idx="57">
                  <c:v>1.2736000000000001</c:v>
                </c:pt>
                <c:pt idx="58">
                  <c:v>1.2734000000000001</c:v>
                </c:pt>
                <c:pt idx="59">
                  <c:v>1.2591000000000001</c:v>
                </c:pt>
                <c:pt idx="60">
                  <c:v>1.3502000000000001</c:v>
                </c:pt>
                <c:pt idx="61">
                  <c:v>1.4222999999999999</c:v>
                </c:pt>
                <c:pt idx="62">
                  <c:v>1.3551</c:v>
                </c:pt>
                <c:pt idx="63">
                  <c:v>1.3898999999999999</c:v>
                </c:pt>
                <c:pt idx="64">
                  <c:v>1.429</c:v>
                </c:pt>
                <c:pt idx="65">
                  <c:v>1.5126999999999999</c:v>
                </c:pt>
                <c:pt idx="66">
                  <c:v>1.4906999999999999</c:v>
                </c:pt>
                <c:pt idx="67">
                  <c:v>1.5410999999999999</c:v>
                </c:pt>
                <c:pt idx="68">
                  <c:v>1.5714999999999999</c:v>
                </c:pt>
                <c:pt idx="69">
                  <c:v>1.5835999999999999</c:v>
                </c:pt>
                <c:pt idx="70">
                  <c:v>1.6389</c:v>
                </c:pt>
                <c:pt idx="71">
                  <c:v>1.6713</c:v>
                </c:pt>
                <c:pt idx="72">
                  <c:v>1.6911</c:v>
                </c:pt>
                <c:pt idx="73">
                  <c:v>1.7419</c:v>
                </c:pt>
                <c:pt idx="74">
                  <c:v>1.7150000000000001</c:v>
                </c:pt>
                <c:pt idx="75">
                  <c:v>1.7484</c:v>
                </c:pt>
                <c:pt idx="76">
                  <c:v>1.7776000000000001</c:v>
                </c:pt>
                <c:pt idx="77">
                  <c:v>1.8052999999999999</c:v>
                </c:pt>
                <c:pt idx="78">
                  <c:v>1.7949999999999999</c:v>
                </c:pt>
                <c:pt idx="79">
                  <c:v>1.8376999999999999</c:v>
                </c:pt>
                <c:pt idx="80">
                  <c:v>1.8239000000000001</c:v>
                </c:pt>
              </c:numCache>
            </c:numRef>
          </c:yVal>
          <c:smooth val="0"/>
        </c:ser>
        <c:dLbls>
          <c:showLegendKey val="0"/>
          <c:showVal val="0"/>
          <c:showCatName val="0"/>
          <c:showSerName val="0"/>
          <c:showPercent val="0"/>
          <c:showBubbleSize val="0"/>
        </c:dLbls>
        <c:axId val="73579904"/>
        <c:axId val="73594368"/>
      </c:scatterChart>
      <c:valAx>
        <c:axId val="73579904"/>
        <c:scaling>
          <c:orientation val="minMax"/>
        </c:scaling>
        <c:delete val="0"/>
        <c:axPos val="b"/>
        <c:title>
          <c:tx>
            <c:rich>
              <a:bodyPr/>
              <a:lstStyle/>
              <a:p>
                <a:pPr>
                  <a:defRPr/>
                </a:pPr>
                <a:r>
                  <a:rPr lang="en-US"/>
                  <a:t>Hours</a:t>
                </a:r>
              </a:p>
            </c:rich>
          </c:tx>
          <c:overlay val="0"/>
        </c:title>
        <c:numFmt formatCode="@" sourceLinked="1"/>
        <c:majorTickMark val="out"/>
        <c:minorTickMark val="none"/>
        <c:tickLblPos val="nextTo"/>
        <c:crossAx val="73594368"/>
        <c:crossesAt val="0.1"/>
        <c:crossBetween val="midCat"/>
      </c:valAx>
      <c:valAx>
        <c:axId val="73594368"/>
        <c:scaling>
          <c:logBase val="10"/>
          <c:orientation val="minMax"/>
        </c:scaling>
        <c:delete val="0"/>
        <c:axPos val="l"/>
        <c:majorGridlines>
          <c:spPr>
            <a:ln>
              <a:noFill/>
            </a:ln>
          </c:spPr>
        </c:majorGridlines>
        <c:title>
          <c:tx>
            <c:rich>
              <a:bodyPr rot="-5400000" vert="horz"/>
              <a:lstStyle/>
              <a:p>
                <a:pPr>
                  <a:defRPr/>
                </a:pPr>
                <a:r>
                  <a:rPr lang="en-US"/>
                  <a:t>OD</a:t>
                </a:r>
              </a:p>
            </c:rich>
          </c:tx>
          <c:overlay val="0"/>
        </c:title>
        <c:numFmt formatCode="General" sourceLinked="1"/>
        <c:majorTickMark val="out"/>
        <c:minorTickMark val="none"/>
        <c:tickLblPos val="nextTo"/>
        <c:crossAx val="73579904"/>
        <c:crosses val="autoZero"/>
        <c:crossBetween val="midCat"/>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txPr>
              <a:bodyPr/>
              <a:lstStyle/>
              <a:p>
                <a:pPr>
                  <a:defRPr sz="3200"/>
                </a:pPr>
                <a:endParaRPr lang="en-US"/>
              </a:p>
            </c:txPr>
            <c:showLegendKey val="0"/>
            <c:showVal val="1"/>
            <c:showCatName val="0"/>
            <c:showSerName val="0"/>
            <c:showPercent val="0"/>
            <c:showBubbleSize val="0"/>
            <c:showLeaderLines val="1"/>
          </c:dLbls>
          <c:cat>
            <c:strRef>
              <c:f>Boron!$G$17:$G$19</c:f>
              <c:strCache>
                <c:ptCount val="3"/>
                <c:pt idx="0">
                  <c:v>low</c:v>
                </c:pt>
                <c:pt idx="1">
                  <c:v>medium</c:v>
                </c:pt>
                <c:pt idx="2">
                  <c:v>high</c:v>
                </c:pt>
              </c:strCache>
            </c:strRef>
          </c:cat>
          <c:val>
            <c:numRef>
              <c:f>Boron!$I$17:$I$19</c:f>
              <c:numCache>
                <c:formatCode>General</c:formatCode>
                <c:ptCount val="3"/>
                <c:pt idx="0">
                  <c:v>3</c:v>
                </c:pt>
                <c:pt idx="1">
                  <c:v>2</c:v>
                </c:pt>
                <c:pt idx="2">
                  <c:v>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Boron!$J$16</c:f>
              <c:strCache>
                <c:ptCount val="1"/>
                <c:pt idx="0">
                  <c:v>C1</c:v>
                </c:pt>
              </c:strCache>
            </c:strRef>
          </c:tx>
          <c:dLbls>
            <c:txPr>
              <a:bodyPr/>
              <a:lstStyle/>
              <a:p>
                <a:pPr>
                  <a:defRPr sz="3200"/>
                </a:pPr>
                <a:endParaRPr lang="en-US"/>
              </a:p>
            </c:txPr>
            <c:showLegendKey val="0"/>
            <c:showVal val="1"/>
            <c:showCatName val="0"/>
            <c:showSerName val="0"/>
            <c:showPercent val="0"/>
            <c:showBubbleSize val="0"/>
            <c:showLeaderLines val="1"/>
          </c:dLbls>
          <c:cat>
            <c:strRef>
              <c:f>Boron!$G$17:$G$19</c:f>
              <c:strCache>
                <c:ptCount val="3"/>
                <c:pt idx="0">
                  <c:v>low (1.14)</c:v>
                </c:pt>
                <c:pt idx="1">
                  <c:v>medium (5.7)</c:v>
                </c:pt>
                <c:pt idx="2">
                  <c:v>high (64)</c:v>
                </c:pt>
              </c:strCache>
            </c:strRef>
          </c:cat>
          <c:val>
            <c:numRef>
              <c:f>Boron!$J$17:$J$19</c:f>
              <c:numCache>
                <c:formatCode>General</c:formatCode>
                <c:ptCount val="3"/>
                <c:pt idx="0">
                  <c:v>5</c:v>
                </c:pt>
                <c:pt idx="1">
                  <c:v>5</c:v>
                </c:pt>
                <c:pt idx="2">
                  <c:v>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Boron!$K$16</c:f>
              <c:strCache>
                <c:ptCount val="1"/>
                <c:pt idx="0">
                  <c:v>D1</c:v>
                </c:pt>
              </c:strCache>
            </c:strRef>
          </c:tx>
          <c:dLbls>
            <c:txPr>
              <a:bodyPr/>
              <a:lstStyle/>
              <a:p>
                <a:pPr>
                  <a:defRPr sz="3200"/>
                </a:pPr>
                <a:endParaRPr lang="en-US"/>
              </a:p>
            </c:txPr>
            <c:showLegendKey val="0"/>
            <c:showVal val="1"/>
            <c:showCatName val="0"/>
            <c:showSerName val="0"/>
            <c:showPercent val="0"/>
            <c:showBubbleSize val="0"/>
            <c:showLeaderLines val="1"/>
          </c:dLbls>
          <c:cat>
            <c:strRef>
              <c:f>Boron!$G$17:$G$19</c:f>
              <c:strCache>
                <c:ptCount val="3"/>
                <c:pt idx="0">
                  <c:v>low (1.14)</c:v>
                </c:pt>
                <c:pt idx="1">
                  <c:v>medium (5.7)</c:v>
                </c:pt>
                <c:pt idx="2">
                  <c:v>high (64)</c:v>
                </c:pt>
              </c:strCache>
            </c:strRef>
          </c:cat>
          <c:val>
            <c:numRef>
              <c:f>Boron!$K$17:$K$19</c:f>
              <c:numCache>
                <c:formatCode>General</c:formatCode>
                <c:ptCount val="3"/>
                <c:pt idx="0">
                  <c:v>8</c:v>
                </c:pt>
                <c:pt idx="1">
                  <c:v>5</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bg1"/>
                </a:solidFill>
              </a:rPr>
              <a:t>A1</a:t>
            </a:r>
          </a:p>
        </c:rich>
      </c:tx>
      <c:overlay val="0"/>
    </c:title>
    <c:autoTitleDeleted val="0"/>
    <c:plotArea>
      <c:layout/>
      <c:pieChart>
        <c:varyColors val="1"/>
        <c:ser>
          <c:idx val="0"/>
          <c:order val="0"/>
          <c:dLbls>
            <c:txPr>
              <a:bodyPr/>
              <a:lstStyle/>
              <a:p>
                <a:pPr>
                  <a:defRPr sz="1400"/>
                </a:pPr>
                <a:endParaRPr lang="en-US"/>
              </a:p>
            </c:txPr>
            <c:showLegendKey val="0"/>
            <c:showVal val="1"/>
            <c:showCatName val="0"/>
            <c:showSerName val="0"/>
            <c:showPercent val="0"/>
            <c:showBubbleSize val="0"/>
            <c:showLeaderLines val="1"/>
          </c:dLbls>
          <c:cat>
            <c:strRef>
              <c:f>Manganese!$B$23:$B$25</c:f>
              <c:strCache>
                <c:ptCount val="3"/>
                <c:pt idx="0">
                  <c:v>low</c:v>
                </c:pt>
                <c:pt idx="1">
                  <c:v>medium</c:v>
                </c:pt>
                <c:pt idx="2">
                  <c:v>high</c:v>
                </c:pt>
              </c:strCache>
            </c:strRef>
          </c:cat>
          <c:val>
            <c:numRef>
              <c:f>Manganese!$D$23:$D$25</c:f>
              <c:numCache>
                <c:formatCode>General</c:formatCode>
                <c:ptCount val="3"/>
                <c:pt idx="0">
                  <c:v>3</c:v>
                </c:pt>
                <c:pt idx="1">
                  <c:v>9</c:v>
                </c:pt>
                <c:pt idx="2">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29921259842526"/>
          <c:y val="0"/>
          <c:w val="0.53888888888888886"/>
          <c:h val="0.89814814814814814"/>
        </c:manualLayout>
      </c:layout>
      <c:pieChart>
        <c:varyColors val="1"/>
        <c:ser>
          <c:idx val="0"/>
          <c:order val="0"/>
          <c:dLbls>
            <c:txPr>
              <a:bodyPr/>
              <a:lstStyle/>
              <a:p>
                <a:pPr>
                  <a:defRPr sz="1400"/>
                </a:pPr>
                <a:endParaRPr lang="en-US"/>
              </a:p>
            </c:txPr>
            <c:showLegendKey val="0"/>
            <c:showVal val="1"/>
            <c:showCatName val="0"/>
            <c:showSerName val="0"/>
            <c:showPercent val="0"/>
            <c:showBubbleSize val="0"/>
            <c:showLeaderLines val="1"/>
          </c:dLbls>
          <c:cat>
            <c:strRef>
              <c:f>Manganese!$B$23:$B$25</c:f>
              <c:strCache>
                <c:ptCount val="3"/>
                <c:pt idx="0">
                  <c:v>low</c:v>
                </c:pt>
                <c:pt idx="1">
                  <c:v>medium</c:v>
                </c:pt>
                <c:pt idx="2">
                  <c:v>high</c:v>
                </c:pt>
              </c:strCache>
            </c:strRef>
          </c:cat>
          <c:val>
            <c:numRef>
              <c:f>Manganese!$E$23:$E$25</c:f>
              <c:numCache>
                <c:formatCode>General</c:formatCode>
                <c:ptCount val="3"/>
                <c:pt idx="0">
                  <c:v>9</c:v>
                </c:pt>
                <c:pt idx="1">
                  <c:v>7</c:v>
                </c:pt>
                <c:pt idx="2">
                  <c:v>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a:noFill/>
            </a:ln>
            <a:effectLst>
              <a:outerShdw blurRad="50800" dist="38100" dir="5400000" algn="t" rotWithShape="0">
                <a:prstClr val="black">
                  <a:alpha val="40000"/>
                </a:prstClr>
              </a:outerShdw>
            </a:effectLst>
          </c:spPr>
          <c:marker>
            <c:spPr>
              <a:solidFill>
                <a:schemeClr val="accent2"/>
              </a:solidFill>
              <a:ln>
                <a:solidFill>
                  <a:schemeClr val="accent2"/>
                </a:solidFill>
              </a:ln>
              <a:effectLst>
                <a:outerShdw blurRad="50800" dist="38100" dir="5400000" algn="t" rotWithShape="0">
                  <a:prstClr val="black">
                    <a:alpha val="40000"/>
                  </a:prstClr>
                </a:outerShdw>
              </a:effectLst>
            </c:spPr>
          </c:marker>
          <c:dPt>
            <c:idx val="0"/>
            <c:marker>
              <c:symbol val="diamond"/>
              <c:size val="7"/>
            </c:marker>
            <c:bubble3D val="0"/>
          </c:dPt>
          <c:xVal>
            <c:numRef>
              <c:f>Phosphorous!$A$2:$A$14</c:f>
              <c:numCache>
                <c:formatCode>General</c:formatCode>
                <c:ptCount val="13"/>
                <c:pt idx="0">
                  <c:v>4</c:v>
                </c:pt>
                <c:pt idx="1">
                  <c:v>6</c:v>
                </c:pt>
                <c:pt idx="2">
                  <c:v>8</c:v>
                </c:pt>
                <c:pt idx="3">
                  <c:v>9</c:v>
                </c:pt>
                <c:pt idx="4">
                  <c:v>9</c:v>
                </c:pt>
                <c:pt idx="5">
                  <c:v>10</c:v>
                </c:pt>
                <c:pt idx="6">
                  <c:v>11</c:v>
                </c:pt>
                <c:pt idx="7">
                  <c:v>13</c:v>
                </c:pt>
                <c:pt idx="8">
                  <c:v>18</c:v>
                </c:pt>
                <c:pt idx="9">
                  <c:v>18</c:v>
                </c:pt>
                <c:pt idx="10">
                  <c:v>20</c:v>
                </c:pt>
                <c:pt idx="11">
                  <c:v>20</c:v>
                </c:pt>
                <c:pt idx="12">
                  <c:v>2</c:v>
                </c:pt>
              </c:numCache>
            </c:numRef>
          </c:xVal>
          <c:yVal>
            <c:numRef>
              <c:f>Phosphorous!$B$2:$B$14</c:f>
              <c:numCache>
                <c:formatCode>General</c:formatCode>
                <c:ptCount val="13"/>
                <c:pt idx="0">
                  <c:v>3.5</c:v>
                </c:pt>
                <c:pt idx="1">
                  <c:v>1</c:v>
                </c:pt>
                <c:pt idx="2">
                  <c:v>0.2</c:v>
                </c:pt>
                <c:pt idx="3">
                  <c:v>2</c:v>
                </c:pt>
                <c:pt idx="4">
                  <c:v>0.3</c:v>
                </c:pt>
                <c:pt idx="5">
                  <c:v>2.5</c:v>
                </c:pt>
                <c:pt idx="6">
                  <c:v>2</c:v>
                </c:pt>
                <c:pt idx="7">
                  <c:v>18.5</c:v>
                </c:pt>
                <c:pt idx="8">
                  <c:v>2.5</c:v>
                </c:pt>
                <c:pt idx="9">
                  <c:v>1.4</c:v>
                </c:pt>
                <c:pt idx="10">
                  <c:v>3.5</c:v>
                </c:pt>
                <c:pt idx="11">
                  <c:v>3</c:v>
                </c:pt>
                <c:pt idx="12">
                  <c:v>0.2</c:v>
                </c:pt>
              </c:numCache>
            </c:numRef>
          </c:yVal>
          <c:smooth val="0"/>
        </c:ser>
        <c:dLbls>
          <c:showLegendKey val="0"/>
          <c:showVal val="0"/>
          <c:showCatName val="0"/>
          <c:showSerName val="0"/>
          <c:showPercent val="0"/>
          <c:showBubbleSize val="0"/>
        </c:dLbls>
        <c:axId val="73226112"/>
        <c:axId val="73243264"/>
      </c:scatterChart>
      <c:valAx>
        <c:axId val="73226112"/>
        <c:scaling>
          <c:orientation val="minMax"/>
        </c:scaling>
        <c:delete val="0"/>
        <c:axPos val="b"/>
        <c:numFmt formatCode="General" sourceLinked="1"/>
        <c:majorTickMark val="out"/>
        <c:minorTickMark val="in"/>
        <c:tickLblPos val="nextTo"/>
        <c:crossAx val="73243264"/>
        <c:crosses val="autoZero"/>
        <c:crossBetween val="midCat"/>
      </c:valAx>
      <c:valAx>
        <c:axId val="73243264"/>
        <c:scaling>
          <c:orientation val="minMax"/>
          <c:max val="19"/>
          <c:min val="0"/>
        </c:scaling>
        <c:delete val="0"/>
        <c:axPos val="l"/>
        <c:title>
          <c:tx>
            <c:rich>
              <a:bodyPr rot="-5400000" vert="horz"/>
              <a:lstStyle/>
              <a:p>
                <a:pPr>
                  <a:defRPr/>
                </a:pPr>
                <a:r>
                  <a:rPr lang="en-US" sz="1400" dirty="0" smtClean="0"/>
                  <a:t>ppm Phosphorus</a:t>
                </a:r>
                <a:endParaRPr lang="en-US" sz="1400" dirty="0"/>
              </a:p>
            </c:rich>
          </c:tx>
          <c:overlay val="0"/>
        </c:title>
        <c:numFmt formatCode="General" sourceLinked="1"/>
        <c:majorTickMark val="out"/>
        <c:minorTickMark val="none"/>
        <c:tickLblPos val="nextTo"/>
        <c:crossAx val="73226112"/>
        <c:crosses val="autoZero"/>
        <c:crossBetween val="midCat"/>
      </c:valAx>
      <c:spPr>
        <a:solidFill>
          <a:schemeClr val="tx1"/>
        </a:solidFill>
      </c:spPr>
    </c:plotArea>
    <c:plotVisOnly val="1"/>
    <c:dispBlanksAs val="gap"/>
    <c:showDLblsOverMax val="0"/>
  </c:chart>
  <c:spPr>
    <a:solidFill>
      <a:schemeClr val="bg1">
        <a:lumMod val="95000"/>
      </a:schemeClr>
    </a:solidFill>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scatterChart>
        <c:scatterStyle val="lineMarker"/>
        <c:varyColors val="0"/>
        <c:ser>
          <c:idx val="0"/>
          <c:order val="0"/>
          <c:spPr>
            <a:ln w="47625">
              <a:noFill/>
            </a:ln>
          </c:spPr>
          <c:xVal>
            <c:numRef>
              <c:f>'% OM'!$A$2:$A$14</c:f>
              <c:numCache>
                <c:formatCode>General</c:formatCode>
                <c:ptCount val="13"/>
                <c:pt idx="0">
                  <c:v>2</c:v>
                </c:pt>
                <c:pt idx="1">
                  <c:v>4</c:v>
                </c:pt>
                <c:pt idx="2">
                  <c:v>6</c:v>
                </c:pt>
                <c:pt idx="3">
                  <c:v>8</c:v>
                </c:pt>
                <c:pt idx="4">
                  <c:v>9</c:v>
                </c:pt>
                <c:pt idx="5">
                  <c:v>9</c:v>
                </c:pt>
                <c:pt idx="6">
                  <c:v>10</c:v>
                </c:pt>
                <c:pt idx="7">
                  <c:v>11</c:v>
                </c:pt>
                <c:pt idx="8">
                  <c:v>13</c:v>
                </c:pt>
                <c:pt idx="9">
                  <c:v>18</c:v>
                </c:pt>
                <c:pt idx="10">
                  <c:v>18</c:v>
                </c:pt>
                <c:pt idx="11">
                  <c:v>20</c:v>
                </c:pt>
                <c:pt idx="12">
                  <c:v>20</c:v>
                </c:pt>
              </c:numCache>
            </c:numRef>
          </c:xVal>
          <c:yVal>
            <c:numRef>
              <c:f>'% OM'!$B$2:$B$14</c:f>
              <c:numCache>
                <c:formatCode>General</c:formatCode>
                <c:ptCount val="13"/>
                <c:pt idx="0">
                  <c:v>0.4</c:v>
                </c:pt>
                <c:pt idx="1">
                  <c:v>0.4</c:v>
                </c:pt>
                <c:pt idx="2">
                  <c:v>0.4</c:v>
                </c:pt>
                <c:pt idx="3">
                  <c:v>0.4</c:v>
                </c:pt>
                <c:pt idx="4">
                  <c:v>0.3</c:v>
                </c:pt>
                <c:pt idx="5">
                  <c:v>0.5</c:v>
                </c:pt>
                <c:pt idx="6">
                  <c:v>0.1</c:v>
                </c:pt>
                <c:pt idx="7">
                  <c:v>0.2</c:v>
                </c:pt>
                <c:pt idx="8">
                  <c:v>0.5</c:v>
                </c:pt>
                <c:pt idx="9">
                  <c:v>0.3</c:v>
                </c:pt>
                <c:pt idx="10">
                  <c:v>0.1</c:v>
                </c:pt>
                <c:pt idx="11">
                  <c:v>0.3</c:v>
                </c:pt>
                <c:pt idx="12">
                  <c:v>0.3</c:v>
                </c:pt>
              </c:numCache>
            </c:numRef>
          </c:yVal>
          <c:smooth val="0"/>
        </c:ser>
        <c:dLbls>
          <c:showLegendKey val="0"/>
          <c:showVal val="0"/>
          <c:showCatName val="0"/>
          <c:showSerName val="0"/>
          <c:showPercent val="0"/>
          <c:showBubbleSize val="0"/>
        </c:dLbls>
        <c:axId val="73341184"/>
        <c:axId val="73342976"/>
      </c:scatterChart>
      <c:valAx>
        <c:axId val="73341184"/>
        <c:scaling>
          <c:orientation val="minMax"/>
          <c:max val="25"/>
        </c:scaling>
        <c:delete val="0"/>
        <c:axPos val="b"/>
        <c:numFmt formatCode="General" sourceLinked="1"/>
        <c:majorTickMark val="out"/>
        <c:minorTickMark val="in"/>
        <c:tickLblPos val="nextTo"/>
        <c:txPr>
          <a:bodyPr/>
          <a:lstStyle/>
          <a:p>
            <a:pPr>
              <a:defRPr sz="1000"/>
            </a:pPr>
            <a:endParaRPr lang="en-US"/>
          </a:p>
        </c:txPr>
        <c:crossAx val="73342976"/>
        <c:crosses val="autoZero"/>
        <c:crossBetween val="midCat"/>
      </c:valAx>
      <c:valAx>
        <c:axId val="73342976"/>
        <c:scaling>
          <c:orientation val="minMax"/>
        </c:scaling>
        <c:delete val="0"/>
        <c:axPos val="l"/>
        <c:title>
          <c:tx>
            <c:rich>
              <a:bodyPr rot="-5400000" vert="horz"/>
              <a:lstStyle/>
              <a:p>
                <a:pPr>
                  <a:defRPr sz="1400"/>
                </a:pPr>
                <a:r>
                  <a:rPr lang="en-US" sz="1400"/>
                  <a:t>% organic matter</a:t>
                </a:r>
              </a:p>
            </c:rich>
          </c:tx>
          <c:overlay val="0"/>
        </c:title>
        <c:numFmt formatCode="General" sourceLinked="1"/>
        <c:majorTickMark val="out"/>
        <c:minorTickMark val="none"/>
        <c:tickLblPos val="nextTo"/>
        <c:crossAx val="73341184"/>
        <c:crosses val="autoZero"/>
        <c:crossBetween val="midCat"/>
      </c:valAx>
    </c:plotArea>
    <c:plotVisOnly val="1"/>
    <c:dispBlanksAs val="gap"/>
    <c:showDLblsOverMax val="0"/>
  </c:chart>
  <c:spPr>
    <a:solidFill>
      <a:schemeClr val="bg1">
        <a:lumMod val="95000"/>
      </a:schemeClr>
    </a:solidFill>
    <a:ln>
      <a:solidFill>
        <a:schemeClr val="tx1"/>
      </a:solidFill>
    </a:ln>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S8c9 (PE </a:t>
            </a:r>
            <a:r>
              <a:rPr lang="en-US" dirty="0" smtClean="0"/>
              <a:t>B)</a:t>
            </a:r>
            <a:endParaRPr lang="en-US" dirty="0"/>
          </a:p>
        </c:rich>
      </c:tx>
      <c:overlay val="1"/>
    </c:title>
    <c:autoTitleDeleted val="0"/>
    <c:plotArea>
      <c:layout/>
      <c:scatterChart>
        <c:scatterStyle val="lineMarker"/>
        <c:varyColors val="0"/>
        <c:ser>
          <c:idx val="0"/>
          <c:order val="0"/>
          <c:tx>
            <c:strRef>
              <c:f>S8c9OD!$A$3</c:f>
              <c:strCache>
                <c:ptCount val="1"/>
                <c:pt idx="0">
                  <c:v>Control</c:v>
                </c:pt>
              </c:strCache>
            </c:strRef>
          </c:tx>
          <c:xVal>
            <c:numRef>
              <c:f>S8c9OD!$B$2:$CF$2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S8c9OD!$B$3:$CF$3</c:f>
              <c:numCache>
                <c:formatCode>General</c:formatCode>
                <c:ptCount val="83"/>
                <c:pt idx="0">
                  <c:v>0.1923</c:v>
                </c:pt>
                <c:pt idx="1">
                  <c:v>0.19209999999999999</c:v>
                </c:pt>
                <c:pt idx="2">
                  <c:v>0.19309999999999999</c:v>
                </c:pt>
                <c:pt idx="3">
                  <c:v>0.19270000000000001</c:v>
                </c:pt>
                <c:pt idx="4">
                  <c:v>0.19370000000000001</c:v>
                </c:pt>
                <c:pt idx="5">
                  <c:v>0.1938</c:v>
                </c:pt>
                <c:pt idx="6">
                  <c:v>0.19450000000000001</c:v>
                </c:pt>
                <c:pt idx="7">
                  <c:v>0.1961</c:v>
                </c:pt>
                <c:pt idx="8">
                  <c:v>0.19719999999999999</c:v>
                </c:pt>
                <c:pt idx="9">
                  <c:v>0.19750000000000001</c:v>
                </c:pt>
                <c:pt idx="10">
                  <c:v>0.1988</c:v>
                </c:pt>
                <c:pt idx="11">
                  <c:v>0.20119999999999999</c:v>
                </c:pt>
                <c:pt idx="12">
                  <c:v>0.2147</c:v>
                </c:pt>
                <c:pt idx="13">
                  <c:v>0.20399999999999999</c:v>
                </c:pt>
                <c:pt idx="14">
                  <c:v>0.21759999999999999</c:v>
                </c:pt>
                <c:pt idx="15">
                  <c:v>0.2084</c:v>
                </c:pt>
                <c:pt idx="16">
                  <c:v>0.22</c:v>
                </c:pt>
                <c:pt idx="17">
                  <c:v>0.21340000000000001</c:v>
                </c:pt>
                <c:pt idx="18">
                  <c:v>0.23319999999999999</c:v>
                </c:pt>
                <c:pt idx="19">
                  <c:v>0.22770000000000001</c:v>
                </c:pt>
                <c:pt idx="20">
                  <c:v>0.24929999999999999</c:v>
                </c:pt>
                <c:pt idx="21">
                  <c:v>0.245</c:v>
                </c:pt>
                <c:pt idx="22">
                  <c:v>0.25669999999999998</c:v>
                </c:pt>
                <c:pt idx="23">
                  <c:v>0.27260000000000001</c:v>
                </c:pt>
                <c:pt idx="24">
                  <c:v>0.2898</c:v>
                </c:pt>
                <c:pt idx="25">
                  <c:v>0.31690000000000002</c:v>
                </c:pt>
                <c:pt idx="26">
                  <c:v>0.34860000000000002</c:v>
                </c:pt>
                <c:pt idx="27">
                  <c:v>0.3629</c:v>
                </c:pt>
                <c:pt idx="28">
                  <c:v>0.40939999999999999</c:v>
                </c:pt>
                <c:pt idx="29">
                  <c:v>0.42170000000000002</c:v>
                </c:pt>
                <c:pt idx="30">
                  <c:v>0.47010000000000002</c:v>
                </c:pt>
                <c:pt idx="31">
                  <c:v>0.5091</c:v>
                </c:pt>
                <c:pt idx="32">
                  <c:v>0.58799999999999997</c:v>
                </c:pt>
                <c:pt idx="33">
                  <c:v>0.5877</c:v>
                </c:pt>
                <c:pt idx="34">
                  <c:v>0.58379999999999999</c:v>
                </c:pt>
                <c:pt idx="35">
                  <c:v>0.59260000000000002</c:v>
                </c:pt>
                <c:pt idx="36">
                  <c:v>0.60709999999999997</c:v>
                </c:pt>
                <c:pt idx="37">
                  <c:v>0.59709999999999996</c:v>
                </c:pt>
                <c:pt idx="38">
                  <c:v>0.65149999999999997</c:v>
                </c:pt>
                <c:pt idx="39">
                  <c:v>0.62939999999999996</c:v>
                </c:pt>
                <c:pt idx="40">
                  <c:v>0.63849999999999996</c:v>
                </c:pt>
                <c:pt idx="41">
                  <c:v>0.70379999999999998</c:v>
                </c:pt>
                <c:pt idx="42">
                  <c:v>0.68300000000000005</c:v>
                </c:pt>
                <c:pt idx="43">
                  <c:v>0.71450000000000002</c:v>
                </c:pt>
                <c:pt idx="44">
                  <c:v>0.7641</c:v>
                </c:pt>
                <c:pt idx="45">
                  <c:v>0.75529999999999997</c:v>
                </c:pt>
                <c:pt idx="46">
                  <c:v>0.86140000000000005</c:v>
                </c:pt>
                <c:pt idx="47">
                  <c:v>0.81269999999999998</c:v>
                </c:pt>
                <c:pt idx="48">
                  <c:v>0.86719999999999997</c:v>
                </c:pt>
                <c:pt idx="49">
                  <c:v>0.88009999999999999</c:v>
                </c:pt>
                <c:pt idx="50">
                  <c:v>0.90639999999999998</c:v>
                </c:pt>
                <c:pt idx="51">
                  <c:v>0.92120000000000002</c:v>
                </c:pt>
                <c:pt idx="52">
                  <c:v>0.99770000000000003</c:v>
                </c:pt>
                <c:pt idx="53">
                  <c:v>1.0161</c:v>
                </c:pt>
                <c:pt idx="54">
                  <c:v>1.0224</c:v>
                </c:pt>
                <c:pt idx="55">
                  <c:v>1.1434</c:v>
                </c:pt>
                <c:pt idx="56">
                  <c:v>1.1173</c:v>
                </c:pt>
                <c:pt idx="57">
                  <c:v>1.2605999999999999</c:v>
                </c:pt>
                <c:pt idx="58">
                  <c:v>1.2061999999999999</c:v>
                </c:pt>
                <c:pt idx="59">
                  <c:v>1.2606999999999999</c:v>
                </c:pt>
                <c:pt idx="60">
                  <c:v>1.2708999999999999</c:v>
                </c:pt>
                <c:pt idx="61">
                  <c:v>1.3126</c:v>
                </c:pt>
                <c:pt idx="62">
                  <c:v>1.2357</c:v>
                </c:pt>
                <c:pt idx="63">
                  <c:v>1.425</c:v>
                </c:pt>
                <c:pt idx="64">
                  <c:v>1.2769999999999999</c:v>
                </c:pt>
                <c:pt idx="65">
                  <c:v>1.3086</c:v>
                </c:pt>
                <c:pt idx="66">
                  <c:v>1.3452999999999999</c:v>
                </c:pt>
                <c:pt idx="67">
                  <c:v>1.4893000000000001</c:v>
                </c:pt>
                <c:pt idx="68">
                  <c:v>1.3794999999999999</c:v>
                </c:pt>
                <c:pt idx="69">
                  <c:v>1.5241</c:v>
                </c:pt>
                <c:pt idx="70">
                  <c:v>1.5364</c:v>
                </c:pt>
                <c:pt idx="71">
                  <c:v>1.5976999999999999</c:v>
                </c:pt>
                <c:pt idx="72">
                  <c:v>1.6731</c:v>
                </c:pt>
                <c:pt idx="73">
                  <c:v>1.6508</c:v>
                </c:pt>
                <c:pt idx="74">
                  <c:v>1.8733</c:v>
                </c:pt>
                <c:pt idx="75">
                  <c:v>1.6879999999999999</c:v>
                </c:pt>
                <c:pt idx="76">
                  <c:v>1.7536</c:v>
                </c:pt>
                <c:pt idx="77">
                  <c:v>1.7923</c:v>
                </c:pt>
                <c:pt idx="78">
                  <c:v>1.7291000000000001</c:v>
                </c:pt>
                <c:pt idx="79">
                  <c:v>1.7497</c:v>
                </c:pt>
                <c:pt idx="80">
                  <c:v>1.726</c:v>
                </c:pt>
              </c:numCache>
            </c:numRef>
          </c:yVal>
          <c:smooth val="0"/>
        </c:ser>
        <c:ser>
          <c:idx val="1"/>
          <c:order val="1"/>
          <c:tx>
            <c:strRef>
              <c:f>S8c9OD!$A$4</c:f>
              <c:strCache>
                <c:ptCount val="1"/>
                <c:pt idx="0">
                  <c:v>0.8mM</c:v>
                </c:pt>
              </c:strCache>
            </c:strRef>
          </c:tx>
          <c:xVal>
            <c:numRef>
              <c:f>S8c9OD!$B$2:$CF$2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S8c9OD!$B$4:$CF$4</c:f>
              <c:numCache>
                <c:formatCode>General</c:formatCode>
                <c:ptCount val="83"/>
                <c:pt idx="0">
                  <c:v>0.3412</c:v>
                </c:pt>
                <c:pt idx="1">
                  <c:v>0.31340000000000001</c:v>
                </c:pt>
                <c:pt idx="2">
                  <c:v>0.3024</c:v>
                </c:pt>
                <c:pt idx="3">
                  <c:v>0.2989</c:v>
                </c:pt>
                <c:pt idx="4">
                  <c:v>0.29570000000000002</c:v>
                </c:pt>
                <c:pt idx="5">
                  <c:v>0.29659999999999997</c:v>
                </c:pt>
                <c:pt idx="6">
                  <c:v>0.29630000000000001</c:v>
                </c:pt>
                <c:pt idx="7">
                  <c:v>0.2954</c:v>
                </c:pt>
                <c:pt idx="8">
                  <c:v>0.29530000000000001</c:v>
                </c:pt>
                <c:pt idx="9">
                  <c:v>0.28770000000000001</c:v>
                </c:pt>
                <c:pt idx="10">
                  <c:v>0.2949</c:v>
                </c:pt>
                <c:pt idx="11">
                  <c:v>0.29430000000000001</c:v>
                </c:pt>
                <c:pt idx="12">
                  <c:v>0.28720000000000001</c:v>
                </c:pt>
                <c:pt idx="13">
                  <c:v>0.29480000000000001</c:v>
                </c:pt>
                <c:pt idx="14">
                  <c:v>0.28649999999999998</c:v>
                </c:pt>
                <c:pt idx="15">
                  <c:v>0.29299999999999998</c:v>
                </c:pt>
                <c:pt idx="16">
                  <c:v>0.28920000000000001</c:v>
                </c:pt>
                <c:pt idx="17">
                  <c:v>0.29330000000000001</c:v>
                </c:pt>
                <c:pt idx="18">
                  <c:v>0.28739999999999999</c:v>
                </c:pt>
                <c:pt idx="19">
                  <c:v>0.29330000000000001</c:v>
                </c:pt>
                <c:pt idx="20">
                  <c:v>0.29320000000000002</c:v>
                </c:pt>
                <c:pt idx="21">
                  <c:v>0.29189999999999999</c:v>
                </c:pt>
                <c:pt idx="22">
                  <c:v>0.2898</c:v>
                </c:pt>
                <c:pt idx="23">
                  <c:v>0.29220000000000002</c:v>
                </c:pt>
                <c:pt idx="24">
                  <c:v>0.2928</c:v>
                </c:pt>
                <c:pt idx="25">
                  <c:v>0.29320000000000002</c:v>
                </c:pt>
                <c:pt idx="26">
                  <c:v>0.28560000000000002</c:v>
                </c:pt>
                <c:pt idx="27">
                  <c:v>0.29249999999999998</c:v>
                </c:pt>
                <c:pt idx="28">
                  <c:v>0.2898</c:v>
                </c:pt>
                <c:pt idx="29">
                  <c:v>0.29199999999999998</c:v>
                </c:pt>
                <c:pt idx="30">
                  <c:v>0.28749999999999998</c:v>
                </c:pt>
                <c:pt idx="31">
                  <c:v>0.29270000000000002</c:v>
                </c:pt>
                <c:pt idx="32">
                  <c:v>0.28639999999999999</c:v>
                </c:pt>
                <c:pt idx="33">
                  <c:v>0.29260000000000003</c:v>
                </c:pt>
                <c:pt idx="34">
                  <c:v>0.2903</c:v>
                </c:pt>
                <c:pt idx="35">
                  <c:v>0.29160000000000003</c:v>
                </c:pt>
                <c:pt idx="36">
                  <c:v>0.28520000000000001</c:v>
                </c:pt>
                <c:pt idx="37">
                  <c:v>0.2918</c:v>
                </c:pt>
                <c:pt idx="38">
                  <c:v>0.28599999999999998</c:v>
                </c:pt>
                <c:pt idx="39">
                  <c:v>0.29060000000000002</c:v>
                </c:pt>
                <c:pt idx="40">
                  <c:v>0.28899999999999998</c:v>
                </c:pt>
                <c:pt idx="41">
                  <c:v>0.29220000000000002</c:v>
                </c:pt>
                <c:pt idx="42">
                  <c:v>0.29249999999999998</c:v>
                </c:pt>
                <c:pt idx="43">
                  <c:v>0.28660000000000002</c:v>
                </c:pt>
                <c:pt idx="44">
                  <c:v>0.29620000000000002</c:v>
                </c:pt>
                <c:pt idx="45">
                  <c:v>0.29449999999999998</c:v>
                </c:pt>
                <c:pt idx="46">
                  <c:v>0.29339999999999999</c:v>
                </c:pt>
                <c:pt idx="47">
                  <c:v>0.30249999999999999</c:v>
                </c:pt>
                <c:pt idx="48">
                  <c:v>0.30199999999999999</c:v>
                </c:pt>
                <c:pt idx="49">
                  <c:v>0.3039</c:v>
                </c:pt>
                <c:pt idx="50">
                  <c:v>0.30130000000000001</c:v>
                </c:pt>
                <c:pt idx="51">
                  <c:v>0.30769999999999997</c:v>
                </c:pt>
                <c:pt idx="52">
                  <c:v>0.31009999999999999</c:v>
                </c:pt>
                <c:pt idx="53">
                  <c:v>0.308</c:v>
                </c:pt>
                <c:pt idx="54">
                  <c:v>0.31219999999999998</c:v>
                </c:pt>
                <c:pt idx="55">
                  <c:v>0.31490000000000001</c:v>
                </c:pt>
                <c:pt idx="56">
                  <c:v>0.31530000000000002</c:v>
                </c:pt>
                <c:pt idx="57">
                  <c:v>0.31459999999999999</c:v>
                </c:pt>
                <c:pt idx="58">
                  <c:v>0.315</c:v>
                </c:pt>
                <c:pt idx="59">
                  <c:v>0.315</c:v>
                </c:pt>
                <c:pt idx="60">
                  <c:v>0.317</c:v>
                </c:pt>
                <c:pt idx="61">
                  <c:v>0.31609999999999999</c:v>
                </c:pt>
                <c:pt idx="62">
                  <c:v>0.31569999999999998</c:v>
                </c:pt>
                <c:pt idx="63">
                  <c:v>0.31</c:v>
                </c:pt>
                <c:pt idx="64">
                  <c:v>0.316</c:v>
                </c:pt>
                <c:pt idx="65">
                  <c:v>0.31669999999999998</c:v>
                </c:pt>
                <c:pt idx="66">
                  <c:v>0.30959999999999999</c:v>
                </c:pt>
                <c:pt idx="67">
                  <c:v>0.31690000000000002</c:v>
                </c:pt>
                <c:pt idx="68">
                  <c:v>0.31269999999999998</c:v>
                </c:pt>
                <c:pt idx="69">
                  <c:v>0.31790000000000002</c:v>
                </c:pt>
                <c:pt idx="70">
                  <c:v>0.30909999999999999</c:v>
                </c:pt>
                <c:pt idx="71">
                  <c:v>0.317</c:v>
                </c:pt>
                <c:pt idx="72">
                  <c:v>0.31</c:v>
                </c:pt>
                <c:pt idx="73">
                  <c:v>0.318</c:v>
                </c:pt>
                <c:pt idx="74">
                  <c:v>0.31180000000000002</c:v>
                </c:pt>
                <c:pt idx="75">
                  <c:v>0.31990000000000002</c:v>
                </c:pt>
                <c:pt idx="76">
                  <c:v>0.31409999999999999</c:v>
                </c:pt>
                <c:pt idx="77">
                  <c:v>0.32150000000000001</c:v>
                </c:pt>
                <c:pt idx="78">
                  <c:v>0.31490000000000001</c:v>
                </c:pt>
                <c:pt idx="79">
                  <c:v>0.32200000000000001</c:v>
                </c:pt>
                <c:pt idx="80">
                  <c:v>0.31680000000000003</c:v>
                </c:pt>
              </c:numCache>
            </c:numRef>
          </c:yVal>
          <c:smooth val="0"/>
        </c:ser>
        <c:ser>
          <c:idx val="2"/>
          <c:order val="2"/>
          <c:tx>
            <c:strRef>
              <c:f>S8c9OD!$A$5</c:f>
              <c:strCache>
                <c:ptCount val="1"/>
                <c:pt idx="0">
                  <c:v>0.1mM</c:v>
                </c:pt>
              </c:strCache>
            </c:strRef>
          </c:tx>
          <c:xVal>
            <c:numRef>
              <c:f>S8c9OD!$B$2:$CF$2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S8c9OD!$B$5:$CF$5</c:f>
              <c:numCache>
                <c:formatCode>General</c:formatCode>
                <c:ptCount val="83"/>
                <c:pt idx="0">
                  <c:v>0.28149999999999997</c:v>
                </c:pt>
                <c:pt idx="1">
                  <c:v>0.28000000000000003</c:v>
                </c:pt>
                <c:pt idx="2">
                  <c:v>0.27660000000000001</c:v>
                </c:pt>
                <c:pt idx="3">
                  <c:v>0.27710000000000001</c:v>
                </c:pt>
                <c:pt idx="4">
                  <c:v>0.27629999999999999</c:v>
                </c:pt>
                <c:pt idx="5">
                  <c:v>0.27589999999999998</c:v>
                </c:pt>
                <c:pt idx="6">
                  <c:v>0.27479999999999999</c:v>
                </c:pt>
                <c:pt idx="7">
                  <c:v>0.27600000000000002</c:v>
                </c:pt>
                <c:pt idx="8">
                  <c:v>0.27589999999999998</c:v>
                </c:pt>
                <c:pt idx="9">
                  <c:v>0.27710000000000001</c:v>
                </c:pt>
                <c:pt idx="10">
                  <c:v>0.2762</c:v>
                </c:pt>
                <c:pt idx="11">
                  <c:v>0.27900000000000003</c:v>
                </c:pt>
                <c:pt idx="12">
                  <c:v>0.28010000000000002</c:v>
                </c:pt>
                <c:pt idx="13">
                  <c:v>0.28189999999999998</c:v>
                </c:pt>
                <c:pt idx="14">
                  <c:v>0.28460000000000002</c:v>
                </c:pt>
                <c:pt idx="15">
                  <c:v>0.29249999999999998</c:v>
                </c:pt>
                <c:pt idx="16">
                  <c:v>0.29089999999999999</c:v>
                </c:pt>
                <c:pt idx="17">
                  <c:v>0.29699999999999999</c:v>
                </c:pt>
                <c:pt idx="18">
                  <c:v>0.3019</c:v>
                </c:pt>
                <c:pt idx="19">
                  <c:v>0.311</c:v>
                </c:pt>
                <c:pt idx="20">
                  <c:v>0.31840000000000002</c:v>
                </c:pt>
                <c:pt idx="21">
                  <c:v>0.32819999999999999</c:v>
                </c:pt>
                <c:pt idx="22">
                  <c:v>0.34320000000000001</c:v>
                </c:pt>
                <c:pt idx="23">
                  <c:v>0.35980000000000001</c:v>
                </c:pt>
                <c:pt idx="24">
                  <c:v>0.37880000000000003</c:v>
                </c:pt>
                <c:pt idx="25">
                  <c:v>0.41060000000000002</c:v>
                </c:pt>
                <c:pt idx="26">
                  <c:v>0.44700000000000001</c:v>
                </c:pt>
                <c:pt idx="27">
                  <c:v>0.48299999999999998</c:v>
                </c:pt>
                <c:pt idx="28">
                  <c:v>0.52880000000000005</c:v>
                </c:pt>
                <c:pt idx="29">
                  <c:v>0.59</c:v>
                </c:pt>
                <c:pt idx="30">
                  <c:v>0.61570000000000003</c:v>
                </c:pt>
                <c:pt idx="31">
                  <c:v>0.67269999999999996</c:v>
                </c:pt>
                <c:pt idx="32">
                  <c:v>0.76819999999999999</c:v>
                </c:pt>
                <c:pt idx="33">
                  <c:v>0.76980000000000004</c:v>
                </c:pt>
                <c:pt idx="34">
                  <c:v>0.78169999999999995</c:v>
                </c:pt>
                <c:pt idx="35">
                  <c:v>0.78869999999999996</c:v>
                </c:pt>
                <c:pt idx="36">
                  <c:v>0.81499999999999995</c:v>
                </c:pt>
                <c:pt idx="37">
                  <c:v>0.8236</c:v>
                </c:pt>
                <c:pt idx="38">
                  <c:v>0.84930000000000005</c:v>
                </c:pt>
                <c:pt idx="39">
                  <c:v>0.90549999999999997</c:v>
                </c:pt>
                <c:pt idx="40">
                  <c:v>0.91310000000000002</c:v>
                </c:pt>
                <c:pt idx="41">
                  <c:v>0.9587</c:v>
                </c:pt>
                <c:pt idx="42">
                  <c:v>1.0014000000000001</c:v>
                </c:pt>
                <c:pt idx="43">
                  <c:v>1.1240000000000001</c:v>
                </c:pt>
                <c:pt idx="44">
                  <c:v>1.0981000000000001</c:v>
                </c:pt>
                <c:pt idx="45">
                  <c:v>1.1660999999999999</c:v>
                </c:pt>
                <c:pt idx="46">
                  <c:v>1.1860999999999999</c:v>
                </c:pt>
                <c:pt idx="47">
                  <c:v>1.2018</c:v>
                </c:pt>
                <c:pt idx="48">
                  <c:v>1.2885</c:v>
                </c:pt>
                <c:pt idx="49">
                  <c:v>1.2639</c:v>
                </c:pt>
                <c:pt idx="50">
                  <c:v>1.4563999999999999</c:v>
                </c:pt>
                <c:pt idx="51">
                  <c:v>1.3492</c:v>
                </c:pt>
                <c:pt idx="52">
                  <c:v>1.3968</c:v>
                </c:pt>
                <c:pt idx="53">
                  <c:v>1.3997999999999999</c:v>
                </c:pt>
                <c:pt idx="54">
                  <c:v>1.4867999999999999</c:v>
                </c:pt>
                <c:pt idx="55">
                  <c:v>1.5096000000000001</c:v>
                </c:pt>
                <c:pt idx="56">
                  <c:v>1.53</c:v>
                </c:pt>
                <c:pt idx="57">
                  <c:v>1.5447</c:v>
                </c:pt>
                <c:pt idx="58">
                  <c:v>1.5517000000000001</c:v>
                </c:pt>
                <c:pt idx="59">
                  <c:v>1.5597000000000001</c:v>
                </c:pt>
                <c:pt idx="60">
                  <c:v>1.6031</c:v>
                </c:pt>
                <c:pt idx="61">
                  <c:v>1.6374</c:v>
                </c:pt>
                <c:pt idx="62">
                  <c:v>1.6380999999999999</c:v>
                </c:pt>
                <c:pt idx="63">
                  <c:v>1.681</c:v>
                </c:pt>
                <c:pt idx="64">
                  <c:v>1.6639999999999999</c:v>
                </c:pt>
                <c:pt idx="65">
                  <c:v>1.7011000000000001</c:v>
                </c:pt>
                <c:pt idx="66">
                  <c:v>1.7232000000000001</c:v>
                </c:pt>
                <c:pt idx="67">
                  <c:v>1.7650999999999999</c:v>
                </c:pt>
                <c:pt idx="68">
                  <c:v>1.7664</c:v>
                </c:pt>
                <c:pt idx="69">
                  <c:v>1.7835000000000001</c:v>
                </c:pt>
                <c:pt idx="70">
                  <c:v>1.8089999999999999</c:v>
                </c:pt>
                <c:pt idx="71">
                  <c:v>1.8327</c:v>
                </c:pt>
                <c:pt idx="72">
                  <c:v>1.8063</c:v>
                </c:pt>
                <c:pt idx="73">
                  <c:v>1.8678999999999999</c:v>
                </c:pt>
                <c:pt idx="74">
                  <c:v>1.8703000000000001</c:v>
                </c:pt>
                <c:pt idx="75">
                  <c:v>1.8513999999999999</c:v>
                </c:pt>
                <c:pt idx="76">
                  <c:v>1.8488</c:v>
                </c:pt>
                <c:pt idx="77">
                  <c:v>1.9065000000000001</c:v>
                </c:pt>
                <c:pt idx="78">
                  <c:v>1.9104000000000001</c:v>
                </c:pt>
                <c:pt idx="79">
                  <c:v>1.9282999999999999</c:v>
                </c:pt>
                <c:pt idx="80">
                  <c:v>1.8992</c:v>
                </c:pt>
              </c:numCache>
            </c:numRef>
          </c:yVal>
          <c:smooth val="0"/>
        </c:ser>
        <c:ser>
          <c:idx val="3"/>
          <c:order val="3"/>
          <c:tx>
            <c:strRef>
              <c:f>S8c9OD!$A$6</c:f>
              <c:strCache>
                <c:ptCount val="1"/>
                <c:pt idx="0">
                  <c:v>0.05mM</c:v>
                </c:pt>
              </c:strCache>
            </c:strRef>
          </c:tx>
          <c:xVal>
            <c:numRef>
              <c:f>S8c9OD!$B$2:$CF$2</c:f>
              <c:numCache>
                <c:formatCode>0.00</c:formatCode>
                <c:ptCount val="83"/>
                <c:pt idx="0" formatCode="@">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numCache>
            </c:numRef>
          </c:xVal>
          <c:yVal>
            <c:numRef>
              <c:f>S8c9OD!$B$6:$CF$6</c:f>
              <c:numCache>
                <c:formatCode>General</c:formatCode>
                <c:ptCount val="83"/>
                <c:pt idx="0">
                  <c:v>0.2782</c:v>
                </c:pt>
                <c:pt idx="1">
                  <c:v>0.27589999999999998</c:v>
                </c:pt>
                <c:pt idx="2">
                  <c:v>0.27339999999999998</c:v>
                </c:pt>
                <c:pt idx="3">
                  <c:v>0.27379999999999999</c:v>
                </c:pt>
                <c:pt idx="4">
                  <c:v>0.27439999999999998</c:v>
                </c:pt>
                <c:pt idx="5">
                  <c:v>0.26979999999999998</c:v>
                </c:pt>
                <c:pt idx="6">
                  <c:v>0.27</c:v>
                </c:pt>
                <c:pt idx="7">
                  <c:v>0.27139999999999997</c:v>
                </c:pt>
                <c:pt idx="8">
                  <c:v>0.26989999999999997</c:v>
                </c:pt>
                <c:pt idx="9">
                  <c:v>0.27</c:v>
                </c:pt>
                <c:pt idx="10">
                  <c:v>0.2707</c:v>
                </c:pt>
                <c:pt idx="11">
                  <c:v>0.27060000000000001</c:v>
                </c:pt>
                <c:pt idx="12">
                  <c:v>0.27279999999999999</c:v>
                </c:pt>
                <c:pt idx="13">
                  <c:v>0.27439999999999998</c:v>
                </c:pt>
                <c:pt idx="14">
                  <c:v>0.27210000000000001</c:v>
                </c:pt>
                <c:pt idx="15">
                  <c:v>0.28439999999999999</c:v>
                </c:pt>
                <c:pt idx="16">
                  <c:v>0.2787</c:v>
                </c:pt>
                <c:pt idx="17">
                  <c:v>0.27960000000000002</c:v>
                </c:pt>
                <c:pt idx="18">
                  <c:v>0.2873</c:v>
                </c:pt>
                <c:pt idx="19">
                  <c:v>0.2964</c:v>
                </c:pt>
                <c:pt idx="20">
                  <c:v>0.30730000000000002</c:v>
                </c:pt>
                <c:pt idx="21">
                  <c:v>0.32350000000000001</c:v>
                </c:pt>
                <c:pt idx="22">
                  <c:v>0.3387</c:v>
                </c:pt>
                <c:pt idx="23">
                  <c:v>0.36270000000000002</c:v>
                </c:pt>
                <c:pt idx="24">
                  <c:v>0.79049999999999998</c:v>
                </c:pt>
                <c:pt idx="25">
                  <c:v>0.4128</c:v>
                </c:pt>
                <c:pt idx="26">
                  <c:v>0.43719999999999998</c:v>
                </c:pt>
                <c:pt idx="27">
                  <c:v>0.46989999999999998</c:v>
                </c:pt>
                <c:pt idx="28">
                  <c:v>0.58899999999999997</c:v>
                </c:pt>
                <c:pt idx="29">
                  <c:v>0.55120000000000002</c:v>
                </c:pt>
                <c:pt idx="30">
                  <c:v>0.5847</c:v>
                </c:pt>
                <c:pt idx="31">
                  <c:v>0.63390000000000002</c:v>
                </c:pt>
                <c:pt idx="32">
                  <c:v>0.69089999999999996</c:v>
                </c:pt>
                <c:pt idx="33">
                  <c:v>0.68600000000000005</c:v>
                </c:pt>
                <c:pt idx="34">
                  <c:v>0.68920000000000003</c:v>
                </c:pt>
                <c:pt idx="35">
                  <c:v>0.70030000000000003</c:v>
                </c:pt>
                <c:pt idx="36">
                  <c:v>0.70379999999999998</c:v>
                </c:pt>
                <c:pt idx="37">
                  <c:v>0.71560000000000001</c:v>
                </c:pt>
                <c:pt idx="38">
                  <c:v>0.73709999999999998</c:v>
                </c:pt>
                <c:pt idx="39">
                  <c:v>0.76729999999999998</c:v>
                </c:pt>
                <c:pt idx="40">
                  <c:v>0.78700000000000003</c:v>
                </c:pt>
                <c:pt idx="41">
                  <c:v>0.82250000000000001</c:v>
                </c:pt>
                <c:pt idx="42">
                  <c:v>0.83350000000000002</c:v>
                </c:pt>
                <c:pt idx="43">
                  <c:v>0.88090000000000002</c:v>
                </c:pt>
                <c:pt idx="44">
                  <c:v>0.86119999999999997</c:v>
                </c:pt>
                <c:pt idx="45">
                  <c:v>1.0523</c:v>
                </c:pt>
                <c:pt idx="46">
                  <c:v>1.0966</c:v>
                </c:pt>
                <c:pt idx="47">
                  <c:v>1.0442</c:v>
                </c:pt>
                <c:pt idx="48">
                  <c:v>1.0559000000000001</c:v>
                </c:pt>
                <c:pt idx="49">
                  <c:v>1.0721000000000001</c:v>
                </c:pt>
                <c:pt idx="50">
                  <c:v>1.1201000000000001</c:v>
                </c:pt>
                <c:pt idx="51">
                  <c:v>1.1463000000000001</c:v>
                </c:pt>
                <c:pt idx="52">
                  <c:v>1.1846000000000001</c:v>
                </c:pt>
                <c:pt idx="53">
                  <c:v>1.2625</c:v>
                </c:pt>
                <c:pt idx="54">
                  <c:v>1.288</c:v>
                </c:pt>
                <c:pt idx="55">
                  <c:v>1.2725</c:v>
                </c:pt>
                <c:pt idx="56">
                  <c:v>1.3381000000000001</c:v>
                </c:pt>
                <c:pt idx="57">
                  <c:v>1.3171999999999999</c:v>
                </c:pt>
                <c:pt idx="58">
                  <c:v>1.3147</c:v>
                </c:pt>
                <c:pt idx="59">
                  <c:v>1.397</c:v>
                </c:pt>
                <c:pt idx="60">
                  <c:v>1.5</c:v>
                </c:pt>
                <c:pt idx="61">
                  <c:v>1.5138</c:v>
                </c:pt>
                <c:pt idx="62">
                  <c:v>1.5438000000000001</c:v>
                </c:pt>
                <c:pt idx="63">
                  <c:v>1.6620999999999999</c:v>
                </c:pt>
                <c:pt idx="64">
                  <c:v>1.5583</c:v>
                </c:pt>
                <c:pt idx="65">
                  <c:v>1.6604000000000001</c:v>
                </c:pt>
                <c:pt idx="66">
                  <c:v>1.7226999999999999</c:v>
                </c:pt>
                <c:pt idx="67">
                  <c:v>1.6568000000000001</c:v>
                </c:pt>
                <c:pt idx="68">
                  <c:v>1.6623000000000001</c:v>
                </c:pt>
                <c:pt idx="69">
                  <c:v>1.7032</c:v>
                </c:pt>
                <c:pt idx="70">
                  <c:v>1.7307999999999999</c:v>
                </c:pt>
                <c:pt idx="71">
                  <c:v>1.8059000000000001</c:v>
                </c:pt>
                <c:pt idx="72">
                  <c:v>1.8082</c:v>
                </c:pt>
                <c:pt idx="73">
                  <c:v>1.8488</c:v>
                </c:pt>
                <c:pt idx="74">
                  <c:v>1.839</c:v>
                </c:pt>
                <c:pt idx="75">
                  <c:v>1.8801000000000001</c:v>
                </c:pt>
                <c:pt idx="76">
                  <c:v>1.8180000000000001</c:v>
                </c:pt>
                <c:pt idx="77">
                  <c:v>1.8952</c:v>
                </c:pt>
                <c:pt idx="78">
                  <c:v>1.8918999999999999</c:v>
                </c:pt>
                <c:pt idx="79">
                  <c:v>1.8520000000000001</c:v>
                </c:pt>
                <c:pt idx="80">
                  <c:v>1.8439000000000001</c:v>
                </c:pt>
              </c:numCache>
            </c:numRef>
          </c:yVal>
          <c:smooth val="0"/>
        </c:ser>
        <c:dLbls>
          <c:showLegendKey val="0"/>
          <c:showVal val="0"/>
          <c:showCatName val="0"/>
          <c:showSerName val="0"/>
          <c:showPercent val="0"/>
          <c:showBubbleSize val="0"/>
        </c:dLbls>
        <c:axId val="73394048"/>
        <c:axId val="73269248"/>
      </c:scatterChart>
      <c:valAx>
        <c:axId val="73394048"/>
        <c:scaling>
          <c:orientation val="minMax"/>
        </c:scaling>
        <c:delete val="0"/>
        <c:axPos val="b"/>
        <c:title>
          <c:tx>
            <c:rich>
              <a:bodyPr/>
              <a:lstStyle/>
              <a:p>
                <a:pPr>
                  <a:defRPr/>
                </a:pPr>
                <a:r>
                  <a:rPr lang="en-US"/>
                  <a:t>Hours</a:t>
                </a:r>
              </a:p>
            </c:rich>
          </c:tx>
          <c:overlay val="0"/>
        </c:title>
        <c:numFmt formatCode="@" sourceLinked="1"/>
        <c:majorTickMark val="out"/>
        <c:minorTickMark val="none"/>
        <c:tickLblPos val="nextTo"/>
        <c:crossAx val="73269248"/>
        <c:crossesAt val="0.1"/>
        <c:crossBetween val="midCat"/>
      </c:valAx>
      <c:valAx>
        <c:axId val="73269248"/>
        <c:scaling>
          <c:logBase val="10"/>
          <c:orientation val="minMax"/>
        </c:scaling>
        <c:delete val="0"/>
        <c:axPos val="l"/>
        <c:majorGridlines>
          <c:spPr>
            <a:ln>
              <a:noFill/>
            </a:ln>
          </c:spPr>
        </c:majorGridlines>
        <c:numFmt formatCode="General" sourceLinked="1"/>
        <c:majorTickMark val="out"/>
        <c:minorTickMark val="none"/>
        <c:tickLblPos val="nextTo"/>
        <c:crossAx val="73394048"/>
        <c:crosses val="autoZero"/>
        <c:crossBetween val="midCat"/>
      </c:valAx>
    </c:plotArea>
    <c:plotVisOnly val="1"/>
    <c:dispBlanksAs val="gap"/>
    <c:showDLblsOverMax val="0"/>
  </c:chart>
  <c:spPr>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B58909-8F26-403D-8FAD-35FD43ECB7D3}" type="datetimeFigureOut">
              <a:rPr lang="en-US" smtClean="0"/>
              <a:pPr/>
              <a:t>11/20/2013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A9FCDA-A3F1-44CE-B336-1206AB42335E}" type="slidenum">
              <a:rPr lang="en-US" smtClean="0"/>
              <a:pPr/>
              <a:t>‹#›</a:t>
            </a:fld>
            <a:endParaRPr lang="en-US"/>
          </a:p>
        </p:txBody>
      </p:sp>
    </p:spTree>
    <p:extLst>
      <p:ext uri="{BB962C8B-B14F-4D97-AF65-F5344CB8AC3E}">
        <p14:creationId xmlns:p14="http://schemas.microsoft.com/office/powerpoint/2010/main" val="195985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Bacteria </a:t>
            </a:r>
            <a:r>
              <a:rPr lang="en-US" dirty="0" err="1" smtClean="0"/>
              <a:t>speciate</a:t>
            </a:r>
            <a:r>
              <a:rPr lang="en-US" dirty="0" smtClean="0"/>
              <a:t> a lot, and are able to adapt to crazy environments where no other organisms live. Such as </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2</a:t>
            </a:fld>
            <a:endParaRPr lang="en-US"/>
          </a:p>
        </p:txBody>
      </p:sp>
    </p:spTree>
    <p:extLst>
      <p:ext uri="{BB962C8B-B14F-4D97-AF65-F5344CB8AC3E}">
        <p14:creationId xmlns:p14="http://schemas.microsoft.com/office/powerpoint/2010/main" val="20575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32</a:t>
            </a:fld>
            <a:endParaRPr lang="en-US"/>
          </a:p>
        </p:txBody>
      </p:sp>
    </p:spTree>
    <p:extLst>
      <p:ext uri="{BB962C8B-B14F-4D97-AF65-F5344CB8AC3E}">
        <p14:creationId xmlns:p14="http://schemas.microsoft.com/office/powerpoint/2010/main" val="364616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a:t>
            </a:r>
            <a:r>
              <a:rPr lang="en-US" baseline="0" dirty="0" smtClean="0"/>
              <a:t> the model of speciation which we base our studies on</a:t>
            </a:r>
          </a:p>
          <a:p>
            <a:r>
              <a:rPr lang="en-US" baseline="0" dirty="0" smtClean="0"/>
              <a:t>Explain the methods we use to identify important evolutionary units</a:t>
            </a:r>
          </a:p>
          <a:p>
            <a:r>
              <a:rPr lang="en-US" baseline="0" dirty="0" smtClean="0"/>
              <a:t>Present evidence for </a:t>
            </a:r>
            <a:r>
              <a:rPr lang="en-US" baseline="0" dirty="0" err="1" smtClean="0"/>
              <a:t>speciatrionj</a:t>
            </a:r>
            <a:r>
              <a:rPr lang="en-US" baseline="0" dirty="0" smtClean="0"/>
              <a:t> associated </a:t>
            </a:r>
            <a:r>
              <a:rPr lang="en-US" baseline="0" dirty="0" err="1" smtClean="0"/>
              <a:t>witrh</a:t>
            </a:r>
            <a:r>
              <a:rPr lang="en-US" baseline="0" dirty="0" smtClean="0"/>
              <a:t> boron, salinity and copper</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3</a:t>
            </a:fld>
            <a:endParaRPr lang="en-US"/>
          </a:p>
        </p:txBody>
      </p:sp>
    </p:spTree>
    <p:extLst>
      <p:ext uri="{BB962C8B-B14F-4D97-AF65-F5344CB8AC3E}">
        <p14:creationId xmlns:p14="http://schemas.microsoft.com/office/powerpoint/2010/main" val="266726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identify the things</a:t>
            </a:r>
            <a:r>
              <a:rPr lang="en-US" baseline="0" dirty="0" smtClean="0"/>
              <a:t> in the environment that are causing bacterial lineages to split, we first have to identify the ecologically significant groups of bacteria. This can be difficult, as the definition of bacterial species is a point of unrest in the scientific community. There is an entire spectrum of species definitions, the extremes of which I’ve displayed here.</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4</a:t>
            </a:fld>
            <a:endParaRPr lang="en-US"/>
          </a:p>
        </p:txBody>
      </p:sp>
    </p:spTree>
    <p:extLst>
      <p:ext uri="{BB962C8B-B14F-4D97-AF65-F5344CB8AC3E}">
        <p14:creationId xmlns:p14="http://schemas.microsoft.com/office/powerpoint/2010/main" val="340883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periodic selection and ecotype formation here</a:t>
            </a:r>
            <a:endParaRPr lang="en-US" dirty="0" smtClean="0"/>
          </a:p>
          <a:p>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5</a:t>
            </a:fld>
            <a:endParaRPr lang="en-US"/>
          </a:p>
        </p:txBody>
      </p:sp>
    </p:spTree>
    <p:extLst>
      <p:ext uri="{BB962C8B-B14F-4D97-AF65-F5344CB8AC3E}">
        <p14:creationId xmlns:p14="http://schemas.microsoft.com/office/powerpoint/2010/main" val="218226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 is able to take only DNA data and, by</a:t>
            </a:r>
            <a:r>
              <a:rPr lang="en-US" baseline="0" dirty="0" smtClean="0"/>
              <a:t> creating a model of how the sequence diversity arose,</a:t>
            </a:r>
            <a:r>
              <a:rPr lang="en-US" dirty="0" smtClean="0"/>
              <a:t> use it to predict the frequency of ecotype</a:t>
            </a:r>
            <a:r>
              <a:rPr lang="en-US" baseline="0" dirty="0" smtClean="0"/>
              <a:t> formation and periodic selection events. Ecotype Simulation then uses these parameters to determine how many ecotypes are in the original dataset and demarcates these ecotypes from the phylogeny. </a:t>
            </a:r>
            <a:r>
              <a:rPr lang="en-US" b="1" baseline="0" dirty="0" smtClean="0"/>
              <a:t>One advantage of ES over other algorithms is that it does not require ecological data. </a:t>
            </a:r>
            <a:r>
              <a:rPr lang="en-US" baseline="0" dirty="0" smtClean="0"/>
              <a:t>The downside of this is that ecotypes demarcated by ES need to be separately confirmed to be ecologically distinct.</a:t>
            </a:r>
          </a:p>
          <a:p>
            <a:endParaRPr lang="en-US" baseline="0" dirty="0" smtClean="0"/>
          </a:p>
          <a:p>
            <a:r>
              <a:rPr lang="en-US" baseline="0" dirty="0" smtClean="0"/>
              <a:t>Another algorithm used to demarcate ecologically distinct groups is </a:t>
            </a:r>
            <a:r>
              <a:rPr lang="en-US" baseline="0" dirty="0" err="1" smtClean="0"/>
              <a:t>AdaptML</a:t>
            </a:r>
            <a:r>
              <a:rPr lang="en-US" baseline="0" dirty="0" smtClean="0"/>
              <a:t>, from the </a:t>
            </a:r>
            <a:r>
              <a:rPr lang="en-US" baseline="0" dirty="0" err="1" smtClean="0"/>
              <a:t>Alm</a:t>
            </a:r>
            <a:r>
              <a:rPr lang="en-US" baseline="0" dirty="0" smtClean="0"/>
              <a:t> lab at MIT. </a:t>
            </a:r>
            <a:r>
              <a:rPr lang="en-US" baseline="0" dirty="0" err="1" smtClean="0"/>
              <a:t>AdaptML</a:t>
            </a:r>
            <a:r>
              <a:rPr lang="en-US" baseline="0" dirty="0" smtClean="0"/>
              <a:t> uses a phylogeny and ecological data inputs to demarcate sections of the phylogeny that have different ecologies. The disadvantage of </a:t>
            </a:r>
            <a:r>
              <a:rPr lang="en-US" baseline="0" dirty="0" err="1" smtClean="0"/>
              <a:t>AdaptML</a:t>
            </a:r>
            <a:r>
              <a:rPr lang="en-US" baseline="0" dirty="0" smtClean="0"/>
              <a:t> is that it will only demarcate groups that are associated with the environmental factors the scientist has measured. </a:t>
            </a:r>
            <a:r>
              <a:rPr lang="en-US" baseline="0" dirty="0" err="1" smtClean="0"/>
              <a:t>AdaptML</a:t>
            </a:r>
            <a:r>
              <a:rPr lang="en-US" baseline="0" dirty="0" smtClean="0"/>
              <a:t> and ES tend to demarcate phylogenies very similarly, with the exception that </a:t>
            </a:r>
            <a:r>
              <a:rPr lang="en-US" baseline="0" dirty="0" err="1" smtClean="0"/>
              <a:t>EcoSim</a:t>
            </a:r>
            <a:r>
              <a:rPr lang="en-US" baseline="0" dirty="0" smtClean="0"/>
              <a:t> often demarcates additional ecotypes within the groups that </a:t>
            </a:r>
            <a:r>
              <a:rPr lang="en-US" baseline="0" dirty="0" err="1" smtClean="0"/>
              <a:t>AdaptML</a:t>
            </a:r>
            <a:r>
              <a:rPr lang="en-US" baseline="0" dirty="0" smtClean="0"/>
              <a:t> finds. The advantage of </a:t>
            </a:r>
            <a:r>
              <a:rPr lang="en-US" baseline="0" dirty="0" err="1" smtClean="0"/>
              <a:t>AdaptML</a:t>
            </a:r>
            <a:r>
              <a:rPr lang="en-US" baseline="0" dirty="0" smtClean="0"/>
              <a:t> is that it allows one to test specific environmental factors, to see if these are worth further exploring.</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6</a:t>
            </a:fld>
            <a:endParaRPr lang="en-US"/>
          </a:p>
        </p:txBody>
      </p:sp>
    </p:spTree>
    <p:extLst>
      <p:ext uri="{BB962C8B-B14F-4D97-AF65-F5344CB8AC3E}">
        <p14:creationId xmlns:p14="http://schemas.microsoft.com/office/powerpoint/2010/main" val="6236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projects of ours have confirmed that the ecotypes</a:t>
            </a:r>
            <a:r>
              <a:rPr lang="en-US" baseline="0" dirty="0" smtClean="0"/>
              <a:t> that </a:t>
            </a:r>
            <a:r>
              <a:rPr lang="en-US" baseline="0" dirty="0" err="1" smtClean="0"/>
              <a:t>EcoSim</a:t>
            </a:r>
            <a:r>
              <a:rPr lang="en-US" baseline="0" dirty="0" smtClean="0"/>
              <a:t> demarcates from only DNA data are actually ecologically distinct. For example, Fred and I did a re-analysis of some data from a published work on E. coli from various environments, which had concluded from comparing functional genes that strains found in the environment and strains taken from various guts were ecologically distinct.</a:t>
            </a:r>
          </a:p>
          <a:p>
            <a:endParaRPr lang="en-US" baseline="0" dirty="0" smtClean="0"/>
          </a:p>
          <a:p>
            <a:r>
              <a:rPr lang="en-US" baseline="0" dirty="0" smtClean="0"/>
              <a:t>Using an alignment of 15 housekeeping genes, Ecotype simulation confirmed the conclusion that the environmental and gut-associated samples belonged to ecologically distinct groups, and also demarcated additional ecotypes, which may be associated with unexplored factors of these environments.</a:t>
            </a:r>
          </a:p>
          <a:p>
            <a:endParaRPr lang="en-US" baseline="0" dirty="0" smtClean="0"/>
          </a:p>
          <a:p>
            <a:r>
              <a:rPr lang="en-US" baseline="0" dirty="0" smtClean="0"/>
              <a:t>This phylogeny shows the demarcations done by </a:t>
            </a:r>
            <a:r>
              <a:rPr lang="en-US" baseline="0" dirty="0" err="1" smtClean="0"/>
              <a:t>EcoSim</a:t>
            </a:r>
            <a:r>
              <a:rPr lang="en-US" baseline="0" dirty="0" smtClean="0"/>
              <a:t>; each bar is a different ecotype and the colors represent the habitat that the samples were taken from. We also used </a:t>
            </a:r>
            <a:r>
              <a:rPr lang="en-US" baseline="0" dirty="0" err="1" smtClean="0"/>
              <a:t>AdaptML</a:t>
            </a:r>
            <a:r>
              <a:rPr lang="en-US" baseline="0" dirty="0" smtClean="0"/>
              <a:t> to further authenticate the main findings. Ask I mentioned on the previous slide, the groups found by </a:t>
            </a:r>
            <a:r>
              <a:rPr lang="en-US" baseline="0" dirty="0" err="1" smtClean="0"/>
              <a:t>AdaptML</a:t>
            </a:r>
            <a:r>
              <a:rPr lang="en-US" baseline="0" dirty="0" smtClean="0"/>
              <a:t> are broader than the ones found by </a:t>
            </a:r>
            <a:r>
              <a:rPr lang="en-US" baseline="0" dirty="0" err="1" smtClean="0"/>
              <a:t>EcoSim</a:t>
            </a:r>
            <a:r>
              <a:rPr lang="en-US" baseline="0" dirty="0" smtClean="0"/>
              <a:t>, possibly because some environmental factors were not taken into account.</a:t>
            </a:r>
          </a:p>
        </p:txBody>
      </p:sp>
      <p:sp>
        <p:nvSpPr>
          <p:cNvPr id="4" name="Slide Number Placeholder 3"/>
          <p:cNvSpPr>
            <a:spLocks noGrp="1"/>
          </p:cNvSpPr>
          <p:nvPr>
            <p:ph type="sldNum" sz="quarter" idx="10"/>
          </p:nvPr>
        </p:nvSpPr>
        <p:spPr/>
        <p:txBody>
          <a:bodyPr/>
          <a:lstStyle/>
          <a:p>
            <a:fld id="{95A9FCDA-A3F1-44CE-B336-1206AB42335E}" type="slidenum">
              <a:rPr lang="en-US" smtClean="0"/>
              <a:pPr/>
              <a:t>7</a:t>
            </a:fld>
            <a:endParaRPr lang="en-US"/>
          </a:p>
        </p:txBody>
      </p:sp>
    </p:spTree>
    <p:extLst>
      <p:ext uri="{BB962C8B-B14F-4D97-AF65-F5344CB8AC3E}">
        <p14:creationId xmlns:p14="http://schemas.microsoft.com/office/powerpoint/2010/main" val="25697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92CA3-C809-4F0B-B0B9-EB7672DB763F}" type="slidenum">
              <a:rPr lang="en-US" smtClean="0"/>
              <a:t>15</a:t>
            </a:fld>
            <a:endParaRPr lang="en-US"/>
          </a:p>
        </p:txBody>
      </p:sp>
    </p:spTree>
    <p:extLst>
      <p:ext uri="{BB962C8B-B14F-4D97-AF65-F5344CB8AC3E}">
        <p14:creationId xmlns:p14="http://schemas.microsoft.com/office/powerpoint/2010/main" val="3064527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ML Phylogeny of ~300 strains</a:t>
            </a:r>
          </a:p>
          <a:p>
            <a:r>
              <a:rPr lang="en-US" dirty="0" smtClean="0"/>
              <a:t>Using</a:t>
            </a:r>
            <a:r>
              <a:rPr lang="en-US" baseline="0" dirty="0" smtClean="0"/>
              <a:t> DNA alignment of the </a:t>
            </a:r>
            <a:r>
              <a:rPr lang="en-US" baseline="0" dirty="0" err="1" smtClean="0"/>
              <a:t>gyrA</a:t>
            </a:r>
            <a:r>
              <a:rPr lang="en-US" baseline="0" dirty="0" smtClean="0"/>
              <a:t> gene</a:t>
            </a:r>
          </a:p>
          <a:p>
            <a:r>
              <a:rPr lang="en-US" baseline="0" dirty="0" smtClean="0"/>
              <a:t>Ecotypes are demarcated with boxes; each box also has two pie charts to show associations with </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18</a:t>
            </a:fld>
            <a:endParaRPr lang="en-US"/>
          </a:p>
        </p:txBody>
      </p:sp>
    </p:spTree>
    <p:extLst>
      <p:ext uri="{BB962C8B-B14F-4D97-AF65-F5344CB8AC3E}">
        <p14:creationId xmlns:p14="http://schemas.microsoft.com/office/powerpoint/2010/main" val="158495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are generalists, but these</a:t>
            </a:r>
            <a:r>
              <a:rPr lang="en-US" baseline="0" dirty="0" smtClean="0"/>
              <a:t> results might reflect differences in optimal growth conditions</a:t>
            </a:r>
            <a:endParaRPr lang="en-US" dirty="0"/>
          </a:p>
        </p:txBody>
      </p:sp>
      <p:sp>
        <p:nvSpPr>
          <p:cNvPr id="4" name="Slide Number Placeholder 3"/>
          <p:cNvSpPr>
            <a:spLocks noGrp="1"/>
          </p:cNvSpPr>
          <p:nvPr>
            <p:ph type="sldNum" sz="quarter" idx="10"/>
          </p:nvPr>
        </p:nvSpPr>
        <p:spPr/>
        <p:txBody>
          <a:bodyPr/>
          <a:lstStyle/>
          <a:p>
            <a:fld id="{95A9FCDA-A3F1-44CE-B336-1206AB42335E}" type="slidenum">
              <a:rPr lang="en-US" smtClean="0"/>
              <a:pPr/>
              <a:t>26</a:t>
            </a:fld>
            <a:endParaRPr lang="en-US"/>
          </a:p>
        </p:txBody>
      </p:sp>
    </p:spTree>
    <p:extLst>
      <p:ext uri="{BB962C8B-B14F-4D97-AF65-F5344CB8AC3E}">
        <p14:creationId xmlns:p14="http://schemas.microsoft.com/office/powerpoint/2010/main" val="373752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213883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307481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256409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317531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106486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161540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18210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193222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405901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69449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9F64B2-A87F-4C52-A5F8-0B63688D393E}" type="datetimeFigureOut">
              <a:rPr lang="en-US" smtClean="0"/>
              <a:pPr/>
              <a:t>11/20/2013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A493-7A97-48D9-9998-A4DA6A07713A}" type="slidenum">
              <a:rPr lang="en-US" smtClean="0"/>
              <a:pPr/>
              <a:t>‹#›</a:t>
            </a:fld>
            <a:endParaRPr lang="en-US"/>
          </a:p>
        </p:txBody>
      </p:sp>
    </p:spTree>
    <p:extLst>
      <p:ext uri="{BB962C8B-B14F-4D97-AF65-F5344CB8AC3E}">
        <p14:creationId xmlns:p14="http://schemas.microsoft.com/office/powerpoint/2010/main" val="37192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F64B2-A87F-4C52-A5F8-0B63688D393E}" type="datetimeFigureOut">
              <a:rPr lang="en-US" smtClean="0"/>
              <a:pPr/>
              <a:t>11/20/2013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AA493-7A97-48D9-9998-A4DA6A07713A}" type="slidenum">
              <a:rPr lang="en-US" smtClean="0"/>
              <a:pPr/>
              <a:t>‹#›</a:t>
            </a:fld>
            <a:endParaRPr lang="en-US"/>
          </a:p>
        </p:txBody>
      </p:sp>
    </p:spTree>
    <p:extLst>
      <p:ext uri="{BB962C8B-B14F-4D97-AF65-F5344CB8AC3E}">
        <p14:creationId xmlns:p14="http://schemas.microsoft.com/office/powerpoint/2010/main" val="225961044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39.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wmf"/><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8229600" cy="1470025"/>
          </a:xfrm>
        </p:spPr>
        <p:txBody>
          <a:bodyPr>
            <a:normAutofit fontScale="90000"/>
          </a:bodyPr>
          <a:lstStyle/>
          <a:p>
            <a:r>
              <a:rPr lang="en-US" b="1" dirty="0">
                <a:solidFill>
                  <a:srgbClr val="5BC8FF"/>
                </a:solidFill>
                <a:effectLst>
                  <a:outerShdw blurRad="38100" dist="38100" dir="2700000" algn="tl">
                    <a:srgbClr val="000000">
                      <a:alpha val="43137"/>
                    </a:srgbClr>
                  </a:outerShdw>
                </a:effectLst>
                <a:latin typeface="Aharoni" pitchFamily="2" charset="-79"/>
                <a:cs typeface="Aharoni" pitchFamily="2" charset="-79"/>
              </a:rPr>
              <a:t>Tough Times in Death Valley Soils: </a:t>
            </a:r>
            <a:r>
              <a:rPr lang="en-US" dirty="0" smtClean="0">
                <a:solidFill>
                  <a:srgbClr val="FF5050"/>
                </a:solidFill>
                <a:latin typeface="Aharoni" pitchFamily="2" charset="-79"/>
                <a:cs typeface="Aharoni" pitchFamily="2" charset="-79"/>
              </a:rPr>
              <a:t/>
            </a:r>
            <a:br>
              <a:rPr lang="en-US" dirty="0" smtClean="0">
                <a:solidFill>
                  <a:srgbClr val="FF5050"/>
                </a:solidFill>
                <a:latin typeface="Aharoni" pitchFamily="2" charset="-79"/>
                <a:cs typeface="Aharoni" pitchFamily="2" charset="-79"/>
              </a:rPr>
            </a:br>
            <a:r>
              <a:rPr lang="en-US" dirty="0" smtClean="0">
                <a:solidFill>
                  <a:srgbClr val="FF5050"/>
                </a:solidFill>
                <a:effectLst>
                  <a:outerShdw blurRad="38100" dist="38100" dir="2700000" algn="tl">
                    <a:srgbClr val="000000">
                      <a:alpha val="43137"/>
                    </a:srgbClr>
                  </a:outerShdw>
                </a:effectLst>
                <a:latin typeface="Aharoni" pitchFamily="2" charset="-79"/>
                <a:cs typeface="Aharoni" pitchFamily="2" charset="-79"/>
              </a:rPr>
              <a:t>Geochemical </a:t>
            </a:r>
            <a:r>
              <a:rPr lang="en-US" dirty="0">
                <a:solidFill>
                  <a:srgbClr val="FF5050"/>
                </a:solidFill>
                <a:effectLst>
                  <a:outerShdw blurRad="38100" dist="38100" dir="2700000" algn="tl">
                    <a:srgbClr val="000000">
                      <a:alpha val="43137"/>
                    </a:srgbClr>
                  </a:outerShdw>
                </a:effectLst>
                <a:latin typeface="Aharoni" pitchFamily="2" charset="-79"/>
                <a:cs typeface="Aharoni" pitchFamily="2" charset="-79"/>
              </a:rPr>
              <a:t>Stressors </a:t>
            </a:r>
            <a:r>
              <a:rPr lang="en-US" dirty="0" smtClean="0">
                <a:solidFill>
                  <a:srgbClr val="FF5050"/>
                </a:solidFill>
                <a:effectLst>
                  <a:outerShdw blurRad="38100" dist="38100" dir="2700000" algn="tl">
                    <a:srgbClr val="000000">
                      <a:alpha val="43137"/>
                    </a:srgbClr>
                  </a:outerShdw>
                </a:effectLst>
                <a:latin typeface="Aharoni" pitchFamily="2" charset="-79"/>
                <a:cs typeface="Aharoni" pitchFamily="2" charset="-79"/>
              </a:rPr>
              <a:t>and Diversification </a:t>
            </a:r>
            <a:r>
              <a:rPr lang="en-US" dirty="0">
                <a:solidFill>
                  <a:srgbClr val="FF5050"/>
                </a:solidFill>
                <a:effectLst>
                  <a:outerShdw blurRad="38100" dist="38100" dir="2700000" algn="tl">
                    <a:srgbClr val="000000">
                      <a:alpha val="43137"/>
                    </a:srgbClr>
                  </a:outerShdw>
                </a:effectLst>
                <a:latin typeface="Aharoni" pitchFamily="2" charset="-79"/>
                <a:cs typeface="Aharoni" pitchFamily="2" charset="-79"/>
              </a:rPr>
              <a:t>of the </a:t>
            </a:r>
            <a:r>
              <a:rPr lang="en-US" i="1" dirty="0">
                <a:solidFill>
                  <a:srgbClr val="FF5050"/>
                </a:solidFill>
                <a:effectLst>
                  <a:outerShdw blurRad="38100" dist="38100" dir="2700000" algn="tl">
                    <a:srgbClr val="000000">
                      <a:alpha val="43137"/>
                    </a:srgbClr>
                  </a:outerShdw>
                </a:effectLst>
                <a:latin typeface="Aharoni" pitchFamily="2" charset="-79"/>
                <a:cs typeface="Aharoni" pitchFamily="2" charset="-79"/>
              </a:rPr>
              <a:t>Bacillus </a:t>
            </a:r>
            <a:r>
              <a:rPr lang="en-US" i="1" dirty="0" err="1">
                <a:solidFill>
                  <a:srgbClr val="FF5050"/>
                </a:solidFill>
                <a:effectLst>
                  <a:outerShdw blurRad="38100" dist="38100" dir="2700000" algn="tl">
                    <a:srgbClr val="000000">
                      <a:alpha val="43137"/>
                    </a:srgbClr>
                  </a:outerShdw>
                </a:effectLst>
                <a:latin typeface="Aharoni" pitchFamily="2" charset="-79"/>
                <a:cs typeface="Aharoni" pitchFamily="2" charset="-79"/>
              </a:rPr>
              <a:t>subtilis</a:t>
            </a:r>
            <a:r>
              <a:rPr lang="en-US" i="1" dirty="0">
                <a:solidFill>
                  <a:srgbClr val="FF5050"/>
                </a:solidFill>
                <a:effectLst>
                  <a:outerShdw blurRad="38100" dist="38100" dir="2700000" algn="tl">
                    <a:srgbClr val="000000">
                      <a:alpha val="43137"/>
                    </a:srgbClr>
                  </a:outerShdw>
                </a:effectLst>
                <a:latin typeface="Aharoni" pitchFamily="2" charset="-79"/>
                <a:cs typeface="Aharoni" pitchFamily="2" charset="-79"/>
              </a:rPr>
              <a:t>-B. </a:t>
            </a:r>
            <a:r>
              <a:rPr lang="en-US" i="1" dirty="0" err="1">
                <a:solidFill>
                  <a:srgbClr val="FF5050"/>
                </a:solidFill>
                <a:effectLst>
                  <a:outerShdw blurRad="38100" dist="38100" dir="2700000" algn="tl">
                    <a:srgbClr val="000000">
                      <a:alpha val="43137"/>
                    </a:srgbClr>
                  </a:outerShdw>
                </a:effectLst>
                <a:latin typeface="Aharoni" pitchFamily="2" charset="-79"/>
                <a:cs typeface="Aharoni" pitchFamily="2" charset="-79"/>
              </a:rPr>
              <a:t>licheniformis</a:t>
            </a:r>
            <a:r>
              <a:rPr lang="en-US" i="1" dirty="0">
                <a:solidFill>
                  <a:srgbClr val="FF5050"/>
                </a:solidFill>
                <a:effectLst>
                  <a:outerShdw blurRad="38100" dist="38100" dir="2700000" algn="tl">
                    <a:srgbClr val="000000">
                      <a:alpha val="43137"/>
                    </a:srgbClr>
                  </a:outerShdw>
                </a:effectLst>
                <a:latin typeface="Aharoni" pitchFamily="2" charset="-79"/>
                <a:cs typeface="Aharoni" pitchFamily="2" charset="-79"/>
              </a:rPr>
              <a:t> </a:t>
            </a:r>
            <a:r>
              <a:rPr lang="en-US" dirty="0" smtClean="0">
                <a:solidFill>
                  <a:srgbClr val="FF5050"/>
                </a:solidFill>
                <a:effectLst>
                  <a:outerShdw blurRad="38100" dist="38100" dir="2700000" algn="tl">
                    <a:srgbClr val="000000">
                      <a:alpha val="43137"/>
                    </a:srgbClr>
                  </a:outerShdw>
                </a:effectLst>
                <a:latin typeface="Aharoni" pitchFamily="2" charset="-79"/>
                <a:cs typeface="Aharoni" pitchFamily="2" charset="-79"/>
              </a:rPr>
              <a:t>Clade</a:t>
            </a:r>
            <a:endParaRPr lang="en-US" dirty="0">
              <a:solidFill>
                <a:srgbClr val="FF505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a:xfrm>
            <a:off x="304800" y="5486400"/>
            <a:ext cx="6400800" cy="1219200"/>
          </a:xfrm>
        </p:spPr>
        <p:txBody>
          <a:bodyPr/>
          <a:lstStyle/>
          <a:p>
            <a:pPr algn="l"/>
            <a:r>
              <a:rPr lang="en-US" dirty="0" smtClean="0"/>
              <a:t>Sarah Kopac</a:t>
            </a:r>
          </a:p>
          <a:p>
            <a:pPr algn="l"/>
            <a:r>
              <a:rPr lang="en-US" dirty="0" smtClean="0"/>
              <a:t>November 2013</a:t>
            </a:r>
            <a:endParaRPr lang="en-US" dirty="0"/>
          </a:p>
        </p:txBody>
      </p:sp>
    </p:spTree>
    <p:extLst>
      <p:ext uri="{BB962C8B-B14F-4D97-AF65-F5344CB8AC3E}">
        <p14:creationId xmlns:p14="http://schemas.microsoft.com/office/powerpoint/2010/main" val="2877542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Death Valley’s history gives clues to its soil ecology</a:t>
            </a:r>
          </a:p>
        </p:txBody>
      </p:sp>
      <p:sp>
        <p:nvSpPr>
          <p:cNvPr id="3" name="Content Placeholder 2"/>
          <p:cNvSpPr>
            <a:spLocks noGrp="1"/>
          </p:cNvSpPr>
          <p:nvPr>
            <p:ph idx="1"/>
          </p:nvPr>
        </p:nvSpPr>
        <p:spPr/>
        <p:txBody>
          <a:bodyPr/>
          <a:lstStyle/>
          <a:p>
            <a:endParaRPr lang="en-US"/>
          </a:p>
        </p:txBody>
      </p:sp>
      <p:pic>
        <p:nvPicPr>
          <p:cNvPr id="6146" name="Picture 2" descr="http://www.owensvalleyhistory.com/20_mule_team/william_sha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5105400" cy="3535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dn.calisphere.org/affiliates/images/cpom/kt6s2019xp/hi-res/B/B5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050005"/>
            <a:ext cx="609600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069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smtClean="0">
                <a:solidFill>
                  <a:srgbClr val="FF7C80"/>
                </a:solidFill>
                <a:latin typeface="Franklin Gothic Medium" pitchFamily="34" charset="0"/>
                <a:cs typeface="Calibri" pitchFamily="34" charset="0"/>
              </a:rPr>
              <a:t>Challenges to bacteria include high salt content (electrical conductivity</a:t>
            </a:r>
            <a:r>
              <a:rPr lang="en-US" sz="4000" dirty="0">
                <a:solidFill>
                  <a:srgbClr val="FF7C80"/>
                </a:solidFill>
                <a:latin typeface="Franklin Gothic Medium" pitchFamily="34" charset="0"/>
                <a:cs typeface="Calibri" pitchFamily="34" charset="0"/>
              </a:rPr>
              <a:t>)</a:t>
            </a:r>
          </a:p>
        </p:txBody>
      </p:sp>
      <p:sp>
        <p:nvSpPr>
          <p:cNvPr id="3" name="Content Placeholder 2"/>
          <p:cNvSpPr>
            <a:spLocks noGrp="1"/>
          </p:cNvSpPr>
          <p:nvPr>
            <p:ph idx="1"/>
          </p:nvPr>
        </p:nvSpPr>
        <p:spPr/>
        <p:txBody>
          <a:bodyPr anchor="ctr"/>
          <a:lstStyle/>
          <a:p>
            <a:pPr marL="514350" indent="-514350" algn="ctr">
              <a:buFont typeface="+mj-lt"/>
              <a:buAutoNum type="arabicPeriod"/>
            </a:pPr>
            <a:r>
              <a:rPr lang="en-US" b="1" dirty="0" smtClean="0"/>
              <a:t>Saline vs. non-saline</a:t>
            </a:r>
          </a:p>
          <a:p>
            <a:pPr marL="514350" indent="-514350" algn="ctr">
              <a:buFont typeface="+mj-lt"/>
              <a:buAutoNum type="arabicPeriod"/>
            </a:pPr>
            <a:r>
              <a:rPr lang="en-US" dirty="0" smtClean="0"/>
              <a:t>Substrate type (water </a:t>
            </a:r>
            <a:r>
              <a:rPr lang="en-US" dirty="0" err="1" smtClean="0"/>
              <a:t>vs</a:t>
            </a:r>
            <a:r>
              <a:rPr lang="en-US" dirty="0" smtClean="0"/>
              <a:t> sediment)</a:t>
            </a:r>
          </a:p>
          <a:p>
            <a:pPr marL="514350" indent="-514350" algn="ctr">
              <a:buFont typeface="+mj-lt"/>
              <a:buAutoNum type="arabicPeriod"/>
            </a:pPr>
            <a:r>
              <a:rPr lang="en-US" dirty="0" smtClean="0"/>
              <a:t>Cultivable vs. non-cultivable</a:t>
            </a:r>
          </a:p>
          <a:p>
            <a:pPr algn="ctr"/>
            <a:endParaRPr lang="en-US" dirty="0"/>
          </a:p>
        </p:txBody>
      </p:sp>
      <p:sp>
        <p:nvSpPr>
          <p:cNvPr id="4" name="TextBox 3"/>
          <p:cNvSpPr txBox="1"/>
          <p:nvPr/>
        </p:nvSpPr>
        <p:spPr>
          <a:xfrm>
            <a:off x="124047" y="6378938"/>
            <a:ext cx="4419600" cy="369332"/>
          </a:xfrm>
          <a:prstGeom prst="rect">
            <a:avLst/>
          </a:prstGeom>
          <a:noFill/>
        </p:spPr>
        <p:txBody>
          <a:bodyPr wrap="square" rtlCol="0">
            <a:spAutoFit/>
          </a:bodyPr>
          <a:lstStyle/>
          <a:p>
            <a:r>
              <a:rPr lang="en-US" dirty="0" err="1" smtClean="0"/>
              <a:t>Lozupone</a:t>
            </a:r>
            <a:r>
              <a:rPr lang="en-US" dirty="0" smtClean="0"/>
              <a:t> and Knight 2007</a:t>
            </a:r>
            <a:endParaRPr lang="en-US" dirty="0"/>
          </a:p>
        </p:txBody>
      </p:sp>
      <p:pic>
        <p:nvPicPr>
          <p:cNvPr id="5" name="Picture 6" descr="Miller's Pond State Park Rese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31242"/>
            <a:ext cx="2492106" cy="16614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beach-backgrounds.com/island-images/green-island-beach-background-1280x1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555"/>
          <a:stretch/>
        </p:blipFill>
        <p:spPr bwMode="auto">
          <a:xfrm>
            <a:off x="1524000" y="4572000"/>
            <a:ext cx="2267467" cy="162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41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FF7C80"/>
                </a:solidFill>
                <a:latin typeface="Franklin Gothic Medium" pitchFamily="34" charset="0"/>
                <a:cs typeface="Calibri" pitchFamily="34" charset="0"/>
              </a:rPr>
              <a:t>A final challenge is copper, an important coenzyme and antimicrobial</a:t>
            </a:r>
            <a:endParaRPr lang="en-US" sz="4000" dirty="0">
              <a:solidFill>
                <a:srgbClr val="FF7C80"/>
              </a:solidFill>
              <a:latin typeface="Franklin Gothic Medium" pitchFamily="34" charset="0"/>
              <a:cs typeface="Calibri" pitchFamily="34" charset="0"/>
            </a:endParaRPr>
          </a:p>
        </p:txBody>
      </p:sp>
      <p:sp>
        <p:nvSpPr>
          <p:cNvPr id="3" name="Content Placeholder 2"/>
          <p:cNvSpPr>
            <a:spLocks noGrp="1"/>
          </p:cNvSpPr>
          <p:nvPr>
            <p:ph idx="1"/>
          </p:nvPr>
        </p:nvSpPr>
        <p:spPr>
          <a:xfrm>
            <a:off x="457200" y="5105400"/>
            <a:ext cx="8229600" cy="1020763"/>
          </a:xfrm>
        </p:spPr>
        <p:txBody>
          <a:bodyPr>
            <a:normAutofit/>
          </a:bodyPr>
          <a:lstStyle/>
          <a:p>
            <a:pPr marL="0" indent="0">
              <a:buNone/>
            </a:pPr>
            <a:r>
              <a:rPr lang="en-US" sz="2000" b="1" dirty="0"/>
              <a:t>Copper/zinc superoxide dismutase</a:t>
            </a:r>
            <a:endParaRPr lang="en-US" sz="2000" dirty="0"/>
          </a:p>
        </p:txBody>
      </p:sp>
      <p:pic>
        <p:nvPicPr>
          <p:cNvPr id="3074" name="Picture 2" descr="http://img.gawkerassets.com/img/18lrofb1334qnjpg/k-big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40" y="2738438"/>
            <a:ext cx="350520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DB 1sdy E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14600"/>
            <a:ext cx="335279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17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7C80"/>
                </a:solidFill>
                <a:latin typeface="Franklin Gothic Medium" pitchFamily="34" charset="0"/>
                <a:cs typeface="Calibri" pitchFamily="34" charset="0"/>
              </a:rPr>
              <a:t>Soil</a:t>
            </a:r>
            <a:r>
              <a:rPr lang="en-US" sz="4000" dirty="0">
                <a:solidFill>
                  <a:srgbClr val="FF5050"/>
                </a:solidFill>
                <a:latin typeface="Franklin Gothic Medium" pitchFamily="34" charset="0"/>
                <a:cs typeface="Calibri" pitchFamily="34" charset="0"/>
              </a:rPr>
              <a:t> </a:t>
            </a:r>
            <a:r>
              <a:rPr lang="en-US" sz="4000" dirty="0">
                <a:solidFill>
                  <a:srgbClr val="FF7C80"/>
                </a:solidFill>
                <a:latin typeface="Franklin Gothic Medium" pitchFamily="34" charset="0"/>
                <a:cs typeface="Calibri" pitchFamily="34" charset="0"/>
              </a:rPr>
              <a:t>parameters</a:t>
            </a:r>
          </a:p>
        </p:txBody>
      </p:sp>
      <p:sp>
        <p:nvSpPr>
          <p:cNvPr id="3" name="Content Placeholder 2"/>
          <p:cNvSpPr>
            <a:spLocks noGrp="1"/>
          </p:cNvSpPr>
          <p:nvPr>
            <p:ph idx="1"/>
          </p:nvPr>
        </p:nvSpPr>
        <p:spPr/>
        <p:txBody>
          <a:bodyPr numCol="2">
            <a:normAutofit lnSpcReduction="10000"/>
          </a:bodyPr>
          <a:lstStyle/>
          <a:p>
            <a:r>
              <a:rPr lang="en-US" dirty="0" smtClean="0"/>
              <a:t>pH</a:t>
            </a:r>
          </a:p>
          <a:p>
            <a:r>
              <a:rPr lang="en-US" u="sng" dirty="0" smtClean="0"/>
              <a:t>Electrical conductivity (salinity)</a:t>
            </a:r>
          </a:p>
          <a:p>
            <a:r>
              <a:rPr lang="en-US" dirty="0" smtClean="0"/>
              <a:t>Lime estimate</a:t>
            </a:r>
          </a:p>
          <a:p>
            <a:r>
              <a:rPr lang="en-US" dirty="0" smtClean="0"/>
              <a:t>% organic matter</a:t>
            </a:r>
          </a:p>
          <a:p>
            <a:r>
              <a:rPr lang="en-US" dirty="0" err="1" smtClean="0"/>
              <a:t>Nitrate:N</a:t>
            </a:r>
            <a:endParaRPr lang="en-US" dirty="0" smtClean="0"/>
          </a:p>
          <a:p>
            <a:r>
              <a:rPr lang="en-US" dirty="0" smtClean="0"/>
              <a:t>Phosphorus</a:t>
            </a:r>
          </a:p>
          <a:p>
            <a:r>
              <a:rPr lang="en-US" dirty="0" smtClean="0"/>
              <a:t>Potassium</a:t>
            </a:r>
          </a:p>
          <a:p>
            <a:r>
              <a:rPr lang="en-US" dirty="0" smtClean="0"/>
              <a:t>Zinc</a:t>
            </a:r>
          </a:p>
          <a:p>
            <a:r>
              <a:rPr lang="en-US" dirty="0" smtClean="0"/>
              <a:t>Iron</a:t>
            </a:r>
          </a:p>
          <a:p>
            <a:r>
              <a:rPr lang="en-US" dirty="0" smtClean="0"/>
              <a:t>Manganese</a:t>
            </a:r>
          </a:p>
          <a:p>
            <a:r>
              <a:rPr lang="en-US" u="sng" dirty="0" smtClean="0"/>
              <a:t>Copper</a:t>
            </a:r>
          </a:p>
          <a:p>
            <a:r>
              <a:rPr lang="en-US" u="sng" dirty="0" smtClean="0"/>
              <a:t>Boron</a:t>
            </a:r>
          </a:p>
          <a:p>
            <a:r>
              <a:rPr lang="en-US" dirty="0" smtClean="0"/>
              <a:t>Texture (sand/clay/silt)</a:t>
            </a:r>
          </a:p>
        </p:txBody>
      </p:sp>
    </p:spTree>
    <p:extLst>
      <p:ext uri="{BB962C8B-B14F-4D97-AF65-F5344CB8AC3E}">
        <p14:creationId xmlns:p14="http://schemas.microsoft.com/office/powerpoint/2010/main" val="2466200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Death Valley National Park</a:t>
            </a:r>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20170"/>
            <a:ext cx="7110707" cy="533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a:xfrm>
            <a:off x="5824868" y="2971800"/>
            <a:ext cx="457200" cy="235768"/>
          </a:xfrm>
          <a:prstGeom prst="star5">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Right Arrow 3"/>
          <p:cNvSpPr/>
          <p:nvPr/>
        </p:nvSpPr>
        <p:spPr>
          <a:xfrm rot="3343994">
            <a:off x="5155907" y="2396716"/>
            <a:ext cx="838200" cy="3810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658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For the present study, sampling was done along four transects</a:t>
            </a:r>
          </a:p>
        </p:txBody>
      </p:sp>
      <p:pic>
        <p:nvPicPr>
          <p:cNvPr id="4" name="Picture 3" descr="transect map.jpg"/>
          <p:cNvPicPr>
            <a:picLocks noChangeAspect="1"/>
          </p:cNvPicPr>
          <p:nvPr/>
        </p:nvPicPr>
        <p:blipFill>
          <a:blip r:embed="rId3" cstate="print"/>
          <a:stretch>
            <a:fillRect/>
          </a:stretch>
        </p:blipFill>
        <p:spPr>
          <a:xfrm>
            <a:off x="987014" y="1524000"/>
            <a:ext cx="7169972" cy="4475181"/>
          </a:xfrm>
          <a:prstGeom prst="rect">
            <a:avLst/>
          </a:prstGeom>
        </p:spPr>
      </p:pic>
      <p:sp>
        <p:nvSpPr>
          <p:cNvPr id="5" name="Rectangle 4"/>
          <p:cNvSpPr/>
          <p:nvPr/>
        </p:nvSpPr>
        <p:spPr>
          <a:xfrm rot="10800000">
            <a:off x="990601" y="1532467"/>
            <a:ext cx="682214" cy="4449780"/>
          </a:xfrm>
          <a:prstGeom prst="rect">
            <a:avLst/>
          </a:prstGeom>
          <a:gradFill>
            <a:gsLst>
              <a:gs pos="0">
                <a:srgbClr val="FF5050"/>
              </a:gs>
              <a:gs pos="67000">
                <a:schemeClr val="accent1">
                  <a:tint val="44500"/>
                  <a:satMod val="160000"/>
                </a:schemeClr>
              </a:gs>
              <a:gs pos="100000">
                <a:srgbClr val="5BC8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1744" y="1524000"/>
            <a:ext cx="910814" cy="646331"/>
          </a:xfrm>
          <a:prstGeom prst="rect">
            <a:avLst/>
          </a:prstGeom>
          <a:noFill/>
        </p:spPr>
        <p:txBody>
          <a:bodyPr wrap="square" rtlCol="0">
            <a:spAutoFit/>
          </a:bodyPr>
          <a:lstStyle/>
          <a:p>
            <a:pPr algn="ctr"/>
            <a:r>
              <a:rPr lang="en-US" dirty="0" smtClean="0">
                <a:solidFill>
                  <a:schemeClr val="bg1"/>
                </a:solidFill>
              </a:rPr>
              <a:t>High</a:t>
            </a:r>
          </a:p>
          <a:p>
            <a:pPr algn="ctr"/>
            <a:r>
              <a:rPr lang="en-US" dirty="0" smtClean="0">
                <a:solidFill>
                  <a:schemeClr val="bg1"/>
                </a:solidFill>
              </a:rPr>
              <a:t>salinity</a:t>
            </a:r>
            <a:endParaRPr lang="en-US" dirty="0">
              <a:solidFill>
                <a:schemeClr val="bg1"/>
              </a:solidFill>
            </a:endParaRPr>
          </a:p>
        </p:txBody>
      </p:sp>
      <p:sp>
        <p:nvSpPr>
          <p:cNvPr id="7" name="TextBox 6"/>
          <p:cNvSpPr txBox="1"/>
          <p:nvPr/>
        </p:nvSpPr>
        <p:spPr>
          <a:xfrm>
            <a:off x="881744" y="5313381"/>
            <a:ext cx="910814" cy="646331"/>
          </a:xfrm>
          <a:prstGeom prst="rect">
            <a:avLst/>
          </a:prstGeom>
          <a:noFill/>
        </p:spPr>
        <p:txBody>
          <a:bodyPr wrap="square" rtlCol="0">
            <a:spAutoFit/>
          </a:bodyPr>
          <a:lstStyle/>
          <a:p>
            <a:pPr algn="ctr"/>
            <a:r>
              <a:rPr lang="en-US" dirty="0" smtClean="0">
                <a:solidFill>
                  <a:schemeClr val="bg1"/>
                </a:solidFill>
              </a:rPr>
              <a:t>Low</a:t>
            </a:r>
          </a:p>
          <a:p>
            <a:pPr algn="ctr"/>
            <a:r>
              <a:rPr lang="en-US" dirty="0" smtClean="0">
                <a:solidFill>
                  <a:schemeClr val="bg1"/>
                </a:solidFill>
              </a:rPr>
              <a:t>salinity</a:t>
            </a:r>
            <a:endParaRPr lang="en-US" dirty="0">
              <a:solidFill>
                <a:schemeClr val="bg1"/>
              </a:solidFill>
            </a:endParaRPr>
          </a:p>
        </p:txBody>
      </p:sp>
      <p:sp>
        <p:nvSpPr>
          <p:cNvPr id="3" name="TextBox 2"/>
          <p:cNvSpPr txBox="1"/>
          <p:nvPr/>
        </p:nvSpPr>
        <p:spPr>
          <a:xfrm>
            <a:off x="1295400" y="5999181"/>
            <a:ext cx="7467600" cy="523220"/>
          </a:xfrm>
          <a:prstGeom prst="rect">
            <a:avLst/>
          </a:prstGeom>
          <a:noFill/>
        </p:spPr>
        <p:txBody>
          <a:bodyPr wrap="square" rtlCol="0">
            <a:spAutoFit/>
          </a:bodyPr>
          <a:lstStyle/>
          <a:p>
            <a:r>
              <a:rPr lang="en-US" sz="2800" dirty="0" smtClean="0"/>
              <a:t>4 transects (T, N, M, S) x 20 levels x 3 replicates</a:t>
            </a:r>
            <a:endParaRPr lang="en-US" sz="2800" dirty="0"/>
          </a:p>
        </p:txBody>
      </p:sp>
      <p:cxnSp>
        <p:nvCxnSpPr>
          <p:cNvPr id="10" name="Straight Connector 9"/>
          <p:cNvCxnSpPr/>
          <p:nvPr/>
        </p:nvCxnSpPr>
        <p:spPr>
          <a:xfrm flipV="1">
            <a:off x="7315200" y="2990575"/>
            <a:ext cx="1066799" cy="1505226"/>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15200" y="5313381"/>
            <a:ext cx="1066799" cy="493931"/>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10800000">
            <a:off x="8382000" y="2990575"/>
            <a:ext cx="682214" cy="2816736"/>
          </a:xfrm>
          <a:prstGeom prst="rect">
            <a:avLst/>
          </a:prstGeom>
          <a:gradFill>
            <a:gsLst>
              <a:gs pos="0">
                <a:srgbClr val="FF5050"/>
              </a:gs>
              <a:gs pos="67000">
                <a:schemeClr val="accent1">
                  <a:tint val="44500"/>
                  <a:satMod val="160000"/>
                </a:schemeClr>
              </a:gs>
              <a:gs pos="100000">
                <a:srgbClr val="5BC8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4" name="TextBox 13"/>
          <p:cNvSpPr txBox="1"/>
          <p:nvPr/>
        </p:nvSpPr>
        <p:spPr>
          <a:xfrm>
            <a:off x="8468061" y="2971800"/>
            <a:ext cx="533400" cy="2862322"/>
          </a:xfrm>
          <a:prstGeom prst="rect">
            <a:avLst/>
          </a:prstGeom>
          <a:noFill/>
        </p:spPr>
        <p:txBody>
          <a:bodyPr wrap="square" rtlCol="0">
            <a:spAutoFit/>
          </a:bodyPr>
          <a:lstStyle/>
          <a:p>
            <a:pPr algn="ctr"/>
            <a:r>
              <a:rPr lang="en-US" sz="900" dirty="0" smtClean="0">
                <a:solidFill>
                  <a:schemeClr val="bg1">
                    <a:lumMod val="95000"/>
                    <a:lumOff val="5000"/>
                  </a:schemeClr>
                </a:solidFill>
              </a:rPr>
              <a:t>1</a:t>
            </a:r>
          </a:p>
          <a:p>
            <a:pPr algn="ctr"/>
            <a:r>
              <a:rPr lang="en-US" sz="900" dirty="0" smtClean="0">
                <a:solidFill>
                  <a:schemeClr val="bg1">
                    <a:lumMod val="95000"/>
                    <a:lumOff val="5000"/>
                  </a:schemeClr>
                </a:solidFill>
              </a:rPr>
              <a:t>2</a:t>
            </a:r>
          </a:p>
          <a:p>
            <a:pPr algn="ctr"/>
            <a:r>
              <a:rPr lang="en-US" sz="900" dirty="0" smtClean="0">
                <a:solidFill>
                  <a:schemeClr val="bg1">
                    <a:lumMod val="95000"/>
                    <a:lumOff val="5000"/>
                  </a:schemeClr>
                </a:solidFill>
              </a:rPr>
              <a:t>3</a:t>
            </a:r>
          </a:p>
          <a:p>
            <a:pPr algn="ctr"/>
            <a:r>
              <a:rPr lang="en-US" sz="900" dirty="0" smtClean="0">
                <a:solidFill>
                  <a:schemeClr val="bg1">
                    <a:lumMod val="95000"/>
                    <a:lumOff val="5000"/>
                  </a:schemeClr>
                </a:solidFill>
              </a:rPr>
              <a:t>4</a:t>
            </a:r>
          </a:p>
          <a:p>
            <a:pPr algn="ctr"/>
            <a:r>
              <a:rPr lang="en-US" sz="900" dirty="0" smtClean="0">
                <a:solidFill>
                  <a:schemeClr val="bg1">
                    <a:lumMod val="95000"/>
                    <a:lumOff val="5000"/>
                  </a:schemeClr>
                </a:solidFill>
              </a:rPr>
              <a:t>5</a:t>
            </a:r>
          </a:p>
          <a:p>
            <a:pPr algn="ctr"/>
            <a:r>
              <a:rPr lang="en-US" sz="900" dirty="0" smtClean="0">
                <a:solidFill>
                  <a:schemeClr val="bg1">
                    <a:lumMod val="95000"/>
                    <a:lumOff val="5000"/>
                  </a:schemeClr>
                </a:solidFill>
              </a:rPr>
              <a:t>6</a:t>
            </a:r>
          </a:p>
          <a:p>
            <a:pPr algn="ctr"/>
            <a:r>
              <a:rPr lang="en-US" sz="900" dirty="0" smtClean="0">
                <a:solidFill>
                  <a:schemeClr val="bg1">
                    <a:lumMod val="95000"/>
                    <a:lumOff val="5000"/>
                  </a:schemeClr>
                </a:solidFill>
              </a:rPr>
              <a:t>7</a:t>
            </a:r>
          </a:p>
          <a:p>
            <a:pPr algn="ctr"/>
            <a:r>
              <a:rPr lang="en-US" sz="900" dirty="0" smtClean="0">
                <a:solidFill>
                  <a:schemeClr val="bg1">
                    <a:lumMod val="95000"/>
                    <a:lumOff val="5000"/>
                  </a:schemeClr>
                </a:solidFill>
              </a:rPr>
              <a:t>8</a:t>
            </a:r>
          </a:p>
          <a:p>
            <a:pPr algn="ctr"/>
            <a:r>
              <a:rPr lang="en-US" sz="900" dirty="0" smtClean="0">
                <a:solidFill>
                  <a:schemeClr val="bg1">
                    <a:lumMod val="95000"/>
                    <a:lumOff val="5000"/>
                  </a:schemeClr>
                </a:solidFill>
              </a:rPr>
              <a:t>9</a:t>
            </a:r>
          </a:p>
          <a:p>
            <a:pPr algn="ctr"/>
            <a:r>
              <a:rPr lang="en-US" sz="900" dirty="0" smtClean="0">
                <a:solidFill>
                  <a:schemeClr val="bg1">
                    <a:lumMod val="95000"/>
                    <a:lumOff val="5000"/>
                  </a:schemeClr>
                </a:solidFill>
              </a:rPr>
              <a:t>10</a:t>
            </a:r>
          </a:p>
          <a:p>
            <a:pPr algn="ctr"/>
            <a:r>
              <a:rPr lang="en-US" sz="900" dirty="0" smtClean="0">
                <a:solidFill>
                  <a:schemeClr val="bg1">
                    <a:lumMod val="95000"/>
                    <a:lumOff val="5000"/>
                  </a:schemeClr>
                </a:solidFill>
              </a:rPr>
              <a:t>11</a:t>
            </a:r>
          </a:p>
          <a:p>
            <a:pPr algn="ctr"/>
            <a:r>
              <a:rPr lang="en-US" sz="900" dirty="0" smtClean="0">
                <a:solidFill>
                  <a:schemeClr val="bg1">
                    <a:lumMod val="95000"/>
                    <a:lumOff val="5000"/>
                  </a:schemeClr>
                </a:solidFill>
              </a:rPr>
              <a:t>12</a:t>
            </a:r>
          </a:p>
          <a:p>
            <a:pPr algn="ctr"/>
            <a:r>
              <a:rPr lang="en-US" sz="900" dirty="0" smtClean="0">
                <a:solidFill>
                  <a:schemeClr val="bg1">
                    <a:lumMod val="95000"/>
                    <a:lumOff val="5000"/>
                  </a:schemeClr>
                </a:solidFill>
              </a:rPr>
              <a:t>13</a:t>
            </a:r>
          </a:p>
          <a:p>
            <a:pPr algn="ctr"/>
            <a:r>
              <a:rPr lang="en-US" sz="900" dirty="0" smtClean="0">
                <a:solidFill>
                  <a:schemeClr val="bg1">
                    <a:lumMod val="95000"/>
                    <a:lumOff val="5000"/>
                  </a:schemeClr>
                </a:solidFill>
              </a:rPr>
              <a:t>14</a:t>
            </a:r>
          </a:p>
          <a:p>
            <a:pPr algn="ctr"/>
            <a:r>
              <a:rPr lang="en-US" sz="900" dirty="0" smtClean="0">
                <a:solidFill>
                  <a:schemeClr val="bg1">
                    <a:lumMod val="95000"/>
                    <a:lumOff val="5000"/>
                  </a:schemeClr>
                </a:solidFill>
              </a:rPr>
              <a:t>15</a:t>
            </a:r>
          </a:p>
          <a:p>
            <a:pPr algn="ctr"/>
            <a:r>
              <a:rPr lang="en-US" sz="900" dirty="0" smtClean="0">
                <a:solidFill>
                  <a:schemeClr val="bg1">
                    <a:lumMod val="95000"/>
                    <a:lumOff val="5000"/>
                  </a:schemeClr>
                </a:solidFill>
              </a:rPr>
              <a:t>16</a:t>
            </a:r>
          </a:p>
          <a:p>
            <a:pPr algn="ctr"/>
            <a:r>
              <a:rPr lang="en-US" sz="900" dirty="0" smtClean="0">
                <a:solidFill>
                  <a:schemeClr val="bg1">
                    <a:lumMod val="95000"/>
                    <a:lumOff val="5000"/>
                  </a:schemeClr>
                </a:solidFill>
              </a:rPr>
              <a:t>17</a:t>
            </a:r>
          </a:p>
          <a:p>
            <a:pPr algn="ctr"/>
            <a:r>
              <a:rPr lang="en-US" sz="900" dirty="0" smtClean="0">
                <a:solidFill>
                  <a:schemeClr val="bg1">
                    <a:lumMod val="95000"/>
                    <a:lumOff val="5000"/>
                  </a:schemeClr>
                </a:solidFill>
              </a:rPr>
              <a:t>18</a:t>
            </a:r>
          </a:p>
          <a:p>
            <a:pPr algn="ctr"/>
            <a:r>
              <a:rPr lang="en-US" sz="900" dirty="0" smtClean="0">
                <a:solidFill>
                  <a:schemeClr val="bg1">
                    <a:lumMod val="95000"/>
                    <a:lumOff val="5000"/>
                  </a:schemeClr>
                </a:solidFill>
              </a:rPr>
              <a:t>19</a:t>
            </a:r>
          </a:p>
          <a:p>
            <a:pPr algn="ctr"/>
            <a:r>
              <a:rPr lang="en-US" sz="900" dirty="0" smtClean="0">
                <a:solidFill>
                  <a:schemeClr val="bg1">
                    <a:lumMod val="95000"/>
                    <a:lumOff val="5000"/>
                  </a:schemeClr>
                </a:solidFill>
              </a:rPr>
              <a:t>20</a:t>
            </a:r>
          </a:p>
        </p:txBody>
      </p:sp>
      <p:cxnSp>
        <p:nvCxnSpPr>
          <p:cNvPr id="9" name="Straight Connector 8"/>
          <p:cNvCxnSpPr/>
          <p:nvPr/>
        </p:nvCxnSpPr>
        <p:spPr>
          <a:xfrm>
            <a:off x="1905000" y="4398943"/>
            <a:ext cx="0" cy="782657"/>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76600" y="4398943"/>
            <a:ext cx="76200" cy="786675"/>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81600" y="4495801"/>
            <a:ext cx="0" cy="1311511"/>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15200" y="4495801"/>
            <a:ext cx="0" cy="817580"/>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059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FF7C80"/>
                </a:solidFill>
                <a:latin typeface="Franklin Gothic Medium" pitchFamily="34" charset="0"/>
                <a:cs typeface="Calibri" pitchFamily="34" charset="0"/>
              </a:rPr>
              <a:t>Soil conductivity, boron and copper levels </a:t>
            </a:r>
            <a:r>
              <a:rPr lang="en-US" sz="4000" dirty="0" smtClean="0">
                <a:solidFill>
                  <a:srgbClr val="FF7C80"/>
                </a:solidFill>
                <a:latin typeface="Franklin Gothic Medium" pitchFamily="34" charset="0"/>
                <a:cs typeface="Calibri" pitchFamily="34" charset="0"/>
              </a:rPr>
              <a:t>vary over a transect</a:t>
            </a:r>
            <a:r>
              <a:rPr lang="en-US" sz="4000" dirty="0" smtClean="0">
                <a:solidFill>
                  <a:srgbClr val="FF5050"/>
                </a:solidFill>
                <a:latin typeface="Franklin Gothic Medium" pitchFamily="34" charset="0"/>
                <a:cs typeface="Calibri" pitchFamily="34" charset="0"/>
              </a:rPr>
              <a:t> </a:t>
            </a:r>
            <a:endParaRPr lang="en-US" sz="4000" dirty="0">
              <a:solidFill>
                <a:srgbClr val="FF5050"/>
              </a:solidFill>
              <a:latin typeface="Franklin Gothic Medium"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78038"/>
            <a:ext cx="6717914"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145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937 strains were isolated from soil samples</a:t>
            </a:r>
          </a:p>
        </p:txBody>
      </p:sp>
      <p:pic>
        <p:nvPicPr>
          <p:cNvPr id="4098" name="Picture 2" descr="C:\Users\skopac\Desktop\Cohan Lab pics\DV Sarah cam 042.jpg"/>
          <p:cNvPicPr>
            <a:picLocks noChangeAspect="1" noChangeArrowheads="1"/>
          </p:cNvPicPr>
          <p:nvPr/>
        </p:nvPicPr>
        <p:blipFill rotWithShape="1">
          <a:blip r:embed="rId2">
            <a:extLst>
              <a:ext uri="{28A0092B-C50C-407E-A947-70E740481C1C}">
                <a14:useLocalDpi xmlns:a14="http://schemas.microsoft.com/office/drawing/2010/main" val="0"/>
              </a:ext>
            </a:extLst>
          </a:blip>
          <a:srcRect t="66790" r="37816"/>
          <a:stretch/>
        </p:blipFill>
        <p:spPr bwMode="auto">
          <a:xfrm>
            <a:off x="2057400" y="1524000"/>
            <a:ext cx="5054373" cy="20245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kopac\Desktop\Cohan Lab pics\IMAG04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4682" y="3810000"/>
            <a:ext cx="4559808" cy="272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94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200" dirty="0" smtClean="0">
                <a:solidFill>
                  <a:srgbClr val="FF7C80"/>
                </a:solidFill>
                <a:latin typeface="Franklin Gothic Medium" pitchFamily="34" charset="0"/>
                <a:cs typeface="Calibri" pitchFamily="34" charset="0"/>
              </a:rPr>
              <a:t>Preliminary data shows that ecotypes are associated with different salinity levels</a:t>
            </a:r>
            <a:endParaRPr lang="en-US" sz="3200" dirty="0">
              <a:solidFill>
                <a:srgbClr val="FF7C80"/>
              </a:solidFill>
              <a:latin typeface="Franklin Gothic Medium" pitchFamily="34" charset="0"/>
              <a:cs typeface="Calibri" pitchFamily="34" charset="0"/>
            </a:endParaRPr>
          </a:p>
        </p:txBody>
      </p:sp>
      <p:sp>
        <p:nvSpPr>
          <p:cNvPr id="13" name="Rectangle 12" hidden="1"/>
          <p:cNvSpPr/>
          <p:nvPr/>
        </p:nvSpPr>
        <p:spPr>
          <a:xfrm>
            <a:off x="7181037" y="3733800"/>
            <a:ext cx="534213" cy="31846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a:xfrm>
            <a:off x="2514600" y="1396648"/>
            <a:ext cx="4343400" cy="5315304"/>
          </a:xfrm>
          <a:prstGeom prst="rect">
            <a:avLst/>
          </a:prstGeom>
          <a:ln>
            <a:solidFill>
              <a:schemeClr val="tx1"/>
            </a:solidFill>
          </a:ln>
        </p:spPr>
      </p:pic>
      <p:sp>
        <p:nvSpPr>
          <p:cNvPr id="3" name="TextBox 2"/>
          <p:cNvSpPr txBox="1"/>
          <p:nvPr/>
        </p:nvSpPr>
        <p:spPr>
          <a:xfrm>
            <a:off x="228600" y="3276600"/>
            <a:ext cx="1981200" cy="2246769"/>
          </a:xfrm>
          <a:prstGeom prst="rect">
            <a:avLst/>
          </a:prstGeom>
          <a:noFill/>
        </p:spPr>
        <p:txBody>
          <a:bodyPr wrap="square" rtlCol="0">
            <a:spAutoFit/>
          </a:bodyPr>
          <a:lstStyle/>
          <a:p>
            <a:r>
              <a:rPr lang="en-US" sz="2000" u="sng" dirty="0" smtClean="0"/>
              <a:t>Pie charts</a:t>
            </a:r>
          </a:p>
          <a:p>
            <a:r>
              <a:rPr lang="en-US" sz="2000" b="1" dirty="0" smtClean="0"/>
              <a:t>Left: salinity </a:t>
            </a:r>
            <a:r>
              <a:rPr lang="en-US" sz="2000" dirty="0" smtClean="0"/>
              <a:t>(low, medium, high)</a:t>
            </a:r>
          </a:p>
          <a:p>
            <a:r>
              <a:rPr lang="en-US" sz="2000" b="1" dirty="0" smtClean="0"/>
              <a:t>Right: copper </a:t>
            </a:r>
            <a:r>
              <a:rPr lang="en-US" sz="2000" dirty="0" smtClean="0"/>
              <a:t>(low, medium, high)</a:t>
            </a:r>
            <a:endParaRPr lang="en-US" sz="2000" dirty="0"/>
          </a:p>
        </p:txBody>
      </p:sp>
    </p:spTree>
    <p:extLst>
      <p:ext uri="{BB962C8B-B14F-4D97-AF65-F5344CB8AC3E}">
        <p14:creationId xmlns:p14="http://schemas.microsoft.com/office/powerpoint/2010/main" val="3128012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Roughly fifty putative ecotypes have been demarcated from 680 strains</a:t>
            </a:r>
          </a:p>
        </p:txBody>
      </p:sp>
      <p:grpSp>
        <p:nvGrpSpPr>
          <p:cNvPr id="11" name="Group 10"/>
          <p:cNvGrpSpPr/>
          <p:nvPr/>
        </p:nvGrpSpPr>
        <p:grpSpPr>
          <a:xfrm>
            <a:off x="381000" y="1460500"/>
            <a:ext cx="8763000" cy="5245100"/>
            <a:chOff x="381000" y="1460500"/>
            <a:chExt cx="8763000" cy="5245100"/>
          </a:xfrm>
        </p:grpSpPr>
        <p:sp>
          <p:nvSpPr>
            <p:cNvPr id="6" name="Rectangle 5"/>
            <p:cNvSpPr/>
            <p:nvPr/>
          </p:nvSpPr>
          <p:spPr>
            <a:xfrm>
              <a:off x="4572000" y="1475740"/>
              <a:ext cx="4191000" cy="5212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66" t="1666"/>
            <a:stretch/>
          </p:blipFill>
          <p:spPr bwMode="auto">
            <a:xfrm>
              <a:off x="381000" y="1460500"/>
              <a:ext cx="5872079" cy="524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37020" y="2514600"/>
              <a:ext cx="2362200" cy="954107"/>
            </a:xfrm>
            <a:prstGeom prst="rect">
              <a:avLst/>
            </a:prstGeom>
            <a:noFill/>
          </p:spPr>
          <p:txBody>
            <a:bodyPr wrap="square" rtlCol="0">
              <a:spAutoFit/>
            </a:bodyPr>
            <a:lstStyle/>
            <a:p>
              <a:r>
                <a:rPr lang="en-US" sz="2800" b="1" i="1" dirty="0" smtClean="0">
                  <a:solidFill>
                    <a:srgbClr val="00B0F0"/>
                  </a:solidFill>
                </a:rPr>
                <a:t>B. </a:t>
              </a:r>
              <a:r>
                <a:rPr lang="en-US" sz="2800" b="1" i="1" dirty="0" err="1" smtClean="0">
                  <a:solidFill>
                    <a:srgbClr val="00B0F0"/>
                  </a:solidFill>
                </a:rPr>
                <a:t>subtilis</a:t>
              </a:r>
              <a:endParaRPr lang="en-US" sz="2800" b="1" i="1" dirty="0" smtClean="0">
                <a:solidFill>
                  <a:srgbClr val="00B0F0"/>
                </a:solidFill>
              </a:endParaRPr>
            </a:p>
            <a:p>
              <a:r>
                <a:rPr lang="en-US" sz="2800" b="1" dirty="0" err="1" smtClean="0">
                  <a:solidFill>
                    <a:srgbClr val="00B0F0"/>
                  </a:solidFill>
                </a:rPr>
                <a:t>subclade</a:t>
              </a:r>
              <a:endParaRPr lang="en-US" sz="2800" b="1" dirty="0">
                <a:solidFill>
                  <a:srgbClr val="00B0F0"/>
                </a:solidFill>
              </a:endParaRPr>
            </a:p>
          </p:txBody>
        </p:sp>
        <p:sp>
          <p:nvSpPr>
            <p:cNvPr id="7" name="TextBox 6"/>
            <p:cNvSpPr txBox="1"/>
            <p:nvPr/>
          </p:nvSpPr>
          <p:spPr>
            <a:xfrm>
              <a:off x="6256020" y="4874478"/>
              <a:ext cx="2887980" cy="1384995"/>
            </a:xfrm>
            <a:prstGeom prst="rect">
              <a:avLst/>
            </a:prstGeom>
            <a:noFill/>
          </p:spPr>
          <p:txBody>
            <a:bodyPr wrap="square" rtlCol="0">
              <a:spAutoFit/>
            </a:bodyPr>
            <a:lstStyle/>
            <a:p>
              <a:r>
                <a:rPr lang="en-US" sz="2800" b="1" i="1" dirty="0" smtClean="0">
                  <a:solidFill>
                    <a:srgbClr val="00B0F0"/>
                  </a:solidFill>
                </a:rPr>
                <a:t>B. </a:t>
              </a:r>
              <a:r>
                <a:rPr lang="en-US" sz="2800" b="1" i="1" dirty="0" err="1">
                  <a:solidFill>
                    <a:srgbClr val="00B0F0"/>
                  </a:solidFill>
                </a:rPr>
                <a:t>l</a:t>
              </a:r>
              <a:r>
                <a:rPr lang="en-US" sz="2800" b="1" i="1" dirty="0" err="1" smtClean="0">
                  <a:solidFill>
                    <a:srgbClr val="00B0F0"/>
                  </a:solidFill>
                </a:rPr>
                <a:t>icheniformis</a:t>
              </a:r>
              <a:endParaRPr lang="en-US" sz="2800" b="1" i="1" dirty="0" smtClean="0">
                <a:solidFill>
                  <a:srgbClr val="00B0F0"/>
                </a:solidFill>
              </a:endParaRPr>
            </a:p>
            <a:p>
              <a:r>
                <a:rPr lang="en-US" sz="2800" b="1" dirty="0" err="1">
                  <a:solidFill>
                    <a:srgbClr val="00B0F0"/>
                  </a:solidFill>
                </a:rPr>
                <a:t>subclade</a:t>
              </a:r>
              <a:endParaRPr lang="en-US" sz="2800" b="1" dirty="0">
                <a:solidFill>
                  <a:srgbClr val="00B0F0"/>
                </a:solidFill>
              </a:endParaRPr>
            </a:p>
            <a:p>
              <a:endParaRPr lang="en-US" sz="2800" b="1" i="1" dirty="0">
                <a:solidFill>
                  <a:srgbClr val="00B0F0"/>
                </a:solidFill>
              </a:endParaRPr>
            </a:p>
          </p:txBody>
        </p:sp>
        <p:cxnSp>
          <p:nvCxnSpPr>
            <p:cNvPr id="10" name="Straight Connector 9"/>
            <p:cNvCxnSpPr/>
            <p:nvPr/>
          </p:nvCxnSpPr>
          <p:spPr>
            <a:xfrm>
              <a:off x="6477000" y="1600200"/>
              <a:ext cx="0" cy="304800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0" y="4800600"/>
              <a:ext cx="0" cy="164592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823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What causes the plethora of diversity in the Bacteria?</a:t>
            </a:r>
          </a:p>
        </p:txBody>
      </p:sp>
      <p:pic>
        <p:nvPicPr>
          <p:cNvPr id="6" name="Picture 295" descr="nature08656-f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85800" y="1569492"/>
            <a:ext cx="4724400" cy="5189788"/>
          </a:xfrm>
          <a:prstGeom prst="rect">
            <a:avLst/>
          </a:prstGeom>
          <a:noFill/>
          <a:ln w="28575">
            <a:noFill/>
          </a:ln>
          <a:effectLst>
            <a:outerShdw blurRad="63500" sx="102000" sy="102000" algn="ctr" rotWithShape="0">
              <a:srgbClr val="5BC8FF">
                <a:alpha val="4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200" y="6389948"/>
            <a:ext cx="1905000" cy="369332"/>
          </a:xfrm>
          <a:prstGeom prst="rect">
            <a:avLst/>
          </a:prstGeom>
          <a:noFill/>
        </p:spPr>
        <p:txBody>
          <a:bodyPr wrap="square" rtlCol="0">
            <a:spAutoFit/>
          </a:bodyPr>
          <a:lstStyle/>
          <a:p>
            <a:r>
              <a:rPr lang="en-US" dirty="0" smtClean="0"/>
              <a:t>Wu et al. 2009</a:t>
            </a:r>
            <a:endParaRPr lang="en-US" dirty="0"/>
          </a:p>
        </p:txBody>
      </p:sp>
      <p:sp>
        <p:nvSpPr>
          <p:cNvPr id="9" name="Oval 8"/>
          <p:cNvSpPr/>
          <p:nvPr/>
        </p:nvSpPr>
        <p:spPr>
          <a:xfrm>
            <a:off x="1447800" y="2286000"/>
            <a:ext cx="3223534" cy="32439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clrChange>
              <a:clrFrom>
                <a:srgbClr val="BABABA"/>
              </a:clrFrom>
              <a:clrTo>
                <a:srgbClr val="BABABA">
                  <a:alpha val="0"/>
                </a:srgbClr>
              </a:clrTo>
            </a:clrChange>
            <a:extLst>
              <a:ext uri="{28A0092B-C50C-407E-A947-70E740481C1C}">
                <a14:useLocalDpi xmlns:a14="http://schemas.microsoft.com/office/drawing/2010/main" val="0"/>
              </a:ext>
            </a:extLst>
          </a:blip>
          <a:srcRect l="21354" t="16534" r="19164" b="38056"/>
          <a:stretch/>
        </p:blipFill>
        <p:spPr>
          <a:xfrm>
            <a:off x="1424666" y="2280557"/>
            <a:ext cx="3267076" cy="3276602"/>
          </a:xfrm>
          <a:prstGeom prst="ellipse">
            <a:avLst/>
          </a:prstGeom>
        </p:spPr>
      </p:pic>
      <p:pic>
        <p:nvPicPr>
          <p:cNvPr id="8" name="Picture 4" descr="C:\Users\skopac\Desktop\Cohan Lab pics\ARgentina 1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5160" y="2711632"/>
            <a:ext cx="3190240" cy="23926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261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Although essential, copper can act as a stressor at high concentrations</a:t>
            </a:r>
          </a:p>
        </p:txBody>
      </p:sp>
      <p:sp>
        <p:nvSpPr>
          <p:cNvPr id="3" name="Content Placeholder 2"/>
          <p:cNvSpPr>
            <a:spLocks noGrp="1"/>
          </p:cNvSpPr>
          <p:nvPr>
            <p:ph idx="1"/>
          </p:nvPr>
        </p:nvSpPr>
        <p:spPr>
          <a:xfrm>
            <a:off x="457200" y="5943600"/>
            <a:ext cx="8229600" cy="411163"/>
          </a:xfrm>
        </p:spPr>
        <p:txBody>
          <a:bodyPr>
            <a:normAutofit fontScale="77500" lnSpcReduction="20000"/>
          </a:bodyPr>
          <a:lstStyle/>
          <a:p>
            <a:pPr marL="0" indent="0">
              <a:buNone/>
            </a:pPr>
            <a:r>
              <a:rPr lang="en-US" dirty="0" smtClean="0"/>
              <a:t>Adapted from </a:t>
            </a:r>
            <a:r>
              <a:rPr lang="en-US" dirty="0" err="1" smtClean="0"/>
              <a:t>Chillappagari</a:t>
            </a:r>
            <a:r>
              <a:rPr lang="en-US" dirty="0" smtClean="0"/>
              <a:t> et al 2010</a:t>
            </a:r>
            <a:endParaRPr lang="en-US" dirty="0"/>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610350" cy="420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76868" y="2278049"/>
            <a:ext cx="304800" cy="28743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35991" y="2407414"/>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90040" y="2409183"/>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41407" y="2409183"/>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00725" y="2411816"/>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53200" y="2409183"/>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06141" y="2409183"/>
            <a:ext cx="3048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613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802" y="2286000"/>
            <a:ext cx="6222198" cy="325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164065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solidFill>
                  <a:srgbClr val="FF7C80"/>
                </a:solidFill>
                <a:latin typeface="Franklin Gothic Medium" pitchFamily="34" charset="0"/>
                <a:cs typeface="Calibri" pitchFamily="34" charset="0"/>
              </a:rPr>
              <a:t>Some strains were able to grow at a reduced rate in high copper</a:t>
            </a:r>
            <a:endParaRPr lang="en-US" sz="3600" dirty="0">
              <a:solidFill>
                <a:srgbClr val="FF7C80"/>
              </a:solidFill>
              <a:latin typeface="Franklin Gothic Medium" pitchFamily="34" charset="0"/>
              <a:cs typeface="Calibri" pitchFamily="34" charset="0"/>
            </a:endParaRPr>
          </a:p>
        </p:txBody>
      </p:sp>
    </p:spTree>
    <p:extLst>
      <p:ext uri="{BB962C8B-B14F-4D97-AF65-F5344CB8AC3E}">
        <p14:creationId xmlns:p14="http://schemas.microsoft.com/office/powerpoint/2010/main" val="4093342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229601" cy="32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164065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7C80"/>
                </a:solidFill>
                <a:latin typeface="Franklin Gothic Medium" pitchFamily="34" charset="0"/>
                <a:cs typeface="Calibri" pitchFamily="34" charset="0"/>
              </a:rPr>
              <a:t>Other strains showed severely inhibited growth in high copper</a:t>
            </a:r>
            <a:endParaRPr lang="en-US" sz="3600" dirty="0">
              <a:solidFill>
                <a:srgbClr val="FF7C80"/>
              </a:solidFill>
              <a:latin typeface="Franklin Gothic Medium" pitchFamily="34" charset="0"/>
              <a:cs typeface="Calibri" pitchFamily="34" charset="0"/>
            </a:endParaRPr>
          </a:p>
        </p:txBody>
      </p:sp>
    </p:spTree>
    <p:extLst>
      <p:ext uri="{BB962C8B-B14F-4D97-AF65-F5344CB8AC3E}">
        <p14:creationId xmlns:p14="http://schemas.microsoft.com/office/powerpoint/2010/main" val="1716442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Could boron resistance be a trait </a:t>
            </a:r>
            <a:r>
              <a:rPr lang="en-US" sz="3600" dirty="0" smtClean="0">
                <a:solidFill>
                  <a:srgbClr val="FF7C80"/>
                </a:solidFill>
                <a:latin typeface="Franklin Gothic Medium" pitchFamily="34" charset="0"/>
                <a:cs typeface="Calibri" pitchFamily="34" charset="0"/>
              </a:rPr>
              <a:t>of </a:t>
            </a:r>
            <a:br>
              <a:rPr lang="en-US" sz="3600" dirty="0" smtClean="0">
                <a:solidFill>
                  <a:srgbClr val="FF7C80"/>
                </a:solidFill>
                <a:latin typeface="Franklin Gothic Medium" pitchFamily="34" charset="0"/>
                <a:cs typeface="Calibri" pitchFamily="34" charset="0"/>
              </a:rPr>
            </a:br>
            <a:r>
              <a:rPr lang="en-US" sz="3600" i="1" dirty="0" smtClean="0">
                <a:solidFill>
                  <a:srgbClr val="FF7C80"/>
                </a:solidFill>
                <a:latin typeface="Franklin Gothic Medium" pitchFamily="34" charset="0"/>
                <a:cs typeface="Calibri" pitchFamily="34" charset="0"/>
              </a:rPr>
              <a:t>B</a:t>
            </a:r>
            <a:r>
              <a:rPr lang="en-US" sz="3600" i="1" dirty="0">
                <a:solidFill>
                  <a:srgbClr val="FF7C80"/>
                </a:solidFill>
                <a:latin typeface="Franklin Gothic Medium" pitchFamily="34" charset="0"/>
                <a:cs typeface="Calibri" pitchFamily="34" charset="0"/>
              </a:rPr>
              <a:t>. </a:t>
            </a:r>
            <a:r>
              <a:rPr lang="en-US" sz="3600" i="1" dirty="0" err="1">
                <a:solidFill>
                  <a:srgbClr val="FF7C80"/>
                </a:solidFill>
                <a:latin typeface="Franklin Gothic Medium" pitchFamily="34" charset="0"/>
                <a:cs typeface="Calibri" pitchFamily="34" charset="0"/>
              </a:rPr>
              <a:t>subtilis-licheniformis</a:t>
            </a:r>
            <a:r>
              <a:rPr lang="en-US" sz="3600" i="1" dirty="0">
                <a:solidFill>
                  <a:srgbClr val="FF7C80"/>
                </a:solidFill>
                <a:latin typeface="Franklin Gothic Medium" pitchFamily="34" charset="0"/>
                <a:cs typeface="Calibri" pitchFamily="34" charset="0"/>
              </a:rPr>
              <a:t> </a:t>
            </a:r>
            <a:r>
              <a:rPr lang="en-US" sz="3600" dirty="0">
                <a:solidFill>
                  <a:srgbClr val="FF7C80"/>
                </a:solidFill>
                <a:latin typeface="Franklin Gothic Medium" pitchFamily="34" charset="0"/>
                <a:cs typeface="Calibri" pitchFamily="34" charset="0"/>
              </a:rPr>
              <a:t>ecotypes?</a:t>
            </a:r>
          </a:p>
        </p:txBody>
      </p:sp>
      <p:sp>
        <p:nvSpPr>
          <p:cNvPr id="5" name="Content Placeholder 4"/>
          <p:cNvSpPr>
            <a:spLocks noGrp="1"/>
          </p:cNvSpPr>
          <p:nvPr>
            <p:ph idx="1"/>
          </p:nvPr>
        </p:nvSpPr>
        <p:spPr/>
        <p:txBody>
          <a:bodyPr/>
          <a:lstStyle/>
          <a:p>
            <a:r>
              <a:rPr lang="en-US" dirty="0" smtClean="0"/>
              <a:t>Death Valley known for boron deposits</a:t>
            </a:r>
          </a:p>
          <a:p>
            <a:r>
              <a:rPr lang="en-US" dirty="0" smtClean="0"/>
              <a:t>Boron inhibits plant growth</a:t>
            </a:r>
          </a:p>
          <a:p>
            <a:pPr lvl="1"/>
            <a:r>
              <a:rPr lang="en-US" dirty="0" smtClean="0"/>
              <a:t>Cells use efflux to keep intracellular levels low</a:t>
            </a:r>
          </a:p>
          <a:p>
            <a:r>
              <a:rPr lang="en-US" i="1" dirty="0" smtClean="0"/>
              <a:t>Bacillus </a:t>
            </a:r>
            <a:r>
              <a:rPr lang="en-US" i="1" dirty="0" err="1" smtClean="0"/>
              <a:t>boroniphilus</a:t>
            </a:r>
            <a:r>
              <a:rPr lang="en-US" i="1" dirty="0" smtClean="0"/>
              <a:t> </a:t>
            </a:r>
            <a:r>
              <a:rPr lang="en-US" dirty="0" smtClean="0"/>
              <a:t>discovered from soils naturally high in boron</a:t>
            </a:r>
            <a:endParaRPr lang="en-US" dirty="0"/>
          </a:p>
        </p:txBody>
      </p:sp>
      <p:pic>
        <p:nvPicPr>
          <p:cNvPr id="1026" name="Picture 2" descr="C:\Users\Sarah\AppData\Local\Microsoft\Windows\Temporary Internet Files\Content.IE5\DSHSYPYN\MP9004387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038600"/>
            <a:ext cx="3505200" cy="21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418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2" name="Picture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5362" y="3733332"/>
            <a:ext cx="5016238" cy="3002063"/>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67"/>
          <a:stretch/>
        </p:blipFill>
        <p:spPr bwMode="auto">
          <a:xfrm>
            <a:off x="5105400" y="465666"/>
            <a:ext cx="3689350" cy="498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200900" y="1162110"/>
            <a:ext cx="2362200" cy="400110"/>
          </a:xfrm>
          <a:prstGeom prst="rect">
            <a:avLst/>
          </a:prstGeom>
          <a:noFill/>
        </p:spPr>
        <p:txBody>
          <a:bodyPr wrap="square" rtlCol="0">
            <a:spAutoFit/>
          </a:bodyPr>
          <a:lstStyle/>
          <a:p>
            <a:r>
              <a:rPr lang="en-US" sz="2000" b="1" dirty="0" smtClean="0">
                <a:solidFill>
                  <a:srgbClr val="00B0F0"/>
                </a:solidFill>
              </a:rPr>
              <a:t>Ecotype A1</a:t>
            </a:r>
            <a:endParaRPr lang="en-US" sz="2000" b="1" dirty="0">
              <a:solidFill>
                <a:srgbClr val="00B0F0"/>
              </a:solidFill>
            </a:endParaRPr>
          </a:p>
        </p:txBody>
      </p:sp>
      <p:cxnSp>
        <p:nvCxnSpPr>
          <p:cNvPr id="19" name="Straight Arrow Connector 18"/>
          <p:cNvCxnSpPr/>
          <p:nvPr/>
        </p:nvCxnSpPr>
        <p:spPr>
          <a:xfrm flipH="1">
            <a:off x="2057400" y="2590800"/>
            <a:ext cx="2895600" cy="1112052"/>
          </a:xfrm>
          <a:prstGeom prst="straightConnector1">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00900" y="4495800"/>
            <a:ext cx="2362200" cy="400110"/>
          </a:xfrm>
          <a:prstGeom prst="rect">
            <a:avLst/>
          </a:prstGeom>
          <a:noFill/>
        </p:spPr>
        <p:txBody>
          <a:bodyPr wrap="square" rtlCol="0">
            <a:spAutoFit/>
          </a:bodyPr>
          <a:lstStyle/>
          <a:p>
            <a:r>
              <a:rPr lang="en-US" sz="2000" b="1" dirty="0" smtClean="0">
                <a:solidFill>
                  <a:srgbClr val="00B0F0"/>
                </a:solidFill>
              </a:rPr>
              <a:t>Ecotype B1</a:t>
            </a:r>
            <a:endParaRPr lang="en-US" sz="2000" b="1" dirty="0">
              <a:solidFill>
                <a:srgbClr val="00B0F0"/>
              </a:solidFill>
            </a:endParaRPr>
          </a:p>
        </p:txBody>
      </p:sp>
      <p:cxnSp>
        <p:nvCxnSpPr>
          <p:cNvPr id="24" name="Straight Connector 23"/>
          <p:cNvCxnSpPr/>
          <p:nvPr/>
        </p:nvCxnSpPr>
        <p:spPr>
          <a:xfrm>
            <a:off x="8610600" y="576891"/>
            <a:ext cx="0" cy="265176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610600" y="3413760"/>
            <a:ext cx="0" cy="192024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843"/>
          <a:stretch/>
        </p:blipFill>
        <p:spPr bwMode="auto">
          <a:xfrm rot="5400000">
            <a:off x="9360876" y="2303976"/>
            <a:ext cx="2712730" cy="31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411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843"/>
          <a:stretch/>
        </p:blipFill>
        <p:spPr bwMode="auto">
          <a:xfrm rot="5400000">
            <a:off x="5070812" y="1148333"/>
            <a:ext cx="4100613" cy="472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39438" y="274638"/>
            <a:ext cx="8229600" cy="1143000"/>
          </a:xfrm>
        </p:spPr>
        <p:txBody>
          <a:bodyPr/>
          <a:lstStyle/>
          <a:p>
            <a:endParaRPr lang="en-US" dirty="0"/>
          </a:p>
        </p:txBody>
      </p:sp>
      <p:pic>
        <p:nvPicPr>
          <p:cNvPr id="2" name="Picture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400" y="3733332"/>
            <a:ext cx="5016238" cy="3002063"/>
          </a:xfrm>
          <a:prstGeom prst="rect">
            <a:avLst/>
          </a:prstGeom>
        </p:spPr>
      </p:pic>
      <p:sp>
        <p:nvSpPr>
          <p:cNvPr id="22" name="TextBox 21"/>
          <p:cNvSpPr txBox="1"/>
          <p:nvPr/>
        </p:nvSpPr>
        <p:spPr>
          <a:xfrm>
            <a:off x="7391400" y="2253585"/>
            <a:ext cx="2362200" cy="400110"/>
          </a:xfrm>
          <a:prstGeom prst="rect">
            <a:avLst/>
          </a:prstGeom>
          <a:noFill/>
        </p:spPr>
        <p:txBody>
          <a:bodyPr wrap="square" rtlCol="0">
            <a:spAutoFit/>
          </a:bodyPr>
          <a:lstStyle/>
          <a:p>
            <a:r>
              <a:rPr lang="en-US" sz="2000" b="1" dirty="0" smtClean="0">
                <a:solidFill>
                  <a:srgbClr val="00B0F0"/>
                </a:solidFill>
              </a:rPr>
              <a:t>Ecotype C1</a:t>
            </a:r>
            <a:endParaRPr lang="en-US" sz="2000" b="1" dirty="0">
              <a:solidFill>
                <a:srgbClr val="00B0F0"/>
              </a:solidFill>
            </a:endParaRPr>
          </a:p>
        </p:txBody>
      </p:sp>
      <p:cxnSp>
        <p:nvCxnSpPr>
          <p:cNvPr id="19" name="Straight Arrow Connector 18"/>
          <p:cNvCxnSpPr/>
          <p:nvPr/>
        </p:nvCxnSpPr>
        <p:spPr>
          <a:xfrm flipH="1">
            <a:off x="1739638" y="2590800"/>
            <a:ext cx="2895600" cy="1112052"/>
          </a:xfrm>
          <a:prstGeom prst="straightConnector1">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26038" y="4191000"/>
            <a:ext cx="2362200" cy="400110"/>
          </a:xfrm>
          <a:prstGeom prst="rect">
            <a:avLst/>
          </a:prstGeom>
          <a:noFill/>
        </p:spPr>
        <p:txBody>
          <a:bodyPr wrap="square" rtlCol="0">
            <a:spAutoFit/>
          </a:bodyPr>
          <a:lstStyle/>
          <a:p>
            <a:r>
              <a:rPr lang="en-US" sz="2000" b="1" dirty="0" smtClean="0">
                <a:solidFill>
                  <a:srgbClr val="00B0F0"/>
                </a:solidFill>
              </a:rPr>
              <a:t>Ecotype D1</a:t>
            </a:r>
            <a:endParaRPr lang="en-US" sz="2000" b="1" dirty="0">
              <a:solidFill>
                <a:srgbClr val="00B0F0"/>
              </a:solidFill>
            </a:endParaRPr>
          </a:p>
        </p:txBody>
      </p:sp>
      <p:cxnSp>
        <p:nvCxnSpPr>
          <p:cNvPr id="24" name="Straight Connector 23"/>
          <p:cNvCxnSpPr/>
          <p:nvPr/>
        </p:nvCxnSpPr>
        <p:spPr>
          <a:xfrm>
            <a:off x="8597638" y="3581400"/>
            <a:ext cx="0" cy="182880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15400" y="1493520"/>
            <a:ext cx="0" cy="1920240"/>
          </a:xfrm>
          <a:prstGeom prst="line">
            <a:avLst/>
          </a:prstGeom>
          <a:ln w="38100">
            <a:solidFill>
              <a:srgbClr val="00B0F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474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FF7C80"/>
                </a:solidFill>
                <a:latin typeface="Franklin Gothic Medium" pitchFamily="34" charset="0"/>
                <a:cs typeface="Calibri" pitchFamily="34" charset="0"/>
              </a:rPr>
              <a:t>Boron associations differ between sister clades</a:t>
            </a:r>
          </a:p>
        </p:txBody>
      </p:sp>
      <p:graphicFrame>
        <p:nvGraphicFramePr>
          <p:cNvPr id="4" name="Content Placeholder 10"/>
          <p:cNvGraphicFramePr>
            <a:graphicFrameLocks noGrp="1"/>
          </p:cNvGraphicFramePr>
          <p:nvPr>
            <p:ph sz="quarter" idx="1"/>
            <p:extLst>
              <p:ext uri="{D42A27DB-BD31-4B8C-83A1-F6EECF244321}">
                <p14:modId xmlns:p14="http://schemas.microsoft.com/office/powerpoint/2010/main" val="723094719"/>
              </p:ext>
            </p:extLst>
          </p:nvPr>
        </p:nvGraphicFramePr>
        <p:xfrm>
          <a:off x="851313" y="1727536"/>
          <a:ext cx="4648200" cy="28295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767691241"/>
              </p:ext>
            </p:extLst>
          </p:nvPr>
        </p:nvGraphicFramePr>
        <p:xfrm>
          <a:off x="4648200" y="1661160"/>
          <a:ext cx="51816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362200" y="1447800"/>
            <a:ext cx="2590800" cy="523220"/>
          </a:xfrm>
          <a:prstGeom prst="rect">
            <a:avLst/>
          </a:prstGeom>
          <a:noFill/>
        </p:spPr>
        <p:txBody>
          <a:bodyPr wrap="square" rtlCol="0">
            <a:spAutoFit/>
          </a:bodyPr>
          <a:lstStyle/>
          <a:p>
            <a:r>
              <a:rPr lang="en-US" sz="2800" u="sng" dirty="0" smtClean="0"/>
              <a:t>A1 clade</a:t>
            </a:r>
            <a:endParaRPr lang="en-US" sz="2800" u="sng" dirty="0"/>
          </a:p>
        </p:txBody>
      </p:sp>
      <p:sp>
        <p:nvSpPr>
          <p:cNvPr id="7" name="TextBox 6"/>
          <p:cNvSpPr txBox="1"/>
          <p:nvPr/>
        </p:nvSpPr>
        <p:spPr>
          <a:xfrm>
            <a:off x="6553200" y="1414790"/>
            <a:ext cx="2590800" cy="523220"/>
          </a:xfrm>
          <a:prstGeom prst="rect">
            <a:avLst/>
          </a:prstGeom>
          <a:noFill/>
        </p:spPr>
        <p:txBody>
          <a:bodyPr wrap="square" rtlCol="0">
            <a:spAutoFit/>
          </a:bodyPr>
          <a:lstStyle/>
          <a:p>
            <a:r>
              <a:rPr lang="en-US" sz="2800" u="sng" dirty="0"/>
              <a:t>B</a:t>
            </a:r>
            <a:r>
              <a:rPr lang="en-US" sz="2800" u="sng" dirty="0" smtClean="0"/>
              <a:t>1 clade</a:t>
            </a:r>
            <a:endParaRPr lang="en-US" sz="2800" u="sng" dirty="0"/>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8674" t="56033" r="6473" b="31933"/>
          <a:stretch/>
        </p:blipFill>
        <p:spPr bwMode="auto">
          <a:xfrm>
            <a:off x="228600" y="1877050"/>
            <a:ext cx="1676400" cy="166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3490084379"/>
              </p:ext>
            </p:extLst>
          </p:nvPr>
        </p:nvGraphicFramePr>
        <p:xfrm>
          <a:off x="866553" y="4191000"/>
          <a:ext cx="4495800" cy="29438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ext uri="{D42A27DB-BD31-4B8C-83A1-F6EECF244321}">
                <p14:modId xmlns:p14="http://schemas.microsoft.com/office/powerpoint/2010/main" val="964088578"/>
              </p:ext>
            </p:extLst>
          </p:nvPr>
        </p:nvGraphicFramePr>
        <p:xfrm>
          <a:off x="5181600" y="4191000"/>
          <a:ext cx="4282440" cy="294385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a:off x="990600" y="4267200"/>
            <a:ext cx="2590800" cy="523220"/>
          </a:xfrm>
          <a:prstGeom prst="rect">
            <a:avLst/>
          </a:prstGeom>
          <a:noFill/>
        </p:spPr>
        <p:txBody>
          <a:bodyPr wrap="square" rtlCol="0">
            <a:spAutoFit/>
          </a:bodyPr>
          <a:lstStyle/>
          <a:p>
            <a:r>
              <a:rPr lang="en-US" sz="2800" u="sng" dirty="0"/>
              <a:t>C</a:t>
            </a:r>
            <a:r>
              <a:rPr lang="en-US" sz="2800" u="sng" dirty="0" smtClean="0"/>
              <a:t>1 clade</a:t>
            </a:r>
            <a:endParaRPr lang="en-US" sz="2800" u="sng" dirty="0"/>
          </a:p>
        </p:txBody>
      </p:sp>
      <p:sp>
        <p:nvSpPr>
          <p:cNvPr id="12" name="TextBox 11"/>
          <p:cNvSpPr txBox="1"/>
          <p:nvPr/>
        </p:nvSpPr>
        <p:spPr>
          <a:xfrm>
            <a:off x="5257800" y="4267200"/>
            <a:ext cx="2590800" cy="523220"/>
          </a:xfrm>
          <a:prstGeom prst="rect">
            <a:avLst/>
          </a:prstGeom>
          <a:noFill/>
        </p:spPr>
        <p:txBody>
          <a:bodyPr wrap="square" rtlCol="0">
            <a:spAutoFit/>
          </a:bodyPr>
          <a:lstStyle/>
          <a:p>
            <a:r>
              <a:rPr lang="en-US" sz="2800" u="sng" dirty="0" smtClean="0"/>
              <a:t>D1 clade</a:t>
            </a:r>
            <a:endParaRPr lang="en-US" sz="2800" u="sng" dirty="0"/>
          </a:p>
        </p:txBody>
      </p:sp>
    </p:spTree>
    <p:extLst>
      <p:ext uri="{BB962C8B-B14F-4D97-AF65-F5344CB8AC3E}">
        <p14:creationId xmlns:p14="http://schemas.microsoft.com/office/powerpoint/2010/main" val="3608399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Ecotypes differ in growth at 60mM boron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096000" cy="4572000"/>
          </a:xfrm>
          <a:prstGeom prst="rect">
            <a:avLst/>
          </a:prstGeom>
        </p:spPr>
      </p:pic>
      <p:sp>
        <p:nvSpPr>
          <p:cNvPr id="6" name="Rectangle 5"/>
          <p:cNvSpPr/>
          <p:nvPr/>
        </p:nvSpPr>
        <p:spPr>
          <a:xfrm>
            <a:off x="356797" y="6038165"/>
            <a:ext cx="10737923" cy="646331"/>
          </a:xfrm>
          <a:prstGeom prst="rect">
            <a:avLst/>
          </a:prstGeom>
          <a:noFill/>
        </p:spPr>
        <p:txBody>
          <a:bodyPr wrap="square" lIns="91440" tIns="45720" rIns="91440" bIns="45720">
            <a:spAutoFit/>
          </a:bodyPr>
          <a:lstStyle/>
          <a:p>
            <a:r>
              <a:rPr lang="en-US" sz="3600" b="1" dirty="0" smtClean="0">
                <a:ln w="10541" cmpd="sng">
                  <a:solidFill>
                    <a:schemeClr val="accent2">
                      <a:lumMod val="50000"/>
                    </a:schemeClr>
                  </a:solidFill>
                  <a:prstDash val="solid"/>
                </a:ln>
                <a:solidFill>
                  <a:srgbClr val="FF7C80"/>
                </a:solidFill>
                <a:effectLst>
                  <a:glow rad="228600">
                    <a:schemeClr val="accent6">
                      <a:satMod val="175000"/>
                      <a:alpha val="22000"/>
                    </a:schemeClr>
                  </a:glow>
                  <a:outerShdw blurRad="63500" sx="102000" sy="102000" algn="ctr" rotWithShape="0">
                    <a:prstClr val="black">
                      <a:alpha val="40000"/>
                    </a:prstClr>
                  </a:outerShdw>
                </a:effectLst>
              </a:rPr>
              <a:t>p</a:t>
            </a:r>
            <a:r>
              <a:rPr lang="en-US" sz="3600" b="1" cap="none" spc="0" dirty="0" smtClean="0">
                <a:ln w="10541" cmpd="sng">
                  <a:solidFill>
                    <a:schemeClr val="accent2">
                      <a:lumMod val="50000"/>
                    </a:schemeClr>
                  </a:solidFill>
                  <a:prstDash val="solid"/>
                </a:ln>
                <a:solidFill>
                  <a:srgbClr val="FF7C80"/>
                </a:solidFill>
                <a:effectLst>
                  <a:glow rad="228600">
                    <a:schemeClr val="accent6">
                      <a:satMod val="175000"/>
                      <a:alpha val="22000"/>
                    </a:schemeClr>
                  </a:glow>
                  <a:outerShdw blurRad="63500" sx="102000" sy="102000" algn="ctr" rotWithShape="0">
                    <a:prstClr val="black">
                      <a:alpha val="40000"/>
                    </a:prstClr>
                  </a:outerShdw>
                </a:effectLst>
              </a:rPr>
              <a:t>=1E-6</a:t>
            </a:r>
          </a:p>
        </p:txBody>
      </p:sp>
    </p:spTree>
    <p:extLst>
      <p:ext uri="{BB962C8B-B14F-4D97-AF65-F5344CB8AC3E}">
        <p14:creationId xmlns:p14="http://schemas.microsoft.com/office/powerpoint/2010/main" val="285968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Other ions many be evolutionary significant as well</a:t>
            </a:r>
          </a:p>
        </p:txBody>
      </p:sp>
      <p:sp>
        <p:nvSpPr>
          <p:cNvPr id="4" name="Rectangle 3"/>
          <p:cNvSpPr/>
          <p:nvPr/>
        </p:nvSpPr>
        <p:spPr>
          <a:xfrm>
            <a:off x="2438400" y="1600200"/>
            <a:ext cx="4648200" cy="5020358"/>
          </a:xfrm>
          <a:prstGeom prst="rect">
            <a:avLst/>
          </a:prstGeom>
          <a:solidFill>
            <a:schemeClr val="tx1"/>
          </a:solidFill>
          <a:ln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541" r="100000">
                        <a14:foregroundMark x1="82703" y1="4343" x2="82703" y2="4343"/>
                        <a14:foregroundMark x1="82838" y1="36150" x2="82838" y2="36150"/>
                        <a14:foregroundMark x1="83108" y1="94601" x2="83108" y2="94601"/>
                        <a14:foregroundMark x1="77568" y1="95188" x2="77568" y2="95188"/>
                        <a14:foregroundMark x1="94189" y1="96362" x2="94189" y2="96362"/>
                        <a14:foregroundMark x1="92432" y1="92488" x2="92432" y2="92488"/>
                        <a14:foregroundMark x1="94595" y1="92723" x2="94595" y2="92723"/>
                        <a14:foregroundMark x1="93919" y1="78991" x2="93919" y2="78991"/>
                        <a14:foregroundMark x1="90676" y1="78404" x2="90676" y2="78404"/>
                        <a14:foregroundMark x1="90135" y1="75352" x2="90135" y2="75352"/>
                        <a14:foregroundMark x1="91486" y1="38498" x2="91486" y2="38498"/>
                        <a14:foregroundMark x1="91757" y1="13615" x2="91757" y2="13615"/>
                        <a14:foregroundMark x1="83514" y1="12911" x2="83514" y2="12911"/>
                        <a14:foregroundMark x1="83108" y1="67254" x2="83108" y2="67254"/>
                        <a14:foregroundMark x1="82838" y1="78286" x2="82838" y2="78286"/>
                        <a14:foregroundMark x1="90946" y1="4343" x2="90946" y2="4343"/>
                      </a14:backgroundRemoval>
                    </a14:imgEffect>
                  </a14:imgLayer>
                </a14:imgProps>
              </a:ext>
              <a:ext uri="{28A0092B-C50C-407E-A947-70E740481C1C}">
                <a14:useLocalDpi xmlns:a14="http://schemas.microsoft.com/office/drawing/2010/main" val="0"/>
              </a:ext>
            </a:extLst>
          </a:blip>
          <a:srcRect/>
          <a:stretch>
            <a:fillRect/>
          </a:stretch>
        </p:blipFill>
        <p:spPr bwMode="auto">
          <a:xfrm>
            <a:off x="2648480" y="1752600"/>
            <a:ext cx="4228039" cy="486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67675" t="36265" r="21512" b="32776"/>
          <a:stretch/>
        </p:blipFill>
        <p:spPr bwMode="auto">
          <a:xfrm>
            <a:off x="3048000" y="1752600"/>
            <a:ext cx="1318439" cy="150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2659113" y="3733800"/>
            <a:ext cx="9472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737082" y="3733800"/>
            <a:ext cx="94720"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323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7C80"/>
                </a:solidFill>
                <a:latin typeface="Franklin Gothic Medium" pitchFamily="34" charset="0"/>
                <a:cs typeface="Calibri" pitchFamily="34" charset="0"/>
              </a:rPr>
              <a:t>In </a:t>
            </a:r>
            <a:r>
              <a:rPr lang="en-US" sz="3600" dirty="0" smtClean="0">
                <a:solidFill>
                  <a:srgbClr val="FF7C80"/>
                </a:solidFill>
                <a:latin typeface="Franklin Gothic Medium" pitchFamily="34" charset="0"/>
                <a:cs typeface="Calibri" pitchFamily="34" charset="0"/>
              </a:rPr>
              <a:t>summary…</a:t>
            </a:r>
            <a:endParaRPr lang="en-US" sz="3600" dirty="0">
              <a:solidFill>
                <a:srgbClr val="FF7C80"/>
              </a:solidFill>
              <a:latin typeface="Franklin Gothic Medium" pitchFamily="34" charset="0"/>
              <a:cs typeface="Calibri" pitchFamily="34" charset="0"/>
            </a:endParaRPr>
          </a:p>
        </p:txBody>
      </p:sp>
      <p:sp>
        <p:nvSpPr>
          <p:cNvPr id="3" name="Content Placeholder 2"/>
          <p:cNvSpPr>
            <a:spLocks noGrp="1"/>
          </p:cNvSpPr>
          <p:nvPr>
            <p:ph idx="1"/>
          </p:nvPr>
        </p:nvSpPr>
        <p:spPr/>
        <p:txBody>
          <a:bodyPr>
            <a:normAutofit lnSpcReduction="10000"/>
          </a:bodyPr>
          <a:lstStyle/>
          <a:p>
            <a:r>
              <a:rPr lang="en-US" dirty="0" smtClean="0"/>
              <a:t>We </a:t>
            </a:r>
            <a:r>
              <a:rPr lang="en-US" dirty="0"/>
              <a:t>have found ecotypes associated with three environmental </a:t>
            </a:r>
            <a:r>
              <a:rPr lang="en-US" dirty="0" smtClean="0"/>
              <a:t>dimensions: copper, boron, and salinity</a:t>
            </a:r>
          </a:p>
          <a:p>
            <a:endParaRPr lang="en-US" dirty="0" smtClean="0"/>
          </a:p>
          <a:p>
            <a:r>
              <a:rPr lang="en-US" dirty="0"/>
              <a:t>Closely related ecotypes differ in their ecologies</a:t>
            </a:r>
            <a:endParaRPr lang="en-US" dirty="0" smtClean="0"/>
          </a:p>
          <a:p>
            <a:endParaRPr lang="en-US" dirty="0"/>
          </a:p>
          <a:p>
            <a:r>
              <a:rPr lang="en-US" dirty="0" smtClean="0"/>
              <a:t>Strains and/or ecotypes differ in their tolerance for </a:t>
            </a:r>
            <a:r>
              <a:rPr lang="en-US" dirty="0"/>
              <a:t>growth </a:t>
            </a:r>
            <a:r>
              <a:rPr lang="en-US" dirty="0" smtClean="0"/>
              <a:t>in these dimensions </a:t>
            </a:r>
            <a:endParaRPr lang="en-US" dirty="0"/>
          </a:p>
        </p:txBody>
      </p:sp>
    </p:spTree>
    <p:extLst>
      <p:ext uri="{BB962C8B-B14F-4D97-AF65-F5344CB8AC3E}">
        <p14:creationId xmlns:p14="http://schemas.microsoft.com/office/powerpoint/2010/main" val="146783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FF7C80"/>
                </a:solidFill>
                <a:latin typeface="Franklin Gothic Medium" pitchFamily="34" charset="0"/>
                <a:cs typeface="Calibri" pitchFamily="34" charset="0"/>
              </a:rPr>
              <a:t>Main topics</a:t>
            </a:r>
          </a:p>
        </p:txBody>
      </p:sp>
      <p:sp>
        <p:nvSpPr>
          <p:cNvPr id="3" name="Content Placeholder 2"/>
          <p:cNvSpPr>
            <a:spLocks noGrp="1"/>
          </p:cNvSpPr>
          <p:nvPr>
            <p:ph idx="1"/>
          </p:nvPr>
        </p:nvSpPr>
        <p:spPr/>
        <p:txBody>
          <a:bodyPr/>
          <a:lstStyle/>
          <a:p>
            <a:pPr>
              <a:spcAft>
                <a:spcPts val="1200"/>
              </a:spcAft>
            </a:pPr>
            <a:r>
              <a:rPr lang="en-US" dirty="0" smtClean="0"/>
              <a:t>Ecotypes are the functional evolutionary units in bacteria</a:t>
            </a:r>
          </a:p>
          <a:p>
            <a:pPr>
              <a:spcAft>
                <a:spcPts val="1200"/>
              </a:spcAft>
            </a:pPr>
            <a:r>
              <a:rPr lang="en-US" dirty="0" smtClean="0"/>
              <a:t>Ecotypes are identified using phylogenetic data and ecological associations</a:t>
            </a:r>
          </a:p>
          <a:p>
            <a:pPr>
              <a:spcAft>
                <a:spcPts val="1200"/>
              </a:spcAft>
            </a:pPr>
            <a:r>
              <a:rPr lang="en-US" dirty="0" smtClean="0"/>
              <a:t>Boron, copper, and salinity are associated with the speciation of </a:t>
            </a:r>
            <a:r>
              <a:rPr lang="en-US" i="1" dirty="0" smtClean="0"/>
              <a:t>Bacillus</a:t>
            </a:r>
            <a:r>
              <a:rPr lang="en-US" dirty="0" smtClean="0"/>
              <a:t> in Death Valley</a:t>
            </a:r>
            <a:endParaRPr lang="en-US" dirty="0"/>
          </a:p>
        </p:txBody>
      </p:sp>
    </p:spTree>
    <p:extLst>
      <p:ext uri="{BB962C8B-B14F-4D97-AF65-F5344CB8AC3E}">
        <p14:creationId xmlns:p14="http://schemas.microsoft.com/office/powerpoint/2010/main" val="2636564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7C80"/>
                </a:solidFill>
                <a:latin typeface="Franklin Gothic Medium" pitchFamily="34" charset="0"/>
                <a:cs typeface="Calibri" pitchFamily="34" charset="0"/>
              </a:rPr>
              <a:t>Further questions</a:t>
            </a:r>
          </a:p>
        </p:txBody>
      </p:sp>
      <p:sp>
        <p:nvSpPr>
          <p:cNvPr id="3" name="Content Placeholder 2"/>
          <p:cNvSpPr>
            <a:spLocks noGrp="1"/>
          </p:cNvSpPr>
          <p:nvPr>
            <p:ph idx="1"/>
          </p:nvPr>
        </p:nvSpPr>
        <p:spPr/>
        <p:txBody>
          <a:bodyPr>
            <a:normAutofit lnSpcReduction="10000"/>
          </a:bodyPr>
          <a:lstStyle/>
          <a:p>
            <a:r>
              <a:rPr lang="en-US" dirty="0" smtClean="0"/>
              <a:t>Is there a genetic basis to differences in growth tolerance?</a:t>
            </a:r>
          </a:p>
          <a:p>
            <a:endParaRPr lang="en-US" dirty="0"/>
          </a:p>
          <a:p>
            <a:r>
              <a:rPr lang="en-US" dirty="0" smtClean="0"/>
              <a:t>Which combinations of environmental dimensions are most commonly associated with speciation?</a:t>
            </a:r>
          </a:p>
          <a:p>
            <a:endParaRPr lang="en-US" dirty="0"/>
          </a:p>
          <a:p>
            <a:r>
              <a:rPr lang="en-US" dirty="0" smtClean="0"/>
              <a:t>Are resource-based pressures also influencing speciation in this system?</a:t>
            </a:r>
            <a:endParaRPr lang="en-US" dirty="0"/>
          </a:p>
        </p:txBody>
      </p:sp>
    </p:spTree>
    <p:extLst>
      <p:ext uri="{BB962C8B-B14F-4D97-AF65-F5344CB8AC3E}">
        <p14:creationId xmlns:p14="http://schemas.microsoft.com/office/powerpoint/2010/main" val="2098992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744"/>
            <a:ext cx="9144000" cy="6094512"/>
          </a:xfrm>
          <a:prstGeom prst="rect">
            <a:avLst/>
          </a:prstGeom>
        </p:spPr>
      </p:pic>
      <p:sp>
        <p:nvSpPr>
          <p:cNvPr id="3" name="Names"/>
          <p:cNvSpPr>
            <a:spLocks noGrp="1"/>
          </p:cNvSpPr>
          <p:nvPr>
            <p:ph idx="1"/>
          </p:nvPr>
        </p:nvSpPr>
        <p:spPr>
          <a:xfrm>
            <a:off x="0" y="305544"/>
            <a:ext cx="9144000" cy="6247656"/>
          </a:xfrm>
          <a:solidFill>
            <a:srgbClr val="000000">
              <a:alpha val="40000"/>
            </a:srgbClr>
          </a:solidFill>
        </p:spPr>
        <p:txBody>
          <a:bodyPr numCol="3" anchor="ctr">
            <a:normAutofit/>
          </a:bodyPr>
          <a:lstStyle/>
          <a:p>
            <a:pPr marL="0" indent="0">
              <a:buNone/>
            </a:pPr>
            <a:r>
              <a:rPr lang="en-US" sz="2000" u="sng" spc="-150" dirty="0" smtClean="0"/>
              <a:t>Thesis committee</a:t>
            </a:r>
          </a:p>
          <a:p>
            <a:pPr marL="0" indent="0">
              <a:buNone/>
            </a:pPr>
            <a:r>
              <a:rPr lang="en-US" sz="2000" spc="-150" dirty="0" smtClean="0"/>
              <a:t>Fred Cohan</a:t>
            </a:r>
          </a:p>
          <a:p>
            <a:pPr marL="0" indent="0">
              <a:buNone/>
            </a:pPr>
            <a:r>
              <a:rPr lang="en-US" sz="2000" spc="-150" dirty="0" smtClean="0"/>
              <a:t>Annie Burke</a:t>
            </a:r>
          </a:p>
          <a:p>
            <a:pPr marL="0" indent="0">
              <a:buNone/>
            </a:pPr>
            <a:r>
              <a:rPr lang="en-US" sz="2000" spc="-150" dirty="0" smtClean="0"/>
              <a:t>Danny </a:t>
            </a:r>
            <a:r>
              <a:rPr lang="en-US" sz="2000" spc="-150" dirty="0" err="1" smtClean="0"/>
              <a:t>Krizanc</a:t>
            </a:r>
            <a:endParaRPr lang="en-US" sz="2000" spc="-150" dirty="0" smtClean="0"/>
          </a:p>
          <a:p>
            <a:pPr marL="0" indent="0">
              <a:buNone/>
            </a:pPr>
            <a:r>
              <a:rPr lang="en-US" sz="2000" spc="-150" dirty="0"/>
              <a:t>Michael Singer</a:t>
            </a:r>
          </a:p>
          <a:p>
            <a:pPr marL="0" indent="0">
              <a:buNone/>
            </a:pPr>
            <a:r>
              <a:rPr lang="en-US" sz="2000" spc="-150" dirty="0" smtClean="0"/>
              <a:t>Michael Weir</a:t>
            </a:r>
          </a:p>
          <a:p>
            <a:pPr marL="0" indent="0">
              <a:buNone/>
            </a:pPr>
            <a:endParaRPr lang="en-US" sz="2000" spc="-150" dirty="0" smtClean="0"/>
          </a:p>
          <a:p>
            <a:pPr marL="0" indent="0">
              <a:buNone/>
            </a:pPr>
            <a:r>
              <a:rPr lang="en-US" sz="2000" u="sng" spc="-150" dirty="0"/>
              <a:t>Undergraduates (</a:t>
            </a:r>
            <a:r>
              <a:rPr lang="en-US" sz="2000" u="sng" spc="-150" dirty="0" err="1"/>
              <a:t>Krizanc</a:t>
            </a:r>
            <a:r>
              <a:rPr lang="en-US" sz="2000" u="sng" spc="-150" dirty="0"/>
              <a:t>)</a:t>
            </a:r>
          </a:p>
          <a:p>
            <a:pPr marL="0" indent="0">
              <a:buNone/>
            </a:pPr>
            <a:r>
              <a:rPr lang="en-US" sz="2000" spc="-150" dirty="0"/>
              <a:t>Diego Calderon</a:t>
            </a:r>
          </a:p>
          <a:p>
            <a:pPr marL="0" indent="0">
              <a:buNone/>
            </a:pPr>
            <a:r>
              <a:rPr lang="en-US" sz="2000" spc="-150" dirty="0"/>
              <a:t>Carlos </a:t>
            </a:r>
            <a:r>
              <a:rPr lang="en-US" sz="2000" spc="-150" dirty="0" err="1"/>
              <a:t>Fransisco</a:t>
            </a:r>
            <a:endParaRPr lang="en-US" sz="2000" spc="-150" dirty="0"/>
          </a:p>
          <a:p>
            <a:pPr marL="0" indent="0">
              <a:buNone/>
            </a:pPr>
            <a:r>
              <a:rPr lang="en-US" sz="2000" spc="-150" dirty="0"/>
              <a:t>Ling </a:t>
            </a:r>
            <a:r>
              <a:rPr lang="en-US" sz="2000" spc="-150" dirty="0" err="1"/>
              <a:t>Ke</a:t>
            </a:r>
            <a:endParaRPr lang="en-US" sz="2000" spc="-150" dirty="0"/>
          </a:p>
          <a:p>
            <a:pPr marL="0" indent="0">
              <a:buNone/>
            </a:pPr>
            <a:r>
              <a:rPr lang="en-US" sz="2000" spc="-150" dirty="0"/>
              <a:t>Aaron </a:t>
            </a:r>
            <a:r>
              <a:rPr lang="en-US" sz="2000" spc="-150" dirty="0" err="1"/>
              <a:t>Plave</a:t>
            </a:r>
            <a:endParaRPr lang="en-US" sz="2000" spc="-150" dirty="0"/>
          </a:p>
          <a:p>
            <a:pPr marL="0" indent="0">
              <a:buNone/>
            </a:pPr>
            <a:r>
              <a:rPr lang="en-US" sz="2000" spc="-150" dirty="0"/>
              <a:t>Wei Wang</a:t>
            </a:r>
          </a:p>
          <a:p>
            <a:pPr marL="0" indent="0">
              <a:buNone/>
            </a:pPr>
            <a:endParaRPr lang="en-US" sz="2000" spc="-150" dirty="0" smtClean="0"/>
          </a:p>
          <a:p>
            <a:pPr marL="0" indent="0">
              <a:buNone/>
            </a:pPr>
            <a:endParaRPr lang="en-US" sz="2000" spc="-150" dirty="0" smtClean="0"/>
          </a:p>
          <a:p>
            <a:pPr marL="0" indent="0">
              <a:buNone/>
            </a:pPr>
            <a:endParaRPr lang="en-US" sz="2000" spc="-150" dirty="0"/>
          </a:p>
          <a:p>
            <a:pPr marL="0" indent="0">
              <a:buNone/>
            </a:pPr>
            <a:r>
              <a:rPr lang="en-US" sz="2000" u="sng" spc="-150" dirty="0" smtClean="0"/>
              <a:t>Undergraduates </a:t>
            </a:r>
            <a:r>
              <a:rPr lang="en-US" sz="2000" u="sng" spc="-150" dirty="0"/>
              <a:t>(Cohan)</a:t>
            </a:r>
          </a:p>
          <a:p>
            <a:pPr marL="0" indent="0">
              <a:buNone/>
            </a:pPr>
            <a:r>
              <a:rPr lang="en-US" sz="2000" spc="-150" dirty="0"/>
              <a:t>Alexa </a:t>
            </a:r>
            <a:r>
              <a:rPr lang="en-US" sz="2000" spc="-150" dirty="0" err="1"/>
              <a:t>Bosel</a:t>
            </a:r>
            <a:endParaRPr lang="en-US" sz="2000" spc="-150" dirty="0"/>
          </a:p>
          <a:p>
            <a:pPr marL="0" indent="0">
              <a:buNone/>
            </a:pPr>
            <a:r>
              <a:rPr lang="en-US" sz="2000" spc="-150" dirty="0"/>
              <a:t>Jon </a:t>
            </a:r>
            <a:r>
              <a:rPr lang="en-US" sz="2000" spc="-150" dirty="0" err="1"/>
              <a:t>Chabon</a:t>
            </a:r>
            <a:endParaRPr lang="en-US" sz="2000" spc="-150" dirty="0"/>
          </a:p>
          <a:p>
            <a:pPr marL="0" indent="0">
              <a:buNone/>
            </a:pPr>
            <a:r>
              <a:rPr lang="en-US" sz="2000" spc="-150" dirty="0"/>
              <a:t>Claire Conway</a:t>
            </a:r>
          </a:p>
          <a:p>
            <a:pPr marL="0" indent="0">
              <a:buNone/>
            </a:pPr>
            <a:r>
              <a:rPr lang="en-US" sz="2000" spc="-150" dirty="0" err="1"/>
              <a:t>Shyam</a:t>
            </a:r>
            <a:r>
              <a:rPr lang="en-US" sz="2000" spc="-150" dirty="0"/>
              <a:t> Desai</a:t>
            </a:r>
          </a:p>
          <a:p>
            <a:pPr marL="0" indent="0">
              <a:buNone/>
            </a:pPr>
            <a:r>
              <a:rPr lang="en-US" sz="2000" spc="-150" dirty="0"/>
              <a:t>Wesley Ho</a:t>
            </a:r>
          </a:p>
          <a:p>
            <a:pPr marL="0" indent="0">
              <a:buNone/>
            </a:pPr>
            <a:r>
              <a:rPr lang="en-US" sz="2000" spc="-150" dirty="0"/>
              <a:t>Melanie </a:t>
            </a:r>
            <a:r>
              <a:rPr lang="en-US" sz="2000" spc="-150" dirty="0" err="1"/>
              <a:t>Koren</a:t>
            </a:r>
            <a:endParaRPr lang="en-US" sz="2000" spc="-150" dirty="0"/>
          </a:p>
          <a:p>
            <a:pPr marL="0" indent="0">
              <a:buNone/>
            </a:pPr>
            <a:r>
              <a:rPr lang="en-US" sz="2000" spc="-150" dirty="0" err="1"/>
              <a:t>Mfundi</a:t>
            </a:r>
            <a:r>
              <a:rPr lang="en-US" sz="2000" spc="-150" dirty="0"/>
              <a:t> </a:t>
            </a:r>
            <a:r>
              <a:rPr lang="en-US" sz="2000" spc="-150" dirty="0" err="1"/>
              <a:t>Makama</a:t>
            </a:r>
            <a:endParaRPr lang="en-US" sz="2000" spc="-150" dirty="0"/>
          </a:p>
          <a:p>
            <a:pPr marL="0" indent="0">
              <a:buNone/>
            </a:pPr>
            <a:r>
              <a:rPr lang="en-US" sz="2000" spc="-150" dirty="0"/>
              <a:t>Janine </a:t>
            </a:r>
            <a:r>
              <a:rPr lang="en-US" sz="2000" spc="-150" dirty="0" err="1"/>
              <a:t>Petito</a:t>
            </a:r>
            <a:endParaRPr lang="en-US" sz="2000" spc="-150" dirty="0"/>
          </a:p>
          <a:p>
            <a:pPr marL="0" indent="0">
              <a:buNone/>
            </a:pPr>
            <a:r>
              <a:rPr lang="en-US" sz="2000" spc="-150" dirty="0"/>
              <a:t>Jess Sherry</a:t>
            </a:r>
          </a:p>
          <a:p>
            <a:pPr marL="0" indent="0">
              <a:buNone/>
            </a:pPr>
            <a:r>
              <a:rPr lang="en-US" sz="2000" spc="-150" dirty="0"/>
              <a:t>Noor Tell</a:t>
            </a:r>
          </a:p>
          <a:p>
            <a:pPr marL="0" indent="0">
              <a:buNone/>
            </a:pPr>
            <a:r>
              <a:rPr lang="en-US" sz="2000" spc="-150" dirty="0"/>
              <a:t>Brianne </a:t>
            </a:r>
            <a:r>
              <a:rPr lang="en-US" sz="2000" spc="-150" dirty="0" err="1"/>
              <a:t>Weimann</a:t>
            </a:r>
            <a:endParaRPr lang="en-US" sz="2000" spc="-150" dirty="0"/>
          </a:p>
          <a:p>
            <a:pPr marL="0" indent="0">
              <a:buNone/>
            </a:pPr>
            <a:r>
              <a:rPr lang="en-US" sz="2000" spc="-150" dirty="0"/>
              <a:t>Greg </a:t>
            </a:r>
            <a:r>
              <a:rPr lang="en-US" sz="2000" spc="-150" dirty="0" smtClean="0"/>
              <a:t>Wong</a:t>
            </a:r>
          </a:p>
          <a:p>
            <a:pPr marL="0" indent="0">
              <a:buNone/>
            </a:pPr>
            <a:endParaRPr lang="en-US" sz="2000" spc="-150" dirty="0"/>
          </a:p>
          <a:p>
            <a:pPr marL="0" indent="0">
              <a:buNone/>
            </a:pPr>
            <a:endParaRPr lang="en-US" sz="2000" spc="-150" dirty="0" smtClean="0"/>
          </a:p>
          <a:p>
            <a:pPr marL="0" indent="0">
              <a:buNone/>
            </a:pPr>
            <a:endParaRPr lang="en-US" sz="2000" spc="-150" dirty="0"/>
          </a:p>
          <a:p>
            <a:pPr marL="0" indent="0">
              <a:buNone/>
            </a:pPr>
            <a:r>
              <a:rPr lang="en-US" sz="2000" u="sng" spc="-150" dirty="0" smtClean="0"/>
              <a:t>MA/BAs  and  PhDs</a:t>
            </a:r>
          </a:p>
          <a:p>
            <a:pPr marL="0" indent="0">
              <a:buNone/>
            </a:pPr>
            <a:r>
              <a:rPr lang="en-US" sz="2000" spc="-150" dirty="0" smtClean="0"/>
              <a:t>Stephanie </a:t>
            </a:r>
            <a:r>
              <a:rPr lang="en-US" sz="2000" spc="-150" dirty="0" err="1"/>
              <a:t>Aracena</a:t>
            </a:r>
            <a:endParaRPr lang="en-US" sz="2000" spc="-150" dirty="0"/>
          </a:p>
          <a:p>
            <a:pPr marL="0" indent="0">
              <a:buNone/>
            </a:pPr>
            <a:r>
              <a:rPr lang="en-US" sz="2000" spc="-150" dirty="0" smtClean="0"/>
              <a:t>Rob Clark</a:t>
            </a:r>
          </a:p>
          <a:p>
            <a:pPr marL="0" indent="0">
              <a:buNone/>
            </a:pPr>
            <a:r>
              <a:rPr lang="en-US" sz="2000" spc="-150" dirty="0" smtClean="0"/>
              <a:t>Claire Fournier</a:t>
            </a:r>
          </a:p>
          <a:p>
            <a:pPr marL="0" indent="0">
              <a:buNone/>
            </a:pPr>
            <a:r>
              <a:rPr lang="en-US" sz="2000" spc="-150" dirty="0" err="1" smtClean="0"/>
              <a:t>Menherit</a:t>
            </a:r>
            <a:r>
              <a:rPr lang="en-US" sz="2000" spc="-150" dirty="0" smtClean="0"/>
              <a:t> </a:t>
            </a:r>
            <a:r>
              <a:rPr lang="en-US" sz="2000" spc="-150" dirty="0" err="1" smtClean="0"/>
              <a:t>Goodwyn</a:t>
            </a:r>
            <a:endParaRPr lang="en-US" sz="2000" spc="-150" dirty="0" smtClean="0"/>
          </a:p>
          <a:p>
            <a:pPr marL="0" indent="0">
              <a:buNone/>
            </a:pPr>
            <a:r>
              <a:rPr lang="en-US" sz="2000" spc="-150" dirty="0" smtClean="0"/>
              <a:t>Michelle Tipton</a:t>
            </a:r>
          </a:p>
          <a:p>
            <a:pPr marL="0" indent="0">
              <a:buNone/>
            </a:pPr>
            <a:r>
              <a:rPr lang="en-US" sz="2000" spc="-150" dirty="0" smtClean="0"/>
              <a:t>Jane </a:t>
            </a:r>
            <a:r>
              <a:rPr lang="en-US" sz="2000" spc="-150" dirty="0" err="1" smtClean="0"/>
              <a:t>Weidenbeck</a:t>
            </a:r>
            <a:endParaRPr lang="en-US" sz="2000" spc="-150" dirty="0" smtClean="0"/>
          </a:p>
          <a:p>
            <a:pPr marL="0" indent="0">
              <a:buNone/>
            </a:pPr>
            <a:endParaRPr lang="en-US" sz="2000" spc="-150" dirty="0" smtClean="0"/>
          </a:p>
          <a:p>
            <a:pPr marL="0" indent="0">
              <a:buNone/>
            </a:pPr>
            <a:r>
              <a:rPr lang="en-US" sz="2000" u="sng" spc="-150" dirty="0" err="1"/>
              <a:t>Collaboraters</a:t>
            </a:r>
            <a:endParaRPr lang="en-US" sz="2000" u="sng" spc="-150" dirty="0"/>
          </a:p>
          <a:p>
            <a:pPr marL="0" indent="0">
              <a:buNone/>
            </a:pPr>
            <a:r>
              <a:rPr lang="en-US" sz="2000" spc="-150" dirty="0"/>
              <a:t>Alex Rooney</a:t>
            </a:r>
          </a:p>
          <a:p>
            <a:pPr marL="0" indent="0">
              <a:buNone/>
            </a:pPr>
            <a:r>
              <a:rPr lang="en-US" sz="2000" spc="-150" dirty="0"/>
              <a:t>Heather Kline</a:t>
            </a:r>
          </a:p>
          <a:p>
            <a:pPr marL="0" indent="0">
              <a:buNone/>
            </a:pPr>
            <a:r>
              <a:rPr lang="en-US" sz="2000" spc="-150" dirty="0"/>
              <a:t>Johannes </a:t>
            </a:r>
            <a:r>
              <a:rPr lang="en-US" sz="2000" spc="-150" dirty="0" err="1" smtClean="0"/>
              <a:t>Sikorski</a:t>
            </a:r>
            <a:endParaRPr lang="en-US" sz="2000" spc="-150" dirty="0"/>
          </a:p>
        </p:txBody>
      </p:sp>
      <p:pic>
        <p:nvPicPr>
          <p:cNvPr id="8194" name="Picture 2" descr="Connecticut Space Grant Consort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402551"/>
            <a:ext cx="3291840" cy="107370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ward Hughes Medical Instit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703747"/>
            <a:ext cx="14668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IA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522" y="5155107"/>
            <a:ext cx="1166796" cy="151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694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65792"/>
            <a:ext cx="6096000" cy="4572000"/>
          </a:xfrm>
          <a:prstGeom prst="rect">
            <a:avLst/>
          </a:prstGeom>
        </p:spPr>
      </p:pic>
      <p:sp>
        <p:nvSpPr>
          <p:cNvPr id="5" name="Rectangle 4"/>
          <p:cNvSpPr/>
          <p:nvPr/>
        </p:nvSpPr>
        <p:spPr>
          <a:xfrm>
            <a:off x="303998" y="6237792"/>
            <a:ext cx="1931940" cy="523220"/>
          </a:xfrm>
          <a:prstGeom prst="rect">
            <a:avLst/>
          </a:prstGeom>
          <a:noFill/>
        </p:spPr>
        <p:txBody>
          <a:bodyPr wrap="none" lIns="91440" tIns="45720" rIns="91440" bIns="45720">
            <a:spAutoFit/>
          </a:bodyPr>
          <a:lstStyle/>
          <a:p>
            <a:pPr algn="ctr"/>
            <a:r>
              <a:rPr lang="en-US" sz="2800" b="1" dirty="0">
                <a:ln w="10541" cmpd="sng">
                  <a:solidFill>
                    <a:srgbClr val="7D7D7D">
                      <a:tint val="100000"/>
                      <a:shade val="100000"/>
                      <a:satMod val="110000"/>
                    </a:srgbClr>
                  </a:solidFill>
                  <a:prstDash val="solid"/>
                </a:ln>
                <a:solidFill>
                  <a:srgbClr val="FF7C80"/>
                </a:solidFill>
              </a:rPr>
              <a:t>p</a:t>
            </a:r>
            <a:r>
              <a:rPr lang="en-US" sz="2800" b="1" cap="none" spc="0" dirty="0" smtClean="0">
                <a:ln w="10541" cmpd="sng">
                  <a:solidFill>
                    <a:srgbClr val="7D7D7D">
                      <a:tint val="100000"/>
                      <a:shade val="100000"/>
                      <a:satMod val="110000"/>
                    </a:srgbClr>
                  </a:solidFill>
                  <a:prstDash val="solid"/>
                </a:ln>
                <a:solidFill>
                  <a:srgbClr val="FF7C80"/>
                </a:solidFill>
                <a:effectLst/>
              </a:rPr>
              <a:t>=0.761171</a:t>
            </a:r>
          </a:p>
        </p:txBody>
      </p:sp>
      <p:sp>
        <p:nvSpPr>
          <p:cNvPr id="6" name="Title 1"/>
          <p:cNvSpPr>
            <a:spLocks noGrp="1"/>
          </p:cNvSpPr>
          <p:nvPr>
            <p:ph type="title"/>
          </p:nvPr>
        </p:nvSpPr>
        <p:spPr>
          <a:xfrm>
            <a:off x="457200" y="274638"/>
            <a:ext cx="8229600" cy="1143000"/>
          </a:xfrm>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Ecotypes have similar growth at 0mM boron</a:t>
            </a:r>
          </a:p>
        </p:txBody>
      </p:sp>
    </p:spTree>
    <p:extLst>
      <p:ext uri="{BB962C8B-B14F-4D97-AF65-F5344CB8AC3E}">
        <p14:creationId xmlns:p14="http://schemas.microsoft.com/office/powerpoint/2010/main" val="3124230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Comparisons among ecotypes show heterogeneity…</a:t>
            </a:r>
          </a:p>
        </p:txBody>
      </p:sp>
      <p:sp>
        <p:nvSpPr>
          <p:cNvPr id="3" name="Content Placeholder 2"/>
          <p:cNvSpPr>
            <a:spLocks noGrp="1"/>
          </p:cNvSpPr>
          <p:nvPr>
            <p:ph idx="1"/>
          </p:nvPr>
        </p:nvSpPr>
        <p:spPr/>
        <p:txBody>
          <a:bodyPr>
            <a:normAutofit fontScale="92500"/>
          </a:bodyPr>
          <a:lstStyle/>
          <a:p>
            <a:r>
              <a:rPr lang="en-US" dirty="0" smtClean="0"/>
              <a:t>In 1 or more environmental parameters</a:t>
            </a:r>
          </a:p>
          <a:p>
            <a:r>
              <a:rPr lang="en-US" dirty="0" smtClean="0"/>
              <a:t>In response to copper concentrations</a:t>
            </a:r>
          </a:p>
          <a:p>
            <a:r>
              <a:rPr lang="en-US" dirty="0" smtClean="0"/>
              <a:t>In boron resistance</a:t>
            </a:r>
          </a:p>
          <a:p>
            <a:endParaRPr lang="en-US" dirty="0"/>
          </a:p>
          <a:p>
            <a:r>
              <a:rPr lang="en-US" dirty="0" smtClean="0"/>
              <a:t>In genome content?</a:t>
            </a:r>
          </a:p>
          <a:p>
            <a:endParaRPr lang="en-US" dirty="0"/>
          </a:p>
          <a:p>
            <a:r>
              <a:rPr lang="en-US" b="1" dirty="0" smtClean="0"/>
              <a:t>Are some environmental parameters associated with speciation more often than others?</a:t>
            </a:r>
          </a:p>
          <a:p>
            <a:endParaRPr lang="en-US" dirty="0"/>
          </a:p>
        </p:txBody>
      </p:sp>
    </p:spTree>
    <p:extLst>
      <p:ext uri="{BB962C8B-B14F-4D97-AF65-F5344CB8AC3E}">
        <p14:creationId xmlns:p14="http://schemas.microsoft.com/office/powerpoint/2010/main" val="3831155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a:solidFill>
                  <a:srgbClr val="FF7C80"/>
                </a:solidFill>
                <a:latin typeface="Franklin Gothic Medium" pitchFamily="34" charset="0"/>
                <a:cs typeface="Calibri" pitchFamily="34" charset="0"/>
              </a:rPr>
              <a:t>The big questions</a:t>
            </a:r>
          </a:p>
        </p:txBody>
      </p:sp>
      <p:sp>
        <p:nvSpPr>
          <p:cNvPr id="3" name="Content Placeholder 2"/>
          <p:cNvSpPr>
            <a:spLocks noGrp="1"/>
          </p:cNvSpPr>
          <p:nvPr>
            <p:ph idx="1"/>
          </p:nvPr>
        </p:nvSpPr>
        <p:spPr>
          <a:xfrm>
            <a:off x="457200" y="1600200"/>
            <a:ext cx="6248400" cy="3200400"/>
          </a:xfrm>
        </p:spPr>
        <p:txBody>
          <a:bodyPr>
            <a:normAutofit fontScale="92500" lnSpcReduction="10000"/>
          </a:bodyPr>
          <a:lstStyle/>
          <a:p>
            <a:r>
              <a:rPr lang="en-US" dirty="0" smtClean="0"/>
              <a:t>Do members of putative ecotypes have unique physiology or/and are they associated with ecological factors?</a:t>
            </a:r>
          </a:p>
          <a:p>
            <a:r>
              <a:rPr lang="en-US" dirty="0" smtClean="0"/>
              <a:t>How do these findings fit together to inform us about bacterial speciation in this environment?</a:t>
            </a:r>
          </a:p>
        </p:txBody>
      </p:sp>
      <p:sp>
        <p:nvSpPr>
          <p:cNvPr id="4" name="TextBox 3"/>
          <p:cNvSpPr txBox="1"/>
          <p:nvPr/>
        </p:nvSpPr>
        <p:spPr>
          <a:xfrm>
            <a:off x="457200" y="4800600"/>
            <a:ext cx="7696200" cy="1754326"/>
          </a:xfrm>
          <a:prstGeom prst="rect">
            <a:avLst/>
          </a:prstGeom>
          <a:noFill/>
        </p:spPr>
        <p:txBody>
          <a:bodyPr wrap="square" rtlCol="0">
            <a:spAutoFit/>
          </a:bodyPr>
          <a:lstStyle/>
          <a:p>
            <a:pPr marL="342900" indent="-342900">
              <a:spcBef>
                <a:spcPct val="20000"/>
              </a:spcBef>
              <a:buFont typeface="Arial" pitchFamily="34" charset="0"/>
              <a:buChar char="•"/>
            </a:pPr>
            <a:r>
              <a:rPr lang="en-US" sz="3600" dirty="0"/>
              <a:t>Do physical factors in the environment and resource-related factors equally influence speciation?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295400"/>
            <a:ext cx="164054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5657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9417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FF5050"/>
                </a:solidFill>
                <a:latin typeface="Franklin Gothic Medium" pitchFamily="34" charset="0"/>
                <a:cs typeface="Calibri" pitchFamily="34" charset="0"/>
              </a:rPr>
              <a:t>Manganese </a:t>
            </a:r>
            <a:r>
              <a:rPr lang="en-US" sz="4000" dirty="0" smtClean="0">
                <a:solidFill>
                  <a:srgbClr val="FF5050"/>
                </a:solidFill>
                <a:latin typeface="Franklin Gothic Medium" pitchFamily="34" charset="0"/>
                <a:cs typeface="Calibri" pitchFamily="34" charset="0"/>
              </a:rPr>
              <a:t>associations differ between sister clades</a:t>
            </a:r>
            <a:endParaRPr lang="en-US" sz="4000" dirty="0">
              <a:solidFill>
                <a:srgbClr val="FF5050"/>
              </a:solidFill>
              <a:latin typeface="Franklin Gothic Medium" pitchFamily="34" charset="0"/>
              <a:cs typeface="Calibri"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946030314"/>
              </p:ext>
            </p:extLst>
          </p:nvPr>
        </p:nvGraphicFramePr>
        <p:xfrm>
          <a:off x="-152400" y="1826260"/>
          <a:ext cx="5006340" cy="38023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162236103"/>
              </p:ext>
            </p:extLst>
          </p:nvPr>
        </p:nvGraphicFramePr>
        <p:xfrm>
          <a:off x="3810000" y="2286000"/>
          <a:ext cx="5029200" cy="3581400"/>
        </p:xfrm>
        <a:graphic>
          <a:graphicData uri="http://schemas.openxmlformats.org/drawingml/2006/chart">
            <c:chart xmlns:c="http://schemas.openxmlformats.org/drawingml/2006/chart" xmlns:r="http://schemas.openxmlformats.org/officeDocument/2006/relationships" r:id="rId3"/>
          </a:graphicData>
        </a:graphic>
      </p:graphicFrame>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523" t="60000" r="82242" b="28111"/>
          <a:stretch/>
        </p:blipFill>
        <p:spPr bwMode="auto">
          <a:xfrm>
            <a:off x="8001000" y="3048000"/>
            <a:ext cx="1117600" cy="13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1991380"/>
            <a:ext cx="2590800" cy="523220"/>
          </a:xfrm>
          <a:prstGeom prst="rect">
            <a:avLst/>
          </a:prstGeom>
          <a:noFill/>
        </p:spPr>
        <p:txBody>
          <a:bodyPr wrap="square" rtlCol="0">
            <a:spAutoFit/>
          </a:bodyPr>
          <a:lstStyle/>
          <a:p>
            <a:r>
              <a:rPr lang="en-US" sz="2800" u="sng" dirty="0" smtClean="0"/>
              <a:t>A1 clade</a:t>
            </a:r>
            <a:endParaRPr lang="en-US" sz="2800" u="sng" dirty="0"/>
          </a:p>
        </p:txBody>
      </p:sp>
      <p:sp>
        <p:nvSpPr>
          <p:cNvPr id="14" name="TextBox 13"/>
          <p:cNvSpPr txBox="1"/>
          <p:nvPr/>
        </p:nvSpPr>
        <p:spPr>
          <a:xfrm>
            <a:off x="5715000" y="1991380"/>
            <a:ext cx="2590800" cy="523220"/>
          </a:xfrm>
          <a:prstGeom prst="rect">
            <a:avLst/>
          </a:prstGeom>
          <a:noFill/>
        </p:spPr>
        <p:txBody>
          <a:bodyPr wrap="square" rtlCol="0">
            <a:spAutoFit/>
          </a:bodyPr>
          <a:lstStyle/>
          <a:p>
            <a:r>
              <a:rPr lang="en-US" sz="2800" u="sng" dirty="0"/>
              <a:t>B</a:t>
            </a:r>
            <a:r>
              <a:rPr lang="en-US" sz="2800" u="sng" dirty="0" smtClean="0"/>
              <a:t>1 clade</a:t>
            </a:r>
            <a:endParaRPr lang="en-US" sz="2800" u="sng" dirty="0"/>
          </a:p>
        </p:txBody>
      </p:sp>
    </p:spTree>
    <p:extLst>
      <p:ext uri="{BB962C8B-B14F-4D97-AF65-F5344CB8AC3E}">
        <p14:creationId xmlns:p14="http://schemas.microsoft.com/office/powerpoint/2010/main" val="3886508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7C80"/>
                </a:solidFill>
                <a:latin typeface="Franklin Gothic Medium" pitchFamily="34" charset="0"/>
                <a:cs typeface="Calibri" pitchFamily="34" charset="0"/>
              </a:rPr>
              <a:t>Soil analyses along sampling transects</a:t>
            </a:r>
            <a:r>
              <a:rPr lang="en-US" sz="3600" dirty="0" smtClean="0">
                <a:solidFill>
                  <a:srgbClr val="FF5050"/>
                </a:solidFill>
                <a:latin typeface="+mn-lt"/>
              </a:rPr>
              <a:t/>
            </a:r>
            <a:br>
              <a:rPr lang="en-US" sz="3600" dirty="0" smtClean="0">
                <a:solidFill>
                  <a:srgbClr val="FF5050"/>
                </a:solidFill>
                <a:latin typeface="+mn-lt"/>
              </a:rPr>
            </a:br>
            <a:endParaRPr lang="en-US" sz="3600" b="1" dirty="0">
              <a:solidFill>
                <a:srgbClr val="FF5050"/>
              </a:solidFill>
              <a:latin typeface="+mn-lt"/>
            </a:endParaRPr>
          </a:p>
        </p:txBody>
      </p:sp>
      <p:graphicFrame>
        <p:nvGraphicFramePr>
          <p:cNvPr id="10" name="Chart 9"/>
          <p:cNvGraphicFramePr>
            <a:graphicFrameLocks/>
          </p:cNvGraphicFramePr>
          <p:nvPr>
            <p:extLst>
              <p:ext uri="{D42A27DB-BD31-4B8C-83A1-F6EECF244321}">
                <p14:modId xmlns:p14="http://schemas.microsoft.com/office/powerpoint/2010/main" val="2620112960"/>
              </p:ext>
            </p:extLst>
          </p:nvPr>
        </p:nvGraphicFramePr>
        <p:xfrm>
          <a:off x="4572000" y="2057400"/>
          <a:ext cx="4398264" cy="2670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746385366"/>
              </p:ext>
            </p:extLst>
          </p:nvPr>
        </p:nvGraphicFramePr>
        <p:xfrm>
          <a:off x="114455" y="2057400"/>
          <a:ext cx="4398264" cy="26700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405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90125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097963841"/>
              </p:ext>
            </p:extLst>
          </p:nvPr>
        </p:nvGraphicFramePr>
        <p:xfrm>
          <a:off x="228600" y="2438400"/>
          <a:ext cx="3312584" cy="1996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extLst>
              <p:ext uri="{D42A27DB-BD31-4B8C-83A1-F6EECF244321}">
                <p14:modId xmlns:p14="http://schemas.microsoft.com/office/powerpoint/2010/main" val="788300047"/>
              </p:ext>
            </p:extLst>
          </p:nvPr>
        </p:nvGraphicFramePr>
        <p:xfrm>
          <a:off x="228600" y="4495800"/>
          <a:ext cx="3310128" cy="1993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noGrp="1"/>
          </p:cNvGraphicFramePr>
          <p:nvPr>
            <p:extLst>
              <p:ext uri="{D42A27DB-BD31-4B8C-83A1-F6EECF244321}">
                <p14:modId xmlns:p14="http://schemas.microsoft.com/office/powerpoint/2010/main" val="2398444646"/>
              </p:ext>
            </p:extLst>
          </p:nvPr>
        </p:nvGraphicFramePr>
        <p:xfrm>
          <a:off x="228600" y="457199"/>
          <a:ext cx="3312584" cy="198120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590228" y="594732"/>
            <a:ext cx="1104900" cy="3785652"/>
          </a:xfrm>
          <a:prstGeom prst="rect">
            <a:avLst/>
          </a:prstGeom>
          <a:noFill/>
        </p:spPr>
        <p:txBody>
          <a:bodyPr wrap="square" rtlCol="0">
            <a:spAutoFit/>
          </a:bodyPr>
          <a:lstStyle/>
          <a:p>
            <a:r>
              <a:rPr lang="en-US" sz="1600" b="1" dirty="0"/>
              <a:t>The cluster of new ecotypes within the </a:t>
            </a:r>
            <a:r>
              <a:rPr lang="en-US" sz="1600" b="1" i="1" dirty="0"/>
              <a:t>B. </a:t>
            </a:r>
            <a:r>
              <a:rPr lang="en-US" sz="1600" b="1" i="1" dirty="0" err="1"/>
              <a:t>licheniformis</a:t>
            </a:r>
            <a:r>
              <a:rPr lang="en-US" sz="1600" b="1" i="1" dirty="0"/>
              <a:t> </a:t>
            </a:r>
            <a:r>
              <a:rPr lang="en-US" sz="1600" b="1" dirty="0" err="1"/>
              <a:t>subclade</a:t>
            </a:r>
            <a:r>
              <a:rPr lang="en-US" sz="1600" b="1" dirty="0"/>
              <a:t> don’t seem to have </a:t>
            </a:r>
            <a:r>
              <a:rPr lang="en-US" sz="1600" b="1" dirty="0" smtClean="0"/>
              <a:t>tolerance </a:t>
            </a:r>
            <a:r>
              <a:rPr lang="en-US" sz="1600" b="1" dirty="0"/>
              <a:t>for high copper</a:t>
            </a:r>
          </a:p>
        </p:txBody>
      </p:sp>
      <p:graphicFrame>
        <p:nvGraphicFramePr>
          <p:cNvPr id="8" name="Chart 7"/>
          <p:cNvGraphicFramePr>
            <a:graphicFrameLocks noGrp="1"/>
          </p:cNvGraphicFramePr>
          <p:nvPr>
            <p:extLst>
              <p:ext uri="{D42A27DB-BD31-4B8C-83A1-F6EECF244321}">
                <p14:modId xmlns:p14="http://schemas.microsoft.com/office/powerpoint/2010/main" val="1289004421"/>
              </p:ext>
            </p:extLst>
          </p:nvPr>
        </p:nvGraphicFramePr>
        <p:xfrm>
          <a:off x="4648200" y="188294"/>
          <a:ext cx="4267200" cy="3147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noGrp="1"/>
          </p:cNvGraphicFramePr>
          <p:nvPr>
            <p:extLst>
              <p:ext uri="{D42A27DB-BD31-4B8C-83A1-F6EECF244321}">
                <p14:modId xmlns:p14="http://schemas.microsoft.com/office/powerpoint/2010/main" val="3421879081"/>
              </p:ext>
            </p:extLst>
          </p:nvPr>
        </p:nvGraphicFramePr>
        <p:xfrm>
          <a:off x="4648200" y="3505200"/>
          <a:ext cx="4257675" cy="30710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40200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What is a bacterial species?</a:t>
            </a:r>
          </a:p>
        </p:txBody>
      </p:sp>
      <p:sp>
        <p:nvSpPr>
          <p:cNvPr id="11" name="Left-Right Arrow 10"/>
          <p:cNvSpPr/>
          <p:nvPr/>
        </p:nvSpPr>
        <p:spPr>
          <a:xfrm>
            <a:off x="2781300" y="3138964"/>
            <a:ext cx="3581400" cy="1143000"/>
          </a:xfrm>
          <a:prstGeom prst="leftRightArrow">
            <a:avLst/>
          </a:prstGeom>
          <a:gradFill flip="none" rotWithShape="1">
            <a:gsLst>
              <a:gs pos="13000">
                <a:srgbClr val="C00000"/>
              </a:gs>
              <a:gs pos="50000">
                <a:srgbClr val="92D050"/>
              </a:gs>
              <a:gs pos="87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Species groups</a:t>
            </a:r>
            <a:endParaRPr lang="en-US" dirty="0"/>
          </a:p>
        </p:txBody>
      </p:sp>
      <p:sp>
        <p:nvSpPr>
          <p:cNvPr id="12" name="TextBox 11"/>
          <p:cNvSpPr txBox="1"/>
          <p:nvPr/>
        </p:nvSpPr>
        <p:spPr>
          <a:xfrm>
            <a:off x="171734" y="2971800"/>
            <a:ext cx="2057400" cy="1477328"/>
          </a:xfrm>
          <a:prstGeom prst="rect">
            <a:avLst/>
          </a:prstGeom>
          <a:noFill/>
        </p:spPr>
        <p:txBody>
          <a:bodyPr wrap="square" rtlCol="0">
            <a:spAutoFit/>
          </a:bodyPr>
          <a:lstStyle/>
          <a:p>
            <a:r>
              <a:rPr lang="en-US" dirty="0" smtClean="0"/>
              <a:t>Any difference in genome composition signifies two separate species.</a:t>
            </a:r>
            <a:endParaRPr lang="en-US" dirty="0"/>
          </a:p>
        </p:txBody>
      </p:sp>
      <p:sp>
        <p:nvSpPr>
          <p:cNvPr id="14" name="TextBox 13"/>
          <p:cNvSpPr txBox="1"/>
          <p:nvPr/>
        </p:nvSpPr>
        <p:spPr>
          <a:xfrm>
            <a:off x="6553200" y="3110300"/>
            <a:ext cx="1981200" cy="1200329"/>
          </a:xfrm>
          <a:prstGeom prst="rect">
            <a:avLst/>
          </a:prstGeom>
          <a:noFill/>
        </p:spPr>
        <p:txBody>
          <a:bodyPr wrap="square" rtlCol="0">
            <a:spAutoFit/>
          </a:bodyPr>
          <a:lstStyle/>
          <a:p>
            <a:pPr algn="r"/>
            <a:r>
              <a:rPr lang="en-US" dirty="0" smtClean="0"/>
              <a:t>≥97% 16S identity denotes individuals of the same species</a:t>
            </a:r>
            <a:endParaRPr lang="en-US" dirty="0"/>
          </a:p>
        </p:txBody>
      </p:sp>
      <p:pic>
        <p:nvPicPr>
          <p:cNvPr id="13" name="Picture 2" descr="http://thefastertimes.com/news/files/2011/06/minty-e-coli.jpg"/>
          <p:cNvPicPr>
            <a:picLocks noChangeAspect="1" noChangeArrowheads="1"/>
          </p:cNvPicPr>
          <p:nvPr/>
        </p:nvPicPr>
        <p:blipFill rotWithShape="1">
          <a:blip r:embed="rId3">
            <a:extLst>
              <a:ext uri="{28A0092B-C50C-407E-A947-70E740481C1C}">
                <a14:useLocalDpi xmlns:a14="http://schemas.microsoft.com/office/drawing/2010/main" val="0"/>
              </a:ext>
            </a:extLst>
          </a:blip>
          <a:srcRect t="24276" r="32658"/>
          <a:stretch/>
        </p:blipFill>
        <p:spPr bwMode="auto">
          <a:xfrm>
            <a:off x="188793" y="4707431"/>
            <a:ext cx="1896117" cy="1675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alialitman.files.wordpress.com/2012/10/hurricane-sandy-beach-scen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713" b="14661"/>
          <a:stretch/>
        </p:blipFill>
        <p:spPr bwMode="auto">
          <a:xfrm>
            <a:off x="6655206" y="1370420"/>
            <a:ext cx="1879194" cy="1604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deepsaidwhat.com/wp-content/uploads/2009/09/chicken-h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311" y="4468621"/>
            <a:ext cx="1715089" cy="222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141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Ecotypes could associate with bacterial community types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2819400"/>
            <a:ext cx="8153400" cy="2190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5672852"/>
            <a:ext cx="5486400" cy="369332"/>
          </a:xfrm>
          <a:prstGeom prst="rect">
            <a:avLst/>
          </a:prstGeom>
          <a:noFill/>
        </p:spPr>
        <p:txBody>
          <a:bodyPr wrap="square" rtlCol="0">
            <a:spAutoFit/>
          </a:bodyPr>
          <a:lstStyle/>
          <a:p>
            <a:r>
              <a:rPr lang="en-US" dirty="0" err="1" smtClean="0"/>
              <a:t>Arumugam</a:t>
            </a:r>
            <a:r>
              <a:rPr lang="en-US" dirty="0" smtClean="0"/>
              <a:t> et al. 2011</a:t>
            </a:r>
            <a:endParaRPr lang="en-US" dirty="0"/>
          </a:p>
        </p:txBody>
      </p:sp>
      <p:sp>
        <p:nvSpPr>
          <p:cNvPr id="3" name="TextBox 2"/>
          <p:cNvSpPr txBox="1"/>
          <p:nvPr/>
        </p:nvSpPr>
        <p:spPr>
          <a:xfrm>
            <a:off x="1295400" y="2819400"/>
            <a:ext cx="1600200" cy="369332"/>
          </a:xfrm>
          <a:prstGeom prst="rect">
            <a:avLst/>
          </a:prstGeom>
          <a:solidFill>
            <a:schemeClr val="tx1"/>
          </a:solidFill>
          <a:ln>
            <a:solidFill>
              <a:schemeClr val="bg1"/>
            </a:solidFill>
          </a:ln>
        </p:spPr>
        <p:txBody>
          <a:bodyPr wrap="square" rtlCol="0">
            <a:spAutoFit/>
          </a:bodyPr>
          <a:lstStyle/>
          <a:p>
            <a:pPr algn="ctr"/>
            <a:r>
              <a:rPr lang="en-US" dirty="0" err="1" smtClean="0">
                <a:solidFill>
                  <a:schemeClr val="bg1"/>
                </a:solidFill>
              </a:rPr>
              <a:t>Enterotype</a:t>
            </a:r>
            <a:r>
              <a:rPr lang="en-US" dirty="0" smtClean="0">
                <a:solidFill>
                  <a:schemeClr val="bg1"/>
                </a:solidFill>
              </a:rPr>
              <a:t> 1</a:t>
            </a:r>
            <a:endParaRPr lang="en-US" dirty="0">
              <a:solidFill>
                <a:schemeClr val="bg1"/>
              </a:solidFill>
            </a:endParaRPr>
          </a:p>
        </p:txBody>
      </p:sp>
      <p:sp>
        <p:nvSpPr>
          <p:cNvPr id="6" name="TextBox 5"/>
          <p:cNvSpPr txBox="1"/>
          <p:nvPr/>
        </p:nvSpPr>
        <p:spPr>
          <a:xfrm>
            <a:off x="3962400" y="2819400"/>
            <a:ext cx="1600200" cy="369332"/>
          </a:xfrm>
          <a:prstGeom prst="rect">
            <a:avLst/>
          </a:prstGeom>
          <a:solidFill>
            <a:schemeClr val="tx1"/>
          </a:solidFill>
          <a:ln>
            <a:solidFill>
              <a:schemeClr val="bg1"/>
            </a:solidFill>
          </a:ln>
        </p:spPr>
        <p:txBody>
          <a:bodyPr wrap="square" rtlCol="0">
            <a:spAutoFit/>
          </a:bodyPr>
          <a:lstStyle/>
          <a:p>
            <a:pPr algn="ctr"/>
            <a:r>
              <a:rPr lang="en-US" dirty="0" err="1" smtClean="0">
                <a:solidFill>
                  <a:schemeClr val="bg1"/>
                </a:solidFill>
              </a:rPr>
              <a:t>Enterotype</a:t>
            </a:r>
            <a:r>
              <a:rPr lang="en-US" dirty="0" smtClean="0">
                <a:solidFill>
                  <a:schemeClr val="bg1"/>
                </a:solidFill>
              </a:rPr>
              <a:t> 2</a:t>
            </a:r>
            <a:endParaRPr lang="en-US" dirty="0">
              <a:solidFill>
                <a:schemeClr val="bg1"/>
              </a:solidFill>
            </a:endParaRPr>
          </a:p>
        </p:txBody>
      </p:sp>
      <p:sp>
        <p:nvSpPr>
          <p:cNvPr id="7" name="TextBox 6"/>
          <p:cNvSpPr txBox="1"/>
          <p:nvPr/>
        </p:nvSpPr>
        <p:spPr>
          <a:xfrm>
            <a:off x="6629400" y="2819400"/>
            <a:ext cx="1600200" cy="369332"/>
          </a:xfrm>
          <a:prstGeom prst="rect">
            <a:avLst/>
          </a:prstGeom>
          <a:solidFill>
            <a:schemeClr val="tx1"/>
          </a:solidFill>
          <a:ln>
            <a:solidFill>
              <a:schemeClr val="bg1"/>
            </a:solidFill>
          </a:ln>
        </p:spPr>
        <p:txBody>
          <a:bodyPr wrap="square" rtlCol="0">
            <a:spAutoFit/>
          </a:bodyPr>
          <a:lstStyle/>
          <a:p>
            <a:pPr algn="ctr"/>
            <a:r>
              <a:rPr lang="en-US" dirty="0" err="1" smtClean="0">
                <a:solidFill>
                  <a:schemeClr val="bg1"/>
                </a:solidFill>
              </a:rPr>
              <a:t>Enterotype</a:t>
            </a:r>
            <a:r>
              <a:rPr lang="en-US" dirty="0" smtClean="0">
                <a:solidFill>
                  <a:schemeClr val="bg1"/>
                </a:solidFill>
              </a:rPr>
              <a:t> 3</a:t>
            </a:r>
            <a:endParaRPr lang="en-US" dirty="0">
              <a:solidFill>
                <a:schemeClr val="bg1"/>
              </a:solidFil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14" t="40853" r="85024" b="56957"/>
          <a:stretch/>
        </p:blipFill>
        <p:spPr bwMode="auto">
          <a:xfrm>
            <a:off x="495300" y="5183386"/>
            <a:ext cx="1295399" cy="3540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467" t="43043" r="45594" b="46336"/>
          <a:stretch/>
        </p:blipFill>
        <p:spPr bwMode="auto">
          <a:xfrm>
            <a:off x="495300" y="5665708"/>
            <a:ext cx="1295399" cy="3540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321" t="50000" r="4605" b="37391"/>
          <a:stretch/>
        </p:blipFill>
        <p:spPr bwMode="auto">
          <a:xfrm>
            <a:off x="495300" y="6187883"/>
            <a:ext cx="1295399" cy="3653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1" y="5183386"/>
            <a:ext cx="1295399" cy="338554"/>
          </a:xfrm>
          <a:prstGeom prst="rect">
            <a:avLst/>
          </a:prstGeom>
          <a:noFill/>
        </p:spPr>
        <p:txBody>
          <a:bodyPr wrap="square" rtlCol="0">
            <a:spAutoFit/>
          </a:bodyPr>
          <a:lstStyle/>
          <a:p>
            <a:r>
              <a:rPr lang="en-US" sz="1600" i="1" dirty="0" err="1" smtClean="0"/>
              <a:t>Bacteroides</a:t>
            </a:r>
            <a:endParaRPr lang="en-US" sz="1600" i="1" dirty="0"/>
          </a:p>
        </p:txBody>
      </p:sp>
      <p:sp>
        <p:nvSpPr>
          <p:cNvPr id="12" name="TextBox 11"/>
          <p:cNvSpPr txBox="1"/>
          <p:nvPr/>
        </p:nvSpPr>
        <p:spPr>
          <a:xfrm>
            <a:off x="533401" y="5681246"/>
            <a:ext cx="1295399" cy="338554"/>
          </a:xfrm>
          <a:prstGeom prst="rect">
            <a:avLst/>
          </a:prstGeom>
          <a:noFill/>
        </p:spPr>
        <p:txBody>
          <a:bodyPr wrap="square" rtlCol="0">
            <a:spAutoFit/>
          </a:bodyPr>
          <a:lstStyle/>
          <a:p>
            <a:r>
              <a:rPr lang="en-US" sz="1600" i="1" dirty="0" err="1" smtClean="0"/>
              <a:t>Prevotella</a:t>
            </a:r>
            <a:endParaRPr lang="en-US" sz="1600" i="1" dirty="0"/>
          </a:p>
        </p:txBody>
      </p:sp>
      <p:sp>
        <p:nvSpPr>
          <p:cNvPr id="13" name="TextBox 12"/>
          <p:cNvSpPr txBox="1"/>
          <p:nvPr/>
        </p:nvSpPr>
        <p:spPr>
          <a:xfrm>
            <a:off x="457201" y="6214646"/>
            <a:ext cx="1447799" cy="338554"/>
          </a:xfrm>
          <a:prstGeom prst="rect">
            <a:avLst/>
          </a:prstGeom>
          <a:noFill/>
        </p:spPr>
        <p:txBody>
          <a:bodyPr wrap="square" rtlCol="0">
            <a:spAutoFit/>
          </a:bodyPr>
          <a:lstStyle/>
          <a:p>
            <a:r>
              <a:rPr lang="en-US" sz="1600" i="1" dirty="0" err="1" smtClean="0"/>
              <a:t>Ruminococcus</a:t>
            </a:r>
            <a:endParaRPr lang="en-US" sz="1600" i="1" dirty="0"/>
          </a:p>
        </p:txBody>
      </p:sp>
    </p:spTree>
    <p:extLst>
      <p:ext uri="{BB962C8B-B14F-4D97-AF65-F5344CB8AC3E}">
        <p14:creationId xmlns:p14="http://schemas.microsoft.com/office/powerpoint/2010/main" val="1576793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analyses</a:t>
            </a:r>
            <a:endParaRPr lang="en-US" dirty="0"/>
          </a:p>
        </p:txBody>
      </p:sp>
      <p:sp>
        <p:nvSpPr>
          <p:cNvPr id="3" name="Content Placeholder 2"/>
          <p:cNvSpPr>
            <a:spLocks noGrp="1"/>
          </p:cNvSpPr>
          <p:nvPr>
            <p:ph idx="1"/>
          </p:nvPr>
        </p:nvSpPr>
        <p:spPr/>
        <p:txBody>
          <a:bodyPr/>
          <a:lstStyle/>
          <a:p>
            <a:r>
              <a:rPr lang="en-US" dirty="0" smtClean="0"/>
              <a:t>Genes unique to an ecotype or strain</a:t>
            </a:r>
          </a:p>
          <a:p>
            <a:pPr lvl="1"/>
            <a:r>
              <a:rPr lang="en-US" dirty="0" smtClean="0"/>
              <a:t>Functional characterization</a:t>
            </a:r>
          </a:p>
          <a:p>
            <a:r>
              <a:rPr lang="en-US" dirty="0" smtClean="0"/>
              <a:t>Genes under positive selection</a:t>
            </a:r>
          </a:p>
          <a:p>
            <a:r>
              <a:rPr lang="en-US" dirty="0" smtClean="0"/>
              <a:t>Horizontally transferred genes</a:t>
            </a:r>
            <a:endParaRPr lang="en-US" dirty="0"/>
          </a:p>
        </p:txBody>
      </p:sp>
      <p:sp>
        <p:nvSpPr>
          <p:cNvPr id="7" name="TextBox 6"/>
          <p:cNvSpPr txBox="1"/>
          <p:nvPr/>
        </p:nvSpPr>
        <p:spPr>
          <a:xfrm>
            <a:off x="5841206" y="6096000"/>
            <a:ext cx="3150394" cy="369332"/>
          </a:xfrm>
          <a:prstGeom prst="rect">
            <a:avLst/>
          </a:prstGeom>
          <a:noFill/>
        </p:spPr>
        <p:txBody>
          <a:bodyPr wrap="square" rtlCol="0">
            <a:spAutoFit/>
          </a:bodyPr>
          <a:lstStyle/>
          <a:p>
            <a:r>
              <a:rPr lang="en-US" dirty="0" err="1" smtClean="0"/>
              <a:t>Weidenbeck</a:t>
            </a:r>
            <a:r>
              <a:rPr lang="en-US" dirty="0" smtClean="0"/>
              <a:t> et al. in prep</a:t>
            </a:r>
            <a:endParaRPr lang="en-US" dirty="0"/>
          </a:p>
        </p:txBody>
      </p:sp>
      <p:pic>
        <p:nvPicPr>
          <p:cNvPr id="2050" name="Picture 2" descr="I:\RFW phylogeny PIE 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83" y="4191000"/>
            <a:ext cx="5199917"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88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3600" dirty="0" smtClean="0">
                <a:solidFill>
                  <a:srgbClr val="FF7C80"/>
                </a:solidFill>
                <a:latin typeface="Franklin Gothic Medium" pitchFamily="34" charset="0"/>
                <a:cs typeface="Calibri" pitchFamily="34" charset="0"/>
              </a:rPr>
              <a:t>Ecotype theory incorporates phylogeny and ecology into a species concept </a:t>
            </a:r>
            <a:endParaRPr lang="en-US" sz="3600" dirty="0">
              <a:solidFill>
                <a:srgbClr val="FF7C80"/>
              </a:solidFill>
              <a:latin typeface="Franklin Gothic Medium" pitchFamily="34" charset="0"/>
              <a:cs typeface="Calibri" pitchFamily="34" charset="0"/>
            </a:endParaRPr>
          </a:p>
        </p:txBody>
      </p:sp>
      <p:grpSp>
        <p:nvGrpSpPr>
          <p:cNvPr id="4" name="Group 3"/>
          <p:cNvGrpSpPr/>
          <p:nvPr/>
        </p:nvGrpSpPr>
        <p:grpSpPr>
          <a:xfrm>
            <a:off x="1194183" y="2009713"/>
            <a:ext cx="2672595" cy="3019487"/>
            <a:chOff x="2684145" y="1781113"/>
            <a:chExt cx="4183380" cy="4726366"/>
          </a:xfrm>
        </p:grpSpPr>
        <p:pic>
          <p:nvPicPr>
            <p:cNvPr id="6" name="Picture 2" descr="J:\Work computer\Work\Presentations\EF and PS figs\stable ecotyp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98" b="9469"/>
            <a:stretch/>
          </p:blipFill>
          <p:spPr bwMode="auto">
            <a:xfrm>
              <a:off x="2695699" y="1969192"/>
              <a:ext cx="4162300" cy="45382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684145" y="1781113"/>
              <a:ext cx="4183380" cy="1928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84145" y="1781113"/>
              <a:ext cx="4173853" cy="188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J:\Work computer\Work\Presentations\EF and PS figs\stable ecotype.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6436" t="69149" r="33672" b="9470"/>
            <a:stretch/>
          </p:blipFill>
          <p:spPr bwMode="auto">
            <a:xfrm>
              <a:off x="4332349" y="5425440"/>
              <a:ext cx="939800" cy="10718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4095377" y="2438400"/>
            <a:ext cx="6801223" cy="2123658"/>
          </a:xfrm>
          <a:prstGeom prst="rect">
            <a:avLst/>
          </a:prstGeom>
          <a:noFill/>
        </p:spPr>
        <p:txBody>
          <a:bodyPr wrap="square" rtlCol="0">
            <a:spAutoFit/>
          </a:bodyPr>
          <a:lstStyle/>
          <a:p>
            <a:r>
              <a:rPr lang="en-US" sz="3600" u="sng" dirty="0" smtClean="0"/>
              <a:t>Ecotypes</a:t>
            </a:r>
            <a:endParaRPr lang="en-US" sz="3200" u="sng" dirty="0" smtClean="0"/>
          </a:p>
          <a:p>
            <a:pPr marL="285750" indent="-285750">
              <a:buFont typeface="Arial" pitchFamily="34" charset="0"/>
              <a:buChar char="•"/>
            </a:pPr>
            <a:r>
              <a:rPr lang="en-US" sz="3200" dirty="0" smtClean="0"/>
              <a:t>Founded </a:t>
            </a:r>
            <a:r>
              <a:rPr lang="en-US" sz="3200" dirty="0"/>
              <a:t>only once</a:t>
            </a:r>
          </a:p>
          <a:p>
            <a:pPr marL="285750" indent="-285750">
              <a:buFont typeface="Arial" pitchFamily="34" charset="0"/>
              <a:buChar char="•"/>
            </a:pPr>
            <a:r>
              <a:rPr lang="en-US" sz="3200" dirty="0" smtClean="0"/>
              <a:t>Maintain limited diversity</a:t>
            </a:r>
          </a:p>
          <a:p>
            <a:pPr marL="285750" indent="-285750">
              <a:buFont typeface="Arial" pitchFamily="34" charset="0"/>
              <a:buChar char="•"/>
            </a:pPr>
            <a:r>
              <a:rPr lang="en-US" sz="3200" dirty="0" smtClean="0"/>
              <a:t>Irreversibly separate</a:t>
            </a:r>
            <a:endParaRPr lang="en-US" sz="3200" dirty="0"/>
          </a:p>
        </p:txBody>
      </p:sp>
      <p:pic>
        <p:nvPicPr>
          <p:cNvPr id="1028" name="Picture 4" descr="C:\Users\Sarah\AppData\Local\Microsoft\Windows\Temporary Internet Files\Content.IE5\KL8FU0KW\MC90029190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000" y="1766527"/>
            <a:ext cx="1850746" cy="173370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arah\AppData\Local\Microsoft\Windows\Temporary Internet Files\Content.IE5\KL8FU0KW\MC90037086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511" y="4876800"/>
            <a:ext cx="1807769" cy="167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749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dirty="0">
                <a:solidFill>
                  <a:srgbClr val="FF7C80"/>
                </a:solidFill>
                <a:latin typeface="Franklin Gothic Medium" pitchFamily="34" charset="0"/>
                <a:cs typeface="Calibri" pitchFamily="34" charset="0"/>
              </a:rPr>
              <a:t>Ecotypes can be demarcated with the algorithms ES and </a:t>
            </a:r>
            <a:r>
              <a:rPr lang="en-US" sz="4000" dirty="0" err="1">
                <a:solidFill>
                  <a:srgbClr val="FF7C80"/>
                </a:solidFill>
                <a:latin typeface="Franklin Gothic Medium" pitchFamily="34" charset="0"/>
                <a:cs typeface="Calibri" pitchFamily="34" charset="0"/>
              </a:rPr>
              <a:t>AdaptML</a:t>
            </a:r>
            <a:endParaRPr lang="en-US" sz="4000" dirty="0">
              <a:solidFill>
                <a:srgbClr val="FF7C80"/>
              </a:solidFill>
              <a:latin typeface="Franklin Gothic Medium" pitchFamily="34" charset="0"/>
              <a:cs typeface="Calibri" pitchFamily="34" charset="0"/>
            </a:endParaRPr>
          </a:p>
        </p:txBody>
      </p:sp>
      <p:sp>
        <p:nvSpPr>
          <p:cNvPr id="3" name="Content Placeholder 2"/>
          <p:cNvSpPr>
            <a:spLocks noGrp="1"/>
          </p:cNvSpPr>
          <p:nvPr>
            <p:ph idx="1"/>
          </p:nvPr>
        </p:nvSpPr>
        <p:spPr>
          <a:xfrm>
            <a:off x="228600" y="6176169"/>
            <a:ext cx="3926956" cy="487363"/>
          </a:xfrm>
        </p:spPr>
        <p:txBody>
          <a:bodyPr>
            <a:noAutofit/>
          </a:bodyPr>
          <a:lstStyle/>
          <a:p>
            <a:pPr marL="0" indent="0">
              <a:buNone/>
            </a:pPr>
            <a:r>
              <a:rPr lang="en-US" sz="2000" dirty="0" err="1" smtClean="0"/>
              <a:t>Koeppel</a:t>
            </a:r>
            <a:r>
              <a:rPr lang="en-US" sz="2000" dirty="0" smtClean="0"/>
              <a:t> and Cohan 2008</a:t>
            </a:r>
            <a:endParaRPr lang="en-US" sz="2000" dirty="0"/>
          </a:p>
        </p:txBody>
      </p:sp>
      <p:pic>
        <p:nvPicPr>
          <p:cNvPr id="4" name="Picture 2" descr="http://fcohan.faculty.wesleyan.edu/files/2013/01/parameter-solutions-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62174"/>
            <a:ext cx="3850756" cy="35528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7510" r="-1"/>
          <a:stretch/>
        </p:blipFill>
        <p:spPr bwMode="auto">
          <a:xfrm>
            <a:off x="4572000" y="2093145"/>
            <a:ext cx="4154714" cy="386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495800" y="6176169"/>
            <a:ext cx="8229600" cy="4873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t>Hunt et al 2008</a:t>
            </a:r>
            <a:endParaRPr lang="en-US" sz="2000" dirty="0"/>
          </a:p>
        </p:txBody>
      </p:sp>
    </p:spTree>
    <p:extLst>
      <p:ext uri="{BB962C8B-B14F-4D97-AF65-F5344CB8AC3E}">
        <p14:creationId xmlns:p14="http://schemas.microsoft.com/office/powerpoint/2010/main" val="4217007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5511" y="6064227"/>
            <a:ext cx="3124200" cy="639763"/>
          </a:xfrm>
        </p:spPr>
        <p:txBody>
          <a:bodyPr>
            <a:normAutofit fontScale="62500" lnSpcReduction="20000"/>
          </a:bodyPr>
          <a:lstStyle/>
          <a:p>
            <a:pPr marL="0" indent="0">
              <a:buNone/>
            </a:pPr>
            <a:r>
              <a:rPr lang="en-US" dirty="0" smtClean="0"/>
              <a:t>Cohan and Kopac 2011; original data from </a:t>
            </a:r>
            <a:r>
              <a:rPr lang="en-US" dirty="0" err="1" smtClean="0"/>
              <a:t>Luo</a:t>
            </a:r>
            <a:r>
              <a:rPr lang="en-US" dirty="0" smtClean="0"/>
              <a:t> et al</a:t>
            </a:r>
            <a:endParaRPr lang="en-US"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125885" y="1659057"/>
            <a:ext cx="2670253" cy="4970343"/>
          </a:xfrm>
          <a:prstGeom prst="rect">
            <a:avLst/>
          </a:prstGeom>
        </p:spPr>
      </p:pic>
      <p:sp>
        <p:nvSpPr>
          <p:cNvPr id="7" name="Title 1"/>
          <p:cNvSpPr txBox="1">
            <a:spLocks/>
          </p:cNvSpPr>
          <p:nvPr/>
        </p:nvSpPr>
        <p:spPr>
          <a:xfrm>
            <a:off x="609600" y="228600"/>
            <a:ext cx="8229600" cy="1143000"/>
          </a:xfrm>
          <a:prstGeom prst="rect">
            <a:avLst/>
          </a:prstGeom>
        </p:spPr>
        <p:txBody>
          <a:bodyPr vert="horz" lIns="91440" tIns="45720" rIns="91440" bIns="45720" rtlCol="0" anchor="ctr">
            <a:noAutofit/>
          </a:bodyPr>
          <a:lstStyle>
            <a:lvl1pPr algn="ctr">
              <a:spcBef>
                <a:spcPct val="0"/>
              </a:spcBef>
              <a:buNone/>
              <a:defRPr sz="4000">
                <a:solidFill>
                  <a:srgbClr val="FF5050"/>
                </a:solidFill>
                <a:latin typeface="Franklin Gothic Medium" pitchFamily="34" charset="0"/>
                <a:ea typeface="+mj-ea"/>
                <a:cs typeface="Calibri" pitchFamily="34" charset="0"/>
              </a:defRPr>
            </a:lvl1pPr>
          </a:lstStyle>
          <a:p>
            <a:r>
              <a:rPr lang="en-US" dirty="0">
                <a:solidFill>
                  <a:srgbClr val="FF7C80"/>
                </a:solidFill>
              </a:rPr>
              <a:t>Ecological data has been found to correlate with Putative Ecotypes</a:t>
            </a:r>
          </a:p>
        </p:txBody>
      </p:sp>
      <p:sp>
        <p:nvSpPr>
          <p:cNvPr id="4" name="TextBox 3"/>
          <p:cNvSpPr txBox="1"/>
          <p:nvPr/>
        </p:nvSpPr>
        <p:spPr>
          <a:xfrm>
            <a:off x="3810000" y="1447800"/>
            <a:ext cx="533400" cy="230832"/>
          </a:xfrm>
          <a:prstGeom prst="rect">
            <a:avLst/>
          </a:prstGeom>
          <a:noFill/>
        </p:spPr>
        <p:txBody>
          <a:bodyPr wrap="square" rtlCol="0">
            <a:spAutoFit/>
          </a:bodyPr>
          <a:lstStyle/>
          <a:p>
            <a:r>
              <a:rPr lang="en-US" sz="900" dirty="0" err="1" smtClean="0"/>
              <a:t>EcoSim</a:t>
            </a:r>
            <a:endParaRPr lang="en-US" sz="900" dirty="0"/>
          </a:p>
        </p:txBody>
      </p:sp>
      <p:sp>
        <p:nvSpPr>
          <p:cNvPr id="10" name="TextBox 9"/>
          <p:cNvSpPr txBox="1"/>
          <p:nvPr/>
        </p:nvSpPr>
        <p:spPr>
          <a:xfrm>
            <a:off x="4419600" y="1447800"/>
            <a:ext cx="609600" cy="230832"/>
          </a:xfrm>
          <a:prstGeom prst="rect">
            <a:avLst/>
          </a:prstGeom>
          <a:noFill/>
        </p:spPr>
        <p:txBody>
          <a:bodyPr wrap="square" rtlCol="0">
            <a:spAutoFit/>
          </a:bodyPr>
          <a:lstStyle/>
          <a:p>
            <a:r>
              <a:rPr lang="en-US" sz="900" dirty="0" err="1" smtClean="0"/>
              <a:t>AdaptML</a:t>
            </a:r>
            <a:endParaRPr lang="en-US" sz="900" dirty="0"/>
          </a:p>
        </p:txBody>
      </p:sp>
      <p:sp>
        <p:nvSpPr>
          <p:cNvPr id="2" name="TextBox 1"/>
          <p:cNvSpPr txBox="1"/>
          <p:nvPr/>
        </p:nvSpPr>
        <p:spPr>
          <a:xfrm>
            <a:off x="4953000" y="1905000"/>
            <a:ext cx="2286000" cy="369332"/>
          </a:xfrm>
          <a:prstGeom prst="rect">
            <a:avLst/>
          </a:prstGeom>
          <a:noFill/>
        </p:spPr>
        <p:txBody>
          <a:bodyPr wrap="square" rtlCol="0">
            <a:spAutoFit/>
          </a:bodyPr>
          <a:lstStyle/>
          <a:p>
            <a:r>
              <a:rPr lang="en-US" b="1" dirty="0" smtClean="0">
                <a:ln w="12700">
                  <a:solidFill>
                    <a:schemeClr val="bg1"/>
                  </a:solidFill>
                  <a:prstDash val="solid"/>
                </a:ln>
                <a:solidFill>
                  <a:schemeClr val="accent5">
                    <a:lumMod val="75000"/>
                  </a:scheme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Mammalian hosts</a:t>
            </a:r>
            <a:endParaRPr lang="en-US" b="1" dirty="0">
              <a:ln w="12700">
                <a:solidFill>
                  <a:schemeClr val="bg1"/>
                </a:solidFill>
                <a:prstDash val="solid"/>
              </a:ln>
              <a:solidFill>
                <a:schemeClr val="accent5">
                  <a:lumMod val="75000"/>
                </a:scheme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endParaRPr>
          </a:p>
        </p:txBody>
      </p:sp>
      <p:sp>
        <p:nvSpPr>
          <p:cNvPr id="11" name="TextBox 10"/>
          <p:cNvSpPr txBox="1"/>
          <p:nvPr/>
        </p:nvSpPr>
        <p:spPr>
          <a:xfrm>
            <a:off x="4953000" y="2971800"/>
            <a:ext cx="1752600" cy="369332"/>
          </a:xfrm>
          <a:prstGeom prst="rect">
            <a:avLst/>
          </a:prstGeom>
          <a:noFill/>
        </p:spPr>
        <p:txBody>
          <a:bodyPr wrap="square" rtlCol="0">
            <a:spAutoFit/>
          </a:bodyPr>
          <a:lstStyle>
            <a:defPPr>
              <a:defRPr lang="en-US"/>
            </a:defPPr>
            <a:lvl1pPr>
              <a:defRPr b="1">
                <a:ln w="12700">
                  <a:solidFill>
                    <a:schemeClr val="bg1"/>
                  </a:solidFill>
                  <a:prstDash val="solid"/>
                </a:ln>
                <a:solidFill>
                  <a:schemeClr val="accent5">
                    <a:lumMod val="75000"/>
                  </a:scheme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defRPr>
            </a:lvl1pPr>
          </a:lstStyle>
          <a:p>
            <a:r>
              <a:rPr lang="en-US" dirty="0">
                <a:solidFill>
                  <a:srgbClr val="FF33CC"/>
                </a:solidFill>
              </a:rPr>
              <a:t>Avian hosts</a:t>
            </a:r>
          </a:p>
        </p:txBody>
      </p:sp>
      <p:sp>
        <p:nvSpPr>
          <p:cNvPr id="12" name="TextBox 11"/>
          <p:cNvSpPr txBox="1"/>
          <p:nvPr/>
        </p:nvSpPr>
        <p:spPr>
          <a:xfrm>
            <a:off x="4953000" y="3810000"/>
            <a:ext cx="2045677" cy="646331"/>
          </a:xfrm>
          <a:prstGeom prst="rect">
            <a:avLst/>
          </a:prstGeom>
          <a:noFill/>
        </p:spPr>
        <p:txBody>
          <a:bodyPr wrap="square" rtlCol="0">
            <a:spAutoFit/>
          </a:bodyPr>
          <a:lstStyle/>
          <a:p>
            <a:r>
              <a:rPr lang="en-US" b="1" dirty="0">
                <a:ln w="12700">
                  <a:solidFill>
                    <a:schemeClr val="bg1"/>
                  </a:solidFill>
                  <a:prstDash val="solid"/>
                </a:ln>
                <a:solidFill>
                  <a:srgbClr val="008000"/>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Freshwater</a:t>
            </a:r>
            <a:r>
              <a:rPr lang="en-US"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 </a:t>
            </a:r>
            <a:r>
              <a:rPr lang="en-US" b="1" dirty="0">
                <a:ln w="12700">
                  <a:solidFill>
                    <a:schemeClr val="bg1"/>
                  </a:solidFill>
                  <a:prstDash val="solid"/>
                </a:ln>
                <a:solidFill>
                  <a:srgbClr val="008000"/>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bodies</a:t>
            </a:r>
          </a:p>
        </p:txBody>
      </p:sp>
      <p:sp>
        <p:nvSpPr>
          <p:cNvPr id="13" name="TextBox 12"/>
          <p:cNvSpPr txBox="1"/>
          <p:nvPr/>
        </p:nvSpPr>
        <p:spPr>
          <a:xfrm>
            <a:off x="4953000" y="5029200"/>
            <a:ext cx="2045677" cy="646331"/>
          </a:xfrm>
          <a:prstGeom prst="rect">
            <a:avLst/>
          </a:prstGeom>
          <a:noFill/>
        </p:spPr>
        <p:txBody>
          <a:bodyPr wrap="square" rtlCol="0">
            <a:spAutoFit/>
          </a:bodyPr>
          <a:lstStyle/>
          <a:p>
            <a:r>
              <a:rPr lang="en-US" b="1" dirty="0">
                <a:ln w="12700">
                  <a:solidFill>
                    <a:schemeClr val="bg1"/>
                  </a:solidFill>
                  <a:prstDash val="solid"/>
                </a:ln>
                <a:solidFill>
                  <a:srgbClr val="FFC000"/>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Freshwater beaches</a:t>
            </a:r>
          </a:p>
        </p:txBody>
      </p:sp>
    </p:spTree>
    <p:extLst>
      <p:ext uri="{BB962C8B-B14F-4D97-AF65-F5344CB8AC3E}">
        <p14:creationId xmlns:p14="http://schemas.microsoft.com/office/powerpoint/2010/main" val="3739313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1752600"/>
            <a:ext cx="4114800" cy="51054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vert="horz" lIns="91440" tIns="45720" rIns="91440" bIns="45720" rtlCol="0" anchor="ctr">
            <a:noAutofit/>
          </a:bodyPr>
          <a:lstStyle/>
          <a:p>
            <a:r>
              <a:rPr lang="en-US" sz="3200" dirty="0">
                <a:solidFill>
                  <a:srgbClr val="FF7C80"/>
                </a:solidFill>
                <a:latin typeface="Franklin Gothic Medium" pitchFamily="34" charset="0"/>
                <a:cs typeface="Calibri" pitchFamily="34" charset="0"/>
              </a:rPr>
              <a:t>Ecotypes demarcated by sequence cluster analysis </a:t>
            </a:r>
            <a:r>
              <a:rPr lang="en-US" sz="3200" dirty="0" smtClean="0">
                <a:solidFill>
                  <a:srgbClr val="FF7C80"/>
                </a:solidFill>
                <a:latin typeface="Franklin Gothic Medium" pitchFamily="34" charset="0"/>
                <a:cs typeface="Calibri" pitchFamily="34" charset="0"/>
              </a:rPr>
              <a:t>are often ecologically distinct</a:t>
            </a:r>
            <a:endParaRPr lang="en-US" sz="3200" dirty="0">
              <a:solidFill>
                <a:srgbClr val="FF7C80"/>
              </a:solidFill>
              <a:latin typeface="Franklin Gothic Medium" pitchFamily="34" charset="0"/>
              <a:cs typeface="Calibri" pitchFamily="34" charset="0"/>
            </a:endParaRPr>
          </a:p>
        </p:txBody>
      </p:sp>
      <p:sp>
        <p:nvSpPr>
          <p:cNvPr id="71" name="Text Box 6"/>
          <p:cNvSpPr txBox="1">
            <a:spLocks noChangeArrowheads="1"/>
          </p:cNvSpPr>
          <p:nvPr/>
        </p:nvSpPr>
        <p:spPr bwMode="auto">
          <a:xfrm>
            <a:off x="1916113" y="5956300"/>
            <a:ext cx="2024062" cy="825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de-DE" sz="1600" b="1" dirty="0">
                <a:solidFill>
                  <a:schemeClr val="accent5">
                    <a:lumMod val="50000"/>
                  </a:schemeClr>
                </a:solidFill>
                <a:cs typeface="Times New Roman" pitchFamily="18" charset="0"/>
              </a:rPr>
              <a:t>low temperature tolerance providing</a:t>
            </a:r>
          </a:p>
        </p:txBody>
      </p:sp>
      <p:grpSp>
        <p:nvGrpSpPr>
          <p:cNvPr id="72" name="Group 7"/>
          <p:cNvGrpSpPr>
            <a:grpSpLocks/>
          </p:cNvGrpSpPr>
          <p:nvPr/>
        </p:nvGrpSpPr>
        <p:grpSpPr bwMode="auto">
          <a:xfrm>
            <a:off x="2705095" y="4462459"/>
            <a:ext cx="427627" cy="280636"/>
            <a:chOff x="3145" y="3110"/>
            <a:chExt cx="291" cy="227"/>
          </a:xfrm>
        </p:grpSpPr>
        <p:sp>
          <p:nvSpPr>
            <p:cNvPr id="73" name="Rectangle 8"/>
            <p:cNvSpPr>
              <a:spLocks noChangeArrowheads="1"/>
            </p:cNvSpPr>
            <p:nvPr/>
          </p:nvSpPr>
          <p:spPr bwMode="auto">
            <a:xfrm>
              <a:off x="3145" y="3110"/>
              <a:ext cx="122" cy="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CH</a:t>
              </a:r>
            </a:p>
          </p:txBody>
        </p:sp>
        <p:sp>
          <p:nvSpPr>
            <p:cNvPr id="74" name="Rectangle 9"/>
            <p:cNvSpPr>
              <a:spLocks noChangeArrowheads="1"/>
            </p:cNvSpPr>
            <p:nvPr/>
          </p:nvSpPr>
          <p:spPr bwMode="auto">
            <a:xfrm>
              <a:off x="3383" y="3188"/>
              <a:ext cx="53" cy="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3</a:t>
              </a:r>
            </a:p>
          </p:txBody>
        </p:sp>
      </p:grpSp>
      <p:sp>
        <p:nvSpPr>
          <p:cNvPr id="75" name="Line 10"/>
          <p:cNvSpPr>
            <a:spLocks noChangeShapeType="1"/>
          </p:cNvSpPr>
          <p:nvPr/>
        </p:nvSpPr>
        <p:spPr bwMode="auto">
          <a:xfrm rot="16200000">
            <a:off x="2455863" y="3494088"/>
            <a:ext cx="227012"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1"/>
          <p:cNvSpPr>
            <a:spLocks noChangeShapeType="1"/>
          </p:cNvSpPr>
          <p:nvPr/>
        </p:nvSpPr>
        <p:spPr bwMode="auto">
          <a:xfrm rot="16200000" flipV="1">
            <a:off x="2455069" y="3264694"/>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2"/>
          <p:cNvSpPr>
            <a:spLocks noChangeShapeType="1"/>
          </p:cNvSpPr>
          <p:nvPr/>
        </p:nvSpPr>
        <p:spPr bwMode="auto">
          <a:xfrm rot="16200000">
            <a:off x="2455862" y="3038476"/>
            <a:ext cx="227013"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3"/>
          <p:cNvSpPr>
            <a:spLocks noChangeShapeType="1"/>
          </p:cNvSpPr>
          <p:nvPr/>
        </p:nvSpPr>
        <p:spPr bwMode="auto">
          <a:xfrm rot="16200000" flipV="1">
            <a:off x="2455069" y="2809082"/>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4"/>
          <p:cNvSpPr>
            <a:spLocks noChangeShapeType="1"/>
          </p:cNvSpPr>
          <p:nvPr/>
        </p:nvSpPr>
        <p:spPr bwMode="auto">
          <a:xfrm rot="16200000">
            <a:off x="2455069" y="2583657"/>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5"/>
          <p:cNvSpPr>
            <a:spLocks noChangeShapeType="1"/>
          </p:cNvSpPr>
          <p:nvPr/>
        </p:nvSpPr>
        <p:spPr bwMode="auto">
          <a:xfrm rot="16200000" flipH="1">
            <a:off x="2468562" y="4632326"/>
            <a:ext cx="227013"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6"/>
          <p:cNvSpPr>
            <a:spLocks noChangeShapeType="1"/>
          </p:cNvSpPr>
          <p:nvPr/>
        </p:nvSpPr>
        <p:spPr bwMode="auto">
          <a:xfrm rot="16200000" flipH="1" flipV="1">
            <a:off x="2508251" y="4848225"/>
            <a:ext cx="176212" cy="96837"/>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7"/>
          <p:cNvSpPr>
            <a:spLocks noChangeShapeType="1"/>
          </p:cNvSpPr>
          <p:nvPr/>
        </p:nvSpPr>
        <p:spPr bwMode="auto">
          <a:xfrm rot="16200000">
            <a:off x="2605882" y="4466431"/>
            <a:ext cx="1588" cy="20637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18"/>
          <p:cNvSpPr>
            <a:spLocks noChangeShapeType="1"/>
          </p:cNvSpPr>
          <p:nvPr/>
        </p:nvSpPr>
        <p:spPr bwMode="auto">
          <a:xfrm rot="16200000" flipV="1">
            <a:off x="2455069" y="2355057"/>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9"/>
          <p:cNvSpPr>
            <a:spLocks noChangeShapeType="1"/>
          </p:cNvSpPr>
          <p:nvPr/>
        </p:nvSpPr>
        <p:spPr bwMode="auto">
          <a:xfrm rot="16200000">
            <a:off x="2455069" y="2126457"/>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5" name="Group 20"/>
          <p:cNvGrpSpPr>
            <a:grpSpLocks/>
          </p:cNvGrpSpPr>
          <p:nvPr/>
        </p:nvGrpSpPr>
        <p:grpSpPr bwMode="auto">
          <a:xfrm>
            <a:off x="2090736" y="4989520"/>
            <a:ext cx="381665" cy="254875"/>
            <a:chOff x="2421" y="3431"/>
            <a:chExt cx="261" cy="207"/>
          </a:xfrm>
        </p:grpSpPr>
        <p:sp>
          <p:nvSpPr>
            <p:cNvPr id="86" name="Rectangle 21"/>
            <p:cNvSpPr>
              <a:spLocks noChangeArrowheads="1"/>
            </p:cNvSpPr>
            <p:nvPr/>
          </p:nvSpPr>
          <p:spPr bwMode="auto">
            <a:xfrm>
              <a:off x="2421" y="3431"/>
              <a:ext cx="67" cy="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H</a:t>
              </a:r>
            </a:p>
          </p:txBody>
        </p:sp>
        <p:sp>
          <p:nvSpPr>
            <p:cNvPr id="87" name="Rectangle 22"/>
            <p:cNvSpPr>
              <a:spLocks noChangeArrowheads="1"/>
            </p:cNvSpPr>
            <p:nvPr/>
          </p:nvSpPr>
          <p:spPr bwMode="auto">
            <a:xfrm>
              <a:off x="2545" y="3488"/>
              <a:ext cx="54" cy="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chemeClr val="accent5">
                      <a:lumMod val="50000"/>
                    </a:schemeClr>
                  </a:solidFill>
                  <a:cs typeface="Times New Roman" pitchFamily="18" charset="0"/>
                </a:rPr>
                <a:t>3</a:t>
              </a:r>
            </a:p>
          </p:txBody>
        </p:sp>
        <p:sp>
          <p:nvSpPr>
            <p:cNvPr id="88" name="Rectangle 23"/>
            <p:cNvSpPr>
              <a:spLocks noChangeArrowheads="1"/>
            </p:cNvSpPr>
            <p:nvPr/>
          </p:nvSpPr>
          <p:spPr bwMode="auto">
            <a:xfrm>
              <a:off x="2626" y="3431"/>
              <a:ext cx="56" cy="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C</a:t>
              </a:r>
            </a:p>
          </p:txBody>
        </p:sp>
      </p:grpSp>
      <p:sp>
        <p:nvSpPr>
          <p:cNvPr id="89" name="Rectangle 24"/>
          <p:cNvSpPr>
            <a:spLocks noChangeArrowheads="1"/>
          </p:cNvSpPr>
          <p:nvPr/>
        </p:nvSpPr>
        <p:spPr bwMode="auto">
          <a:xfrm>
            <a:off x="2120900" y="1879600"/>
            <a:ext cx="387927"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HOOC</a:t>
            </a:r>
          </a:p>
        </p:txBody>
      </p:sp>
      <p:sp>
        <p:nvSpPr>
          <p:cNvPr id="90" name="Line 25"/>
          <p:cNvSpPr>
            <a:spLocks noChangeShapeType="1"/>
          </p:cNvSpPr>
          <p:nvPr/>
        </p:nvSpPr>
        <p:spPr bwMode="auto">
          <a:xfrm rot="16200000">
            <a:off x="2455862" y="4394201"/>
            <a:ext cx="227013"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26"/>
          <p:cNvSpPr>
            <a:spLocks noChangeShapeType="1"/>
          </p:cNvSpPr>
          <p:nvPr/>
        </p:nvSpPr>
        <p:spPr bwMode="auto">
          <a:xfrm rot="16200000" flipV="1">
            <a:off x="2455069" y="4164807"/>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27"/>
          <p:cNvSpPr>
            <a:spLocks noChangeShapeType="1"/>
          </p:cNvSpPr>
          <p:nvPr/>
        </p:nvSpPr>
        <p:spPr bwMode="auto">
          <a:xfrm rot="16200000">
            <a:off x="2455069" y="3939382"/>
            <a:ext cx="228600"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28"/>
          <p:cNvSpPr>
            <a:spLocks noChangeShapeType="1"/>
          </p:cNvSpPr>
          <p:nvPr/>
        </p:nvSpPr>
        <p:spPr bwMode="auto">
          <a:xfrm rot="16200000" flipV="1">
            <a:off x="2455863" y="3709988"/>
            <a:ext cx="227012" cy="125412"/>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Text Box 29"/>
          <p:cNvSpPr txBox="1">
            <a:spLocks noChangeArrowheads="1"/>
          </p:cNvSpPr>
          <p:nvPr/>
        </p:nvSpPr>
        <p:spPr bwMode="auto">
          <a:xfrm>
            <a:off x="1844675" y="5264150"/>
            <a:ext cx="118110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de-DE" sz="1400" b="1" dirty="0">
                <a:solidFill>
                  <a:schemeClr val="accent5">
                    <a:lumMod val="50000"/>
                  </a:schemeClr>
                </a:solidFill>
                <a:cs typeface="Times New Roman" pitchFamily="18" charset="0"/>
              </a:rPr>
              <a:t>anteiso</a:t>
            </a:r>
          </a:p>
        </p:txBody>
      </p:sp>
      <p:grpSp>
        <p:nvGrpSpPr>
          <p:cNvPr id="95" name="Group 30"/>
          <p:cNvGrpSpPr>
            <a:grpSpLocks/>
          </p:cNvGrpSpPr>
          <p:nvPr/>
        </p:nvGrpSpPr>
        <p:grpSpPr bwMode="auto">
          <a:xfrm>
            <a:off x="2903537" y="1879600"/>
            <a:ext cx="745032" cy="3390199"/>
            <a:chOff x="4665" y="894"/>
            <a:chExt cx="509" cy="2741"/>
          </a:xfrm>
        </p:grpSpPr>
        <p:sp>
          <p:nvSpPr>
            <p:cNvPr id="96" name="Rectangle 31"/>
            <p:cNvSpPr>
              <a:spLocks noChangeArrowheads="1"/>
            </p:cNvSpPr>
            <p:nvPr/>
          </p:nvSpPr>
          <p:spPr bwMode="auto">
            <a:xfrm>
              <a:off x="4665" y="894"/>
              <a:ext cx="265" cy="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HOOC</a:t>
              </a:r>
            </a:p>
          </p:txBody>
        </p:sp>
        <p:grpSp>
          <p:nvGrpSpPr>
            <p:cNvPr id="97" name="Group 32"/>
            <p:cNvGrpSpPr>
              <a:grpSpLocks/>
            </p:cNvGrpSpPr>
            <p:nvPr/>
          </p:nvGrpSpPr>
          <p:grpSpPr bwMode="auto">
            <a:xfrm>
              <a:off x="4882" y="1045"/>
              <a:ext cx="292" cy="2590"/>
              <a:chOff x="5194" y="1061"/>
              <a:chExt cx="292" cy="2590"/>
            </a:xfrm>
          </p:grpSpPr>
          <p:sp>
            <p:nvSpPr>
              <p:cNvPr id="98" name="Line 33"/>
              <p:cNvSpPr>
                <a:spLocks noChangeShapeType="1"/>
              </p:cNvSpPr>
              <p:nvPr/>
            </p:nvSpPr>
            <p:spPr bwMode="auto">
              <a:xfrm rot="-5400000">
                <a:off x="5170" y="2215"/>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34"/>
              <p:cNvSpPr>
                <a:spLocks noChangeShapeType="1"/>
              </p:cNvSpPr>
              <p:nvPr/>
            </p:nvSpPr>
            <p:spPr bwMode="auto">
              <a:xfrm rot="16200000" flipV="1">
                <a:off x="5170" y="2030"/>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5"/>
              <p:cNvSpPr>
                <a:spLocks noChangeShapeType="1"/>
              </p:cNvSpPr>
              <p:nvPr/>
            </p:nvSpPr>
            <p:spPr bwMode="auto">
              <a:xfrm rot="-5400000">
                <a:off x="5170" y="1847"/>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36"/>
              <p:cNvSpPr>
                <a:spLocks noChangeShapeType="1"/>
              </p:cNvSpPr>
              <p:nvPr/>
            </p:nvSpPr>
            <p:spPr bwMode="auto">
              <a:xfrm rot="16200000" flipV="1">
                <a:off x="5170" y="1662"/>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37"/>
              <p:cNvSpPr>
                <a:spLocks noChangeShapeType="1"/>
              </p:cNvSpPr>
              <p:nvPr/>
            </p:nvSpPr>
            <p:spPr bwMode="auto">
              <a:xfrm rot="-5400000">
                <a:off x="5170" y="1479"/>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38"/>
              <p:cNvSpPr>
                <a:spLocks noChangeShapeType="1"/>
              </p:cNvSpPr>
              <p:nvPr/>
            </p:nvSpPr>
            <p:spPr bwMode="auto">
              <a:xfrm rot="16200000" flipH="1">
                <a:off x="5178" y="3135"/>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39"/>
              <p:cNvSpPr>
                <a:spLocks noChangeShapeType="1"/>
              </p:cNvSpPr>
              <p:nvPr/>
            </p:nvSpPr>
            <p:spPr bwMode="auto">
              <a:xfrm rot="-5400000" flipH="1" flipV="1">
                <a:off x="5207" y="3308"/>
                <a:ext cx="143" cy="67"/>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40"/>
              <p:cNvSpPr>
                <a:spLocks noChangeShapeType="1"/>
              </p:cNvSpPr>
              <p:nvPr/>
            </p:nvSpPr>
            <p:spPr bwMode="auto">
              <a:xfrm rot="16200000" flipV="1">
                <a:off x="5168" y="1295"/>
                <a:ext cx="185"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41"/>
              <p:cNvSpPr>
                <a:spLocks noChangeShapeType="1"/>
              </p:cNvSpPr>
              <p:nvPr/>
            </p:nvSpPr>
            <p:spPr bwMode="auto">
              <a:xfrm rot="-5400000">
                <a:off x="5169" y="1110"/>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42"/>
              <p:cNvSpPr>
                <a:spLocks noChangeShapeType="1"/>
              </p:cNvSpPr>
              <p:nvPr/>
            </p:nvSpPr>
            <p:spPr bwMode="auto">
              <a:xfrm rot="-5400000">
                <a:off x="5170" y="2943"/>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43"/>
              <p:cNvSpPr>
                <a:spLocks noChangeShapeType="1"/>
              </p:cNvSpPr>
              <p:nvPr/>
            </p:nvSpPr>
            <p:spPr bwMode="auto">
              <a:xfrm rot="16200000" flipV="1">
                <a:off x="5170" y="2758"/>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44"/>
              <p:cNvSpPr>
                <a:spLocks noChangeShapeType="1"/>
              </p:cNvSpPr>
              <p:nvPr/>
            </p:nvSpPr>
            <p:spPr bwMode="auto">
              <a:xfrm rot="-5400000">
                <a:off x="5170" y="2575"/>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45"/>
              <p:cNvSpPr>
                <a:spLocks noChangeShapeType="1"/>
              </p:cNvSpPr>
              <p:nvPr/>
            </p:nvSpPr>
            <p:spPr bwMode="auto">
              <a:xfrm rot="16200000" flipV="1">
                <a:off x="5170" y="2390"/>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1" name="Group 46"/>
              <p:cNvGrpSpPr>
                <a:grpSpLocks/>
              </p:cNvGrpSpPr>
              <p:nvPr/>
            </p:nvGrpSpPr>
            <p:grpSpPr bwMode="auto">
              <a:xfrm>
                <a:off x="5194" y="3422"/>
                <a:ext cx="292" cy="229"/>
                <a:chOff x="3145" y="3110"/>
                <a:chExt cx="292" cy="229"/>
              </a:xfrm>
            </p:grpSpPr>
            <p:sp>
              <p:nvSpPr>
                <p:cNvPr id="113" name="Rectangle 47"/>
                <p:cNvSpPr>
                  <a:spLocks noChangeArrowheads="1"/>
                </p:cNvSpPr>
                <p:nvPr/>
              </p:nvSpPr>
              <p:spPr bwMode="auto">
                <a:xfrm>
                  <a:off x="3145" y="3110"/>
                  <a:ext cx="123" cy="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dirty="0">
                      <a:solidFill>
                        <a:schemeClr val="accent5">
                          <a:lumMod val="50000"/>
                        </a:schemeClr>
                      </a:solidFill>
                      <a:cs typeface="Times New Roman" pitchFamily="18" charset="0"/>
                    </a:rPr>
                    <a:t>CH</a:t>
                  </a:r>
                </a:p>
              </p:txBody>
            </p:sp>
            <p:sp>
              <p:nvSpPr>
                <p:cNvPr id="114" name="Rectangle 48"/>
                <p:cNvSpPr>
                  <a:spLocks noChangeArrowheads="1"/>
                </p:cNvSpPr>
                <p:nvPr/>
              </p:nvSpPr>
              <p:spPr bwMode="auto">
                <a:xfrm>
                  <a:off x="3383" y="3190"/>
                  <a:ext cx="54" cy="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chemeClr val="accent5">
                          <a:lumMod val="50000"/>
                        </a:schemeClr>
                      </a:solidFill>
                      <a:cs typeface="Times New Roman" pitchFamily="18" charset="0"/>
                    </a:rPr>
                    <a:t>3</a:t>
                  </a:r>
                </a:p>
              </p:txBody>
            </p:sp>
          </p:grpSp>
          <p:sp>
            <p:nvSpPr>
              <p:cNvPr id="112" name="Line 49"/>
              <p:cNvSpPr>
                <a:spLocks noChangeShapeType="1"/>
              </p:cNvSpPr>
              <p:nvPr/>
            </p:nvSpPr>
            <p:spPr bwMode="auto">
              <a:xfrm rot="-5400000">
                <a:off x="5194" y="2223"/>
                <a:ext cx="184" cy="85"/>
              </a:xfrm>
              <a:prstGeom prst="line">
                <a:avLst/>
              </a:prstGeom>
              <a:noFill/>
              <a:ln w="31750">
                <a:solidFill>
                  <a:schemeClr val="accent5">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5" name="Text Box 50"/>
          <p:cNvSpPr txBox="1">
            <a:spLocks noChangeArrowheads="1"/>
          </p:cNvSpPr>
          <p:nvPr/>
        </p:nvSpPr>
        <p:spPr bwMode="auto">
          <a:xfrm>
            <a:off x="2698750" y="5280025"/>
            <a:ext cx="1373188"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de-DE" sz="1400" b="1">
                <a:solidFill>
                  <a:schemeClr val="accent5">
                    <a:lumMod val="50000"/>
                  </a:schemeClr>
                </a:solidFill>
                <a:cs typeface="Times New Roman" pitchFamily="18" charset="0"/>
              </a:rPr>
              <a:t>unsaturated</a:t>
            </a:r>
          </a:p>
        </p:txBody>
      </p:sp>
      <p:sp>
        <p:nvSpPr>
          <p:cNvPr id="116" name="Text Box 51"/>
          <p:cNvSpPr txBox="1">
            <a:spLocks noChangeArrowheads="1"/>
          </p:cNvSpPr>
          <p:nvPr/>
        </p:nvSpPr>
        <p:spPr bwMode="auto">
          <a:xfrm>
            <a:off x="4316413" y="5270500"/>
            <a:ext cx="83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de-DE" sz="1600" b="1">
                <a:solidFill>
                  <a:srgbClr val="FF0000"/>
                </a:solidFill>
                <a:cs typeface="Times New Roman" pitchFamily="18" charset="0"/>
              </a:rPr>
              <a:t>iso</a:t>
            </a:r>
          </a:p>
        </p:txBody>
      </p:sp>
      <p:grpSp>
        <p:nvGrpSpPr>
          <p:cNvPr id="117" name="Group 52"/>
          <p:cNvGrpSpPr>
            <a:grpSpLocks/>
          </p:cNvGrpSpPr>
          <p:nvPr/>
        </p:nvGrpSpPr>
        <p:grpSpPr bwMode="auto">
          <a:xfrm>
            <a:off x="4545008" y="1863725"/>
            <a:ext cx="654070" cy="3335338"/>
            <a:chOff x="5202" y="1073"/>
            <a:chExt cx="310" cy="1685"/>
          </a:xfrm>
        </p:grpSpPr>
        <p:sp>
          <p:nvSpPr>
            <p:cNvPr id="118" name="Line 53"/>
            <p:cNvSpPr>
              <a:spLocks noChangeShapeType="1"/>
            </p:cNvSpPr>
            <p:nvPr/>
          </p:nvSpPr>
          <p:spPr bwMode="auto">
            <a:xfrm rot="-5400000">
              <a:off x="5179" y="1883"/>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54"/>
            <p:cNvSpPr>
              <a:spLocks noChangeShapeType="1"/>
            </p:cNvSpPr>
            <p:nvPr/>
          </p:nvSpPr>
          <p:spPr bwMode="auto">
            <a:xfrm rot="16200000" flipV="1">
              <a:off x="5179" y="1770"/>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55"/>
            <p:cNvSpPr>
              <a:spLocks noChangeShapeType="1"/>
            </p:cNvSpPr>
            <p:nvPr/>
          </p:nvSpPr>
          <p:spPr bwMode="auto">
            <a:xfrm rot="-5400000">
              <a:off x="5179" y="1658"/>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56"/>
            <p:cNvSpPr>
              <a:spLocks noChangeShapeType="1"/>
            </p:cNvSpPr>
            <p:nvPr/>
          </p:nvSpPr>
          <p:spPr bwMode="auto">
            <a:xfrm rot="16200000" flipV="1">
              <a:off x="5179" y="1544"/>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57"/>
            <p:cNvSpPr>
              <a:spLocks noChangeShapeType="1"/>
            </p:cNvSpPr>
            <p:nvPr/>
          </p:nvSpPr>
          <p:spPr bwMode="auto">
            <a:xfrm rot="-5400000">
              <a:off x="5179" y="1432"/>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58"/>
            <p:cNvSpPr>
              <a:spLocks noChangeShapeType="1"/>
            </p:cNvSpPr>
            <p:nvPr/>
          </p:nvSpPr>
          <p:spPr bwMode="auto">
            <a:xfrm rot="16200000" flipH="1">
              <a:off x="5182" y="2448"/>
              <a:ext cx="113" cy="4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59"/>
            <p:cNvSpPr>
              <a:spLocks noChangeShapeType="1"/>
            </p:cNvSpPr>
            <p:nvPr/>
          </p:nvSpPr>
          <p:spPr bwMode="auto">
            <a:xfrm rot="-5400000" flipH="1" flipV="1">
              <a:off x="5200" y="2552"/>
              <a:ext cx="87" cy="3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60"/>
            <p:cNvSpPr>
              <a:spLocks noChangeShapeType="1"/>
            </p:cNvSpPr>
            <p:nvPr/>
          </p:nvSpPr>
          <p:spPr bwMode="auto">
            <a:xfrm rot="-5400000">
              <a:off x="5294" y="2490"/>
              <a:ext cx="1" cy="7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61"/>
            <p:cNvSpPr>
              <a:spLocks noChangeShapeType="1"/>
            </p:cNvSpPr>
            <p:nvPr/>
          </p:nvSpPr>
          <p:spPr bwMode="auto">
            <a:xfrm rot="16200000" flipV="1">
              <a:off x="5178" y="1320"/>
              <a:ext cx="113" cy="4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62"/>
            <p:cNvSpPr>
              <a:spLocks noChangeShapeType="1"/>
            </p:cNvSpPr>
            <p:nvPr/>
          </p:nvSpPr>
          <p:spPr bwMode="auto">
            <a:xfrm rot="-5400000">
              <a:off x="5178" y="1207"/>
              <a:ext cx="113" cy="4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Rectangle 63"/>
            <p:cNvSpPr>
              <a:spLocks noChangeArrowheads="1"/>
            </p:cNvSpPr>
            <p:nvPr/>
          </p:nvSpPr>
          <p:spPr bwMode="auto">
            <a:xfrm>
              <a:off x="5250" y="1073"/>
              <a:ext cx="183" cy="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rgbClr val="FF0000"/>
                  </a:solidFill>
                  <a:cs typeface="Times New Roman" pitchFamily="18" charset="0"/>
                </a:rPr>
                <a:t>COOH</a:t>
              </a:r>
            </a:p>
          </p:txBody>
        </p:sp>
        <p:sp>
          <p:nvSpPr>
            <p:cNvPr id="129" name="Line 64"/>
            <p:cNvSpPr>
              <a:spLocks noChangeShapeType="1"/>
            </p:cNvSpPr>
            <p:nvPr/>
          </p:nvSpPr>
          <p:spPr bwMode="auto">
            <a:xfrm rot="-5400000">
              <a:off x="5179" y="2329"/>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65"/>
            <p:cNvSpPr>
              <a:spLocks noChangeShapeType="1"/>
            </p:cNvSpPr>
            <p:nvPr/>
          </p:nvSpPr>
          <p:spPr bwMode="auto">
            <a:xfrm rot="16200000" flipV="1">
              <a:off x="5179" y="2216"/>
              <a:ext cx="113"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66"/>
            <p:cNvSpPr>
              <a:spLocks noChangeShapeType="1"/>
            </p:cNvSpPr>
            <p:nvPr/>
          </p:nvSpPr>
          <p:spPr bwMode="auto">
            <a:xfrm rot="-5400000">
              <a:off x="5180" y="2103"/>
              <a:ext cx="112"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67"/>
            <p:cNvSpPr>
              <a:spLocks noChangeShapeType="1"/>
            </p:cNvSpPr>
            <p:nvPr/>
          </p:nvSpPr>
          <p:spPr bwMode="auto">
            <a:xfrm rot="16200000" flipV="1">
              <a:off x="5180" y="1990"/>
              <a:ext cx="112" cy="4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Rectangle 68"/>
            <p:cNvSpPr>
              <a:spLocks noChangeArrowheads="1"/>
            </p:cNvSpPr>
            <p:nvPr/>
          </p:nvSpPr>
          <p:spPr bwMode="auto">
            <a:xfrm>
              <a:off x="5202" y="2617"/>
              <a:ext cx="85" cy="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rgbClr val="FF0000"/>
                  </a:solidFill>
                  <a:cs typeface="Times New Roman" pitchFamily="18" charset="0"/>
                </a:rPr>
                <a:t>CH</a:t>
              </a:r>
            </a:p>
          </p:txBody>
        </p:sp>
        <p:sp>
          <p:nvSpPr>
            <p:cNvPr id="134" name="Rectangle 69"/>
            <p:cNvSpPr>
              <a:spLocks noChangeArrowheads="1"/>
            </p:cNvSpPr>
            <p:nvPr/>
          </p:nvSpPr>
          <p:spPr bwMode="auto">
            <a:xfrm>
              <a:off x="5336" y="2665"/>
              <a:ext cx="37" cy="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rgbClr val="FF0000"/>
                  </a:solidFill>
                  <a:cs typeface="Times New Roman" pitchFamily="18" charset="0"/>
                </a:rPr>
                <a:t>3</a:t>
              </a:r>
            </a:p>
          </p:txBody>
        </p:sp>
        <p:sp>
          <p:nvSpPr>
            <p:cNvPr id="135" name="Rectangle 70"/>
            <p:cNvSpPr>
              <a:spLocks noChangeArrowheads="1"/>
            </p:cNvSpPr>
            <p:nvPr/>
          </p:nvSpPr>
          <p:spPr bwMode="auto">
            <a:xfrm>
              <a:off x="5333" y="2470"/>
              <a:ext cx="85" cy="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rgbClr val="FF0000"/>
                  </a:solidFill>
                  <a:cs typeface="Times New Roman" pitchFamily="18" charset="0"/>
                </a:rPr>
                <a:t>CH</a:t>
              </a:r>
            </a:p>
          </p:txBody>
        </p:sp>
        <p:sp>
          <p:nvSpPr>
            <p:cNvPr id="136" name="Rectangle 71"/>
            <p:cNvSpPr>
              <a:spLocks noChangeArrowheads="1"/>
            </p:cNvSpPr>
            <p:nvPr/>
          </p:nvSpPr>
          <p:spPr bwMode="auto">
            <a:xfrm>
              <a:off x="5475" y="2517"/>
              <a:ext cx="37" cy="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de-DE" sz="1200" b="1">
                  <a:solidFill>
                    <a:srgbClr val="FF0000"/>
                  </a:solidFill>
                  <a:cs typeface="Times New Roman" pitchFamily="18" charset="0"/>
                </a:rPr>
                <a:t>3</a:t>
              </a:r>
            </a:p>
          </p:txBody>
        </p:sp>
      </p:grpSp>
      <p:sp>
        <p:nvSpPr>
          <p:cNvPr id="137" name="Text Box 72"/>
          <p:cNvSpPr txBox="1">
            <a:spLocks noChangeArrowheads="1"/>
          </p:cNvSpPr>
          <p:nvPr/>
        </p:nvSpPr>
        <p:spPr bwMode="auto">
          <a:xfrm>
            <a:off x="3921125" y="5949950"/>
            <a:ext cx="2022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50000"/>
              </a:spcBef>
            </a:pPr>
            <a:r>
              <a:rPr lang="de-DE" sz="1600" b="1" dirty="0">
                <a:solidFill>
                  <a:srgbClr val="FF3300"/>
                </a:solidFill>
                <a:cs typeface="Times New Roman" pitchFamily="18" charset="0"/>
              </a:rPr>
              <a:t>high temperature tolerance providing</a:t>
            </a:r>
          </a:p>
        </p:txBody>
      </p:sp>
      <p:pic>
        <p:nvPicPr>
          <p:cNvPr id="7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0" t="14454" r="53257" b="13854"/>
          <a:stretch/>
        </p:blipFill>
        <p:spPr bwMode="auto">
          <a:xfrm>
            <a:off x="5199078" y="2293943"/>
            <a:ext cx="3244320" cy="22178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 name="TextBox 137"/>
          <p:cNvSpPr txBox="1"/>
          <p:nvPr/>
        </p:nvSpPr>
        <p:spPr>
          <a:xfrm>
            <a:off x="6928986" y="5906869"/>
            <a:ext cx="3891414" cy="646331"/>
          </a:xfrm>
          <a:prstGeom prst="rect">
            <a:avLst/>
          </a:prstGeom>
          <a:noFill/>
        </p:spPr>
        <p:txBody>
          <a:bodyPr wrap="square" rtlCol="0">
            <a:spAutoFit/>
          </a:bodyPr>
          <a:lstStyle/>
          <a:p>
            <a:r>
              <a:rPr lang="en-US" dirty="0" err="1"/>
              <a:t>Sikorski</a:t>
            </a:r>
            <a:r>
              <a:rPr lang="en-US" dirty="0"/>
              <a:t> &amp; </a:t>
            </a:r>
            <a:r>
              <a:rPr lang="en-US" dirty="0" err="1" smtClean="0"/>
              <a:t>Nevo</a:t>
            </a:r>
            <a:r>
              <a:rPr lang="en-US" dirty="0" smtClean="0"/>
              <a:t> 2007 </a:t>
            </a:r>
          </a:p>
          <a:p>
            <a:r>
              <a:rPr lang="en-US" dirty="0" err="1" smtClean="0"/>
              <a:t>Koeppel</a:t>
            </a:r>
            <a:r>
              <a:rPr lang="en-US" dirty="0" smtClean="0"/>
              <a:t> et al. 2008</a:t>
            </a:r>
            <a:endParaRPr lang="en-US" dirty="0"/>
          </a:p>
        </p:txBody>
      </p:sp>
    </p:spTree>
    <p:extLst>
      <p:ext uri="{BB962C8B-B14F-4D97-AF65-F5344CB8AC3E}">
        <p14:creationId xmlns:p14="http://schemas.microsoft.com/office/powerpoint/2010/main" val="394436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5.staticflickr.com/4035/4628246577_93cf1e6021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00400"/>
            <a:ext cx="6705600" cy="100505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hermometer in Death Valley"/>
          <p:cNvPicPr>
            <a:picLocks noChangeAspect="1" noChangeArrowheads="1"/>
          </p:cNvPicPr>
          <p:nvPr/>
        </p:nvPicPr>
        <p:blipFill rotWithShape="1">
          <a:blip r:embed="rId3">
            <a:extLst>
              <a:ext uri="{28A0092B-C50C-407E-A947-70E740481C1C}">
                <a14:useLocalDpi xmlns:a14="http://schemas.microsoft.com/office/drawing/2010/main" val="0"/>
              </a:ext>
            </a:extLst>
          </a:blip>
          <a:srcRect l="31088" t="32425" r="37823" b="2780"/>
          <a:stretch/>
        </p:blipFill>
        <p:spPr bwMode="auto">
          <a:xfrm>
            <a:off x="6400800" y="304800"/>
            <a:ext cx="2608713" cy="36219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us.123rf.com/400wm/400/400/_yellowline/_yellowline0607/_yellowline060700019/468184-two-hundred-feet-below-sea-level-elevation-marker-in-death-valley-californ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76687"/>
            <a:ext cx="2158621" cy="28781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438400" y="1189038"/>
            <a:ext cx="3733800" cy="5059362"/>
          </a:xfrm>
        </p:spPr>
        <p:txBody>
          <a:bodyPr vert="horz" lIns="91440" tIns="45720" rIns="91440" bIns="45720" rtlCol="0" anchor="ctr">
            <a:noAutofit/>
          </a:bodyPr>
          <a:lstStyle/>
          <a:p>
            <a:r>
              <a:rPr lang="en-US" sz="8800" dirty="0">
                <a:solidFill>
                  <a:srgbClr val="FF5050"/>
                </a:solidFill>
                <a:effectLst>
                  <a:outerShdw blurRad="38100" dist="38100" dir="2700000" algn="tl">
                    <a:srgbClr val="000000">
                      <a:alpha val="43137"/>
                    </a:srgbClr>
                  </a:outerShdw>
                </a:effectLst>
                <a:latin typeface="Franklin Gothic Medium" pitchFamily="34" charset="0"/>
                <a:cs typeface="Calibri" pitchFamily="34" charset="0"/>
              </a:rPr>
              <a:t>Death Valley, USA</a:t>
            </a:r>
          </a:p>
        </p:txBody>
      </p:sp>
    </p:spTree>
    <p:extLst>
      <p:ext uri="{BB962C8B-B14F-4D97-AF65-F5344CB8AC3E}">
        <p14:creationId xmlns:p14="http://schemas.microsoft.com/office/powerpoint/2010/main" val="2232482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2989</TotalTime>
  <Words>1443</Words>
  <Application>Microsoft Office PowerPoint</Application>
  <PresentationFormat>On-screen Show (4:3)</PresentationFormat>
  <Paragraphs>265</Paragraphs>
  <Slides>41</Slides>
  <Notes>10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Tough Times in Death Valley Soils:  Geochemical Stressors and Diversification of the Bacillus subtilis-B. licheniformis Clade</vt:lpstr>
      <vt:lpstr>What causes the plethora of diversity in the Bacteria?</vt:lpstr>
      <vt:lpstr>Main topics</vt:lpstr>
      <vt:lpstr>What is a bacterial species?</vt:lpstr>
      <vt:lpstr>Ecotype theory incorporates phylogeny and ecology into a species concept </vt:lpstr>
      <vt:lpstr>Ecotypes can be demarcated with the algorithms ES and AdaptML</vt:lpstr>
      <vt:lpstr>PowerPoint Presentation</vt:lpstr>
      <vt:lpstr>Ecotypes demarcated by sequence cluster analysis are often ecologically distinct</vt:lpstr>
      <vt:lpstr>Death Valley, USA</vt:lpstr>
      <vt:lpstr>Death Valley’s history gives clues to its soil ecology</vt:lpstr>
      <vt:lpstr>Challenges to bacteria include high salt content (electrical conductivity)</vt:lpstr>
      <vt:lpstr>A final challenge is copper, an important coenzyme and antimicrobial</vt:lpstr>
      <vt:lpstr>Soil parameters</vt:lpstr>
      <vt:lpstr>Death Valley National Park</vt:lpstr>
      <vt:lpstr>For the present study, sampling was done along four transects</vt:lpstr>
      <vt:lpstr>Soil conductivity, boron and copper levels vary over a transect </vt:lpstr>
      <vt:lpstr>937 strains were isolated from soil samples</vt:lpstr>
      <vt:lpstr>Preliminary data shows that ecotypes are associated with different salinity levels</vt:lpstr>
      <vt:lpstr>Roughly fifty putative ecotypes have been demarcated from 680 strains</vt:lpstr>
      <vt:lpstr>Although essential, copper can act as a stressor at high concentrations</vt:lpstr>
      <vt:lpstr>PowerPoint Presentation</vt:lpstr>
      <vt:lpstr>PowerPoint Presentation</vt:lpstr>
      <vt:lpstr>Could boron resistance be a trait of  B. subtilis-licheniformis ecotypes?</vt:lpstr>
      <vt:lpstr>PowerPoint Presentation</vt:lpstr>
      <vt:lpstr>PowerPoint Presentation</vt:lpstr>
      <vt:lpstr>Boron associations differ between sister clades</vt:lpstr>
      <vt:lpstr>Ecotypes differ in growth at 60mM boron</vt:lpstr>
      <vt:lpstr>Other ions many be evolutionary significant as well</vt:lpstr>
      <vt:lpstr>In summary…</vt:lpstr>
      <vt:lpstr>Further questions</vt:lpstr>
      <vt:lpstr>PowerPoint Presentation</vt:lpstr>
      <vt:lpstr>Ecotypes have similar growth at 0mM boron</vt:lpstr>
      <vt:lpstr>Comparisons among ecotypes show heterogeneity…</vt:lpstr>
      <vt:lpstr>The big questions</vt:lpstr>
      <vt:lpstr>PowerPoint Presentation</vt:lpstr>
      <vt:lpstr>Manganese associations differ between sister clades</vt:lpstr>
      <vt:lpstr>Soil analyses along sampling transects </vt:lpstr>
      <vt:lpstr>PowerPoint Presentation</vt:lpstr>
      <vt:lpstr>PowerPoint Presentation</vt:lpstr>
      <vt:lpstr>Ecotypes could associate with bacterial community types</vt:lpstr>
      <vt:lpstr>Genomic analyses</vt:lpstr>
    </vt:vector>
  </TitlesOfParts>
  <Company>Wesleyan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Diversification of the Bacillus subtilis-licheniformis clade along a salinty gradient in an arid soil environment</dc:title>
  <dc:creator>Kopac, Sarah</dc:creator>
  <cp:lastModifiedBy>Sarah</cp:lastModifiedBy>
  <cp:revision>251</cp:revision>
  <dcterms:created xsi:type="dcterms:W3CDTF">2011-12-05T16:48:08Z</dcterms:created>
  <dcterms:modified xsi:type="dcterms:W3CDTF">2013-11-20T16:54:03Z</dcterms:modified>
</cp:coreProperties>
</file>