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64.xml" ContentType="application/vnd.openxmlformats-officedocument.presentationml.notesSlide+xml"/>
  <Override PartName="/ppt/tags/tag1.xml" ContentType="application/vnd.openxmlformats-officedocument.presentationml.tags+xml"/>
  <Override PartName="/ppt/slideLayouts/slideLayout15.xml" ContentType="application/vnd.openxmlformats-officedocument.presentationml.slideLayout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74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s/slide85.xml" ContentType="application/vnd.openxmlformats-officedocument.presentationml.slide+xml"/>
  <Override PartName="/ppt/slideLayouts/slideLayout43.xml" ContentType="application/vnd.openxmlformats-officedocument.presentationml.slideLayout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notesSlides/notesSlide65.xml" ContentType="application/vnd.openxmlformats-officedocument.presentationml.notesSlide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75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slideLayouts/slideLayout2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notesSlides/notesSlide4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ppt/slideLayouts/slideLayout20.xml" ContentType="application/vnd.openxmlformats-officedocument.presentationml.slideLayout+xml"/>
  <Override PartName="/ppt/notesSlides/notesSlide70.xml" ContentType="application/vnd.openxmlformats-officedocument.presentationml.notesSlide+xml"/>
  <Override PartName="/ppt/slides/slide39.xml" ContentType="application/vnd.openxmlformats-officedocument.presentationml.slide+xml"/>
  <Override PartName="/docProps/app.xml" ContentType="application/vnd.openxmlformats-officedocument.extended-properties+xml"/>
  <Override PartName="/ppt/notesSlides/notesSlide47.xml" ContentType="application/vnd.openxmlformats-officedocument.presentationml.notesSlide+xml"/>
  <Override PartName="/ppt/slideLayouts/slideLayout30.xml" ContentType="application/vnd.openxmlformats-officedocument.presentationml.slideLayout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notesSlides/notesSlide66.xml" ContentType="application/vnd.openxmlformats-officedocument.presentationml.notesSlide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76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44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61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s/slide72.xml" ContentType="application/vnd.openxmlformats-officedocument.presentationml.slide+xml"/>
  <Override PartName="/ppt/notesSlides/notesSlide71.xml" ContentType="application/vnd.openxmlformats-officedocument.presentationml.notesSlide+xml"/>
  <Override PartName="/ppt/notesSlides/notesSlide48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s/slide82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58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67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s/slide69.xml" ContentType="application/vnd.openxmlformats-officedocument.presentationml.slide+xml"/>
  <Override PartName="/ppt/theme/theme4.xml" ContentType="application/vnd.openxmlformats-officedocument.theme+xml"/>
  <Override PartName="/ppt/notesSlides/notesSlide77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8.xml" ContentType="application/vnd.openxmlformats-officedocument.presentationml.slideLayout+xml"/>
  <Default Extension="wmf" ContentType="image/x-wmf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6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s/slide73.xml" ContentType="application/vnd.openxmlformats-officedocument.presentationml.slide+xml"/>
  <Override PartName="/ppt/notesSlides/notesSlide72.xml" ContentType="application/vnd.openxmlformats-officedocument.presentationml.notesSlide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s/slide83.xml" ContentType="application/vnd.openxmlformats-officedocument.presentationml.slide+xml"/>
  <Override PartName="/ppt/notesSlides/notesSlide49.xml" ContentType="application/vnd.openxmlformats-officedocument.presentationml.notesSlide+xml"/>
  <Override PartName="/ppt/slideLayouts/slideLayout41.xml" ContentType="application/vnd.openxmlformats-officedocument.presentationml.slideLayout+xml"/>
  <Override PartName="/ppt/notesSlides/notesSlide59.xml" ContentType="application/vnd.openxmlformats-officedocument.presentationml.notesSlide+xml"/>
  <Override PartName="/ppt/notesSlides/notesSlide68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7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38.xml" ContentType="application/vnd.openxmlformats-officedocument.presentationml.slideLayout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6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73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Layouts/slideLayout2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84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2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  <p:sldMasterId id="2147483684" r:id="rId3"/>
    <p:sldMasterId id="2147483696" r:id="rId4"/>
  </p:sldMasterIdLst>
  <p:notesMasterIdLst>
    <p:notesMasterId r:id="rId90"/>
  </p:notesMasterIdLst>
  <p:sldIdLst>
    <p:sldId id="256" r:id="rId5"/>
    <p:sldId id="368" r:id="rId6"/>
    <p:sldId id="340" r:id="rId7"/>
    <p:sldId id="341" r:id="rId8"/>
    <p:sldId id="342" r:id="rId9"/>
    <p:sldId id="343" r:id="rId10"/>
    <p:sldId id="258" r:id="rId11"/>
    <p:sldId id="344" r:id="rId12"/>
    <p:sldId id="388" r:id="rId13"/>
    <p:sldId id="389" r:id="rId14"/>
    <p:sldId id="345" r:id="rId15"/>
    <p:sldId id="353" r:id="rId16"/>
    <p:sldId id="351" r:id="rId17"/>
    <p:sldId id="352" r:id="rId18"/>
    <p:sldId id="369" r:id="rId19"/>
    <p:sldId id="274" r:id="rId20"/>
    <p:sldId id="379" r:id="rId21"/>
    <p:sldId id="370" r:id="rId22"/>
    <p:sldId id="371" r:id="rId23"/>
    <p:sldId id="275" r:id="rId24"/>
    <p:sldId id="372" r:id="rId25"/>
    <p:sldId id="272" r:id="rId26"/>
    <p:sldId id="374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354" r:id="rId35"/>
    <p:sldId id="285" r:id="rId36"/>
    <p:sldId id="366" r:id="rId37"/>
    <p:sldId id="367" r:id="rId38"/>
    <p:sldId id="286" r:id="rId39"/>
    <p:sldId id="287" r:id="rId40"/>
    <p:sldId id="288" r:id="rId41"/>
    <p:sldId id="381" r:id="rId42"/>
    <p:sldId id="375" r:id="rId43"/>
    <p:sldId id="356" r:id="rId44"/>
    <p:sldId id="357" r:id="rId45"/>
    <p:sldId id="358" r:id="rId46"/>
    <p:sldId id="359" r:id="rId47"/>
    <p:sldId id="360" r:id="rId48"/>
    <p:sldId id="361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397" r:id="rId58"/>
    <p:sldId id="376" r:id="rId59"/>
    <p:sldId id="299" r:id="rId60"/>
    <p:sldId id="390" r:id="rId61"/>
    <p:sldId id="383" r:id="rId62"/>
    <p:sldId id="384" r:id="rId63"/>
    <p:sldId id="303" r:id="rId64"/>
    <p:sldId id="385" r:id="rId65"/>
    <p:sldId id="393" r:id="rId66"/>
    <p:sldId id="310" r:id="rId67"/>
    <p:sldId id="311" r:id="rId68"/>
    <p:sldId id="313" r:id="rId69"/>
    <p:sldId id="304" r:id="rId70"/>
    <p:sldId id="395" r:id="rId71"/>
    <p:sldId id="396" r:id="rId72"/>
    <p:sldId id="305" r:id="rId73"/>
    <p:sldId id="306" r:id="rId74"/>
    <p:sldId id="307" r:id="rId75"/>
    <p:sldId id="308" r:id="rId76"/>
    <p:sldId id="377" r:id="rId77"/>
    <p:sldId id="386" r:id="rId78"/>
    <p:sldId id="337" r:id="rId79"/>
    <p:sldId id="392" r:id="rId80"/>
    <p:sldId id="338" r:id="rId81"/>
    <p:sldId id="363" r:id="rId82"/>
    <p:sldId id="312" r:id="rId83"/>
    <p:sldId id="266" r:id="rId84"/>
    <p:sldId id="300" r:id="rId85"/>
    <p:sldId id="362" r:id="rId86"/>
    <p:sldId id="350" r:id="rId87"/>
    <p:sldId id="387" r:id="rId88"/>
    <p:sldId id="391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27EB10"/>
    <a:srgbClr val="00EB02"/>
    <a:srgbClr val="E4DE3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5064" autoAdjust="0"/>
    <p:restoredTop sz="94698" autoAdjust="0"/>
  </p:normalViewPr>
  <p:slideViewPr>
    <p:cSldViewPr snapToGrid="0" snapToObjects="1">
      <p:cViewPr varScale="1">
        <p:scale>
          <a:sx n="103" d="100"/>
          <a:sy n="103" d="100"/>
        </p:scale>
        <p:origin x="-3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9088D-2B42-6A4E-9A3A-80F9606E0C25}" type="datetimeFigureOut">
              <a:rPr lang="en-US" smtClean="0"/>
              <a:pPr/>
              <a:t>2/27/13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E3CC9-7AEF-114E-A776-5C58D1039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9CC9D2-3228-7F4B-B6B3-F907BDB2293C}" type="slidenum">
              <a:rPr lang="en-US"/>
              <a:pPr/>
              <a:t>2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49534-77DA-2D43-B38C-5CE4DE0523CA}" type="slidenum">
              <a:rPr lang="en-US"/>
              <a:pPr/>
              <a:t>11</a:t>
            </a:fld>
            <a:endParaRPr lang="en-US"/>
          </a:p>
        </p:txBody>
      </p:sp>
      <p:sp>
        <p:nvSpPr>
          <p:cNvPr id="1741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88ED0A-E932-9E40-BE37-810C94513E74}" type="slidenum">
              <a:rPr lang="en-US"/>
              <a:pPr/>
              <a:t>12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28600" indent="-228600" eaLnBrk="1" hangingPunct="1"/>
            <a:endParaRPr lang="en-US" dirty="0" smtClean="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1C6C12-5F44-174A-80FF-A1EF8C51787C}" type="slidenum">
              <a:rPr lang="en-US"/>
              <a:pPr/>
              <a:t>13</a:t>
            </a:fld>
            <a:endParaRPr lang="en-US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DED1A2C1-8941-C842-8341-8EF19D272F0E}" type="slidenum">
              <a:rPr lang="en-US" sz="1200"/>
              <a:pPr algn="r"/>
              <a:t>13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671F97-B300-854C-9263-D5878F517320}" type="slidenum">
              <a:rPr lang="en-US"/>
              <a:pPr/>
              <a:t>14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9CC9D2-3228-7F4B-B6B3-F907BDB2293C}" type="slidenum">
              <a:rPr lang="en-US"/>
              <a:pPr/>
              <a:t>15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45F6C-91A7-6843-B695-2759B09C46B8}" type="slidenum">
              <a:rPr lang="en-US"/>
              <a:pPr/>
              <a:t>16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45F6C-91A7-6843-B695-2759B09C46B8}" type="slidenum">
              <a:rPr lang="en-US"/>
              <a:pPr/>
              <a:t>17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F0061C-88E9-7242-B49C-78A5EBC91C8A}" type="slidenum">
              <a:rPr lang="en-US"/>
              <a:pPr/>
              <a:t>18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mtClean="0"/>
              <a:t>The wildtype skull has a nearly complete fusion of the palate but in the mutants, the </a:t>
            </a:r>
          </a:p>
          <a:p>
            <a:r>
              <a:rPr lang="en-US" smtClean="0"/>
              <a:t>bilateral palate shelves remains unfused, so you can see the more dorsal vomer and presphenoid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C69C35-6F08-BA47-ADED-8AFCDFCE77B8}" type="slidenum">
              <a:rPr lang="en-US"/>
              <a:pPr/>
              <a:t>19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C75E21-394D-A248-846C-3ADA9FC748E6}" type="slidenum">
              <a:rPr lang="en-US"/>
              <a:pPr/>
              <a:t>20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49534-77DA-2D43-B38C-5CE4DE0523CA}" type="slidenum">
              <a:rPr lang="en-US"/>
              <a:pPr/>
              <a:t>3</a:t>
            </a:fld>
            <a:endParaRPr lang="en-US"/>
          </a:p>
        </p:txBody>
      </p:sp>
      <p:sp>
        <p:nvSpPr>
          <p:cNvPr id="1741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</a:rPr>
              <a:t>Our lab is interested in Development.  Specifically,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organismal</a:t>
            </a:r>
            <a:r>
              <a:rPr lang="en-US" baseline="0" dirty="0" smtClean="0">
                <a:latin typeface="Times New Roman" charset="0"/>
              </a:rPr>
              <a:t> development.  How do you go from a single cell, to a complex, </a:t>
            </a:r>
            <a:r>
              <a:rPr lang="en-US" baseline="0" dirty="0" err="1" smtClean="0">
                <a:latin typeface="Times New Roman" charset="0"/>
              </a:rPr>
              <a:t>multicellular</a:t>
            </a:r>
            <a:r>
              <a:rPr lang="en-US" baseline="0" dirty="0" smtClean="0">
                <a:latin typeface="Times New Roman" charset="0"/>
              </a:rPr>
              <a:t> organism with numerous integrated organ systems?</a:t>
            </a:r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We decided to focus on epidermis keratinocyte development.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9C1282-E103-7E4F-9297-7904FBCF4FA0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03EC38-A33D-454E-AFC3-A9AD0361CBDA}" type="slidenum">
              <a:rPr lang="en-US"/>
              <a:pPr/>
              <a:t>22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/>
              <a:t>Mention stem cells here??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9CC9D2-3228-7F4B-B6B3-F907BDB2293C}" type="slidenum">
              <a:rPr lang="en-US"/>
              <a:pPr/>
              <a:t>23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73099B-E8CC-9A47-986B-4DAB323A86F2}" type="slidenum">
              <a:rPr lang="en-US"/>
              <a:pPr/>
              <a:t>24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Proliferation is restricted to the basal layer.  This is where the epidermal stem cells reside.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196DD-36FC-A746-A1BF-72B6B39366B3}" type="slidenum">
              <a:rPr lang="en-US"/>
              <a:pPr/>
              <a:t>25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So we set out to examine markers of different layers to determine the ID of shd keratinocytes.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0DEB0A-74CA-5440-9F56-E47C3BB2DD4C}" type="slidenum">
              <a:rPr lang="en-US"/>
              <a:pPr/>
              <a:t>26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Columnar morphology</a:t>
            </a:r>
          </a:p>
          <a:p>
            <a:pPr eaLnBrk="1" hangingPunct="1"/>
            <a:r>
              <a:rPr lang="en-US"/>
              <a:t>We also see Keratin 5 expand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5CB444-49EB-D347-8D43-B59A556E3FBC}" type="slidenum">
              <a:rPr lang="en-US"/>
              <a:pPr/>
              <a:t>27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Have a distinct basal layer, but distally, all homogeneous.</a:t>
            </a:r>
          </a:p>
          <a:p>
            <a:pPr eaLnBrk="1" hangingPunct="1"/>
            <a:r>
              <a:rPr lang="en-US" smtClean="0"/>
              <a:t>Differentiation is initiated, but fails to progress.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212EEA-664F-4749-B891-DFBE82A5CA10}" type="slidenum">
              <a:rPr lang="en-US"/>
              <a:pPr/>
              <a:t>28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/>
              <a:t>But does the skin function normally?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A28EEF-5796-6C45-92B2-00B355F386D3}" type="slidenum">
              <a:rPr lang="en-US"/>
              <a:pPr/>
              <a:t>29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Toluidene Blue assay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D06404-84B6-D14D-AA93-47FC98254305}" type="slidenum">
              <a:rPr lang="en-US"/>
              <a:pPr/>
              <a:t>30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49534-77DA-2D43-B38C-5CE4DE0523CA}" type="slidenum">
              <a:rPr lang="en-US"/>
              <a:pPr/>
              <a:t>4</a:t>
            </a:fld>
            <a:endParaRPr lang="en-US"/>
          </a:p>
        </p:txBody>
      </p:sp>
      <p:sp>
        <p:nvSpPr>
          <p:cNvPr id="1741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 New Roman" charset="0"/>
              </a:rPr>
              <a:t>Focus on Cell Fate Decisions during organogenesis.  Our primary tissues of interest are the limb and the skin.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DFAA21-CB07-9D4D-83E6-BDA0F4EF82D0}" type="slidenum">
              <a:rPr lang="en-US"/>
              <a:pPr/>
              <a:t>31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C5744-143E-5D44-B88F-7C869593491A}" type="slidenum">
              <a:rPr lang="en-US"/>
              <a:pPr/>
              <a:t>32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C5744-143E-5D44-B88F-7C869593491A}" type="slidenum">
              <a:rPr lang="en-US"/>
              <a:pPr/>
              <a:t>33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C5744-143E-5D44-B88F-7C869593491A}" type="slidenum">
              <a:rPr lang="en-US"/>
              <a:pPr/>
              <a:t>34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D27118-253C-4F41-92AA-9A45A617F8FA}" type="slidenum">
              <a:rPr lang="en-US"/>
              <a:pPr/>
              <a:t>35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If this is true, you might expect </a:t>
            </a:r>
          </a:p>
          <a:p>
            <a:pPr eaLnBrk="1" hangingPunct="1"/>
            <a:r>
              <a:rPr lang="en-US" smtClean="0"/>
              <a:t>1 that proliferation of the stem cells and transit amplifying cells in the basal layer would not be altered in shd mutants</a:t>
            </a:r>
          </a:p>
          <a:p>
            <a:pPr eaLnBrk="1" hangingPunct="1"/>
            <a:r>
              <a:rPr lang="en-US" smtClean="0"/>
              <a:t>2 that epidermal development would proceed normally until e14, and then expansion would happen after the second layer was formed.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E53895-8CA6-414C-9740-94FCDCD3EFC7}" type="slidenum">
              <a:rPr lang="en-US"/>
              <a:pPr/>
              <a:t>36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Two pieces of data that argue against this.</a:t>
            </a:r>
          </a:p>
          <a:p>
            <a:pPr eaLnBrk="1" hangingPunct="1"/>
            <a:r>
              <a:rPr lang="en-US" smtClean="0"/>
              <a:t>1.  We see that basal cells have a higher mitotic index in shd mutants.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3244A2-7710-9F45-AA1E-6E4EF94F3046}" type="slidenum">
              <a:rPr lang="en-US"/>
              <a:pPr/>
              <a:t>37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And, we observe that epidermal thickening precedes the stage of intermediate cell ID.  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DFAA21-CB07-9D4D-83E6-BDA0F4EF82D0}" type="slidenum">
              <a:rPr lang="en-US"/>
              <a:pPr/>
              <a:t>38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9CC9D2-3228-7F4B-B6B3-F907BDB2293C}" type="slidenum">
              <a:rPr lang="en-US"/>
              <a:pPr/>
              <a:t>39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All processes involve</a:t>
            </a:r>
            <a:r>
              <a:rPr lang="en-US" baseline="0" dirty="0" smtClean="0"/>
              <a:t> multiple genes.  We are also interested in genes that might act with </a:t>
            </a:r>
            <a:r>
              <a:rPr lang="en-US" baseline="0" dirty="0" err="1" smtClean="0"/>
              <a:t>shd</a:t>
            </a:r>
            <a:r>
              <a:rPr lang="en-US" baseline="0" dirty="0" smtClean="0"/>
              <a:t> in skin development.</a:t>
            </a:r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Genes acting in the same pathway may have </a:t>
            </a:r>
            <a:r>
              <a:rPr lang="en-US" sz="1200" baseline="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Arial"/>
                <a:cs typeface="Arial"/>
              </a:rPr>
              <a:t>similar or opposite phenotypes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E3CC9-7AEF-114E-A776-5C58D10396A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49534-77DA-2D43-B38C-5CE4DE0523CA}" type="slidenum">
              <a:rPr lang="en-US"/>
              <a:pPr/>
              <a:t>5</a:t>
            </a:fld>
            <a:endParaRPr lang="en-US"/>
          </a:p>
        </p:txBody>
      </p:sp>
      <p:sp>
        <p:nvSpPr>
          <p:cNvPr id="1741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</a:rPr>
              <a:t>OUR GOAL THEN IS TO DETERMINE WHAT GENES CONTROL</a:t>
            </a:r>
            <a:r>
              <a:rPr lang="en-US" baseline="0" dirty="0" smtClean="0">
                <a:latin typeface="Times New Roman" charset="0"/>
              </a:rPr>
              <a:t> CELL FATE DECISIONS DURING ORGAN FORMATION.</a:t>
            </a:r>
          </a:p>
          <a:p>
            <a:pPr eaLnBrk="1" hangingPunct="1"/>
            <a:r>
              <a:rPr lang="en-US" baseline="0" dirty="0" smtClean="0">
                <a:latin typeface="Times New Roman" charset="0"/>
              </a:rPr>
              <a:t>EX. What are the signals?  When do they act?  What are the transcription factors?</a:t>
            </a:r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388B9B-B49B-FF4E-9319-619379F38BF4}" type="slidenum">
              <a:rPr lang="en-US"/>
              <a:pPr/>
              <a:t>41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Inder Verma’s lab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461436-7A79-0045-B065-891816673E30}" type="slidenum">
              <a:rPr lang="en-US"/>
              <a:pPr/>
              <a:t>42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 smtClean="0"/>
              <a:t>Shd</a:t>
            </a:r>
            <a:r>
              <a:rPr lang="en-US" dirty="0" smtClean="0"/>
              <a:t> het = control-like</a:t>
            </a:r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CD1C0-B127-B447-9CEE-C6C77091F2FB}" type="slidenum">
              <a:rPr lang="en-US"/>
              <a:pPr/>
              <a:t>43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Columnar morphology</a:t>
            </a:r>
          </a:p>
          <a:p>
            <a:pPr eaLnBrk="1" hangingPunct="1"/>
            <a:r>
              <a:rPr lang="en-US"/>
              <a:t>We also see Keratin 5 expand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E96655-7B53-1549-8089-7B68544BC690}" type="slidenum">
              <a:rPr lang="en-US"/>
              <a:pPr/>
              <a:t>44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Columnar morphology</a:t>
            </a:r>
          </a:p>
          <a:p>
            <a:pPr eaLnBrk="1" hangingPunct="1"/>
            <a:r>
              <a:rPr lang="en-US"/>
              <a:t>We also see Keratin 5 expand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0F7933-5AD4-2E44-999A-F3412E4864EB}" type="slidenum">
              <a:rPr lang="en-US"/>
              <a:pPr/>
              <a:t>45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3EA4CF-14B3-2F41-B2C0-1C150FE5DB30}" type="slidenum">
              <a:rPr lang="en-US"/>
              <a:pPr/>
              <a:t>46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AEC = ectodermal dysplasia, including alopecia, scalp infections, dystrophic nails, hypodontia, ankyloblepharon (eyelid adhesdion defects), and cleft lip and/or cleft palate.</a:t>
            </a: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0F45C-C0E4-9042-8DC3-6F453E6CFB77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P63 is a transcription factor that has been shown to be involved in the maintenance of epidermal stem cells and in the stratification of the epidermis.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0777C1-F2A0-9047-9691-08F802F33CF0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05060E-224B-5143-8EFF-8B4AA341C47C}" type="slidenum">
              <a:rPr lang="en-US"/>
              <a:pPr/>
              <a:t>49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In our epidermis analysis, we observed an expansion of p63 expression in </a:t>
            </a:r>
            <a:r>
              <a:rPr lang="en-US" dirty="0" err="1" smtClean="0"/>
              <a:t>shd</a:t>
            </a:r>
            <a:r>
              <a:rPr lang="en-US" dirty="0" smtClean="0"/>
              <a:t> mutants.  Could this expansion of p63 be a cause of the phenotype or a secondary effect?</a:t>
            </a:r>
          </a:p>
          <a:p>
            <a:pPr eaLnBrk="1" hangingPunct="1"/>
            <a:r>
              <a:rPr lang="en-US" dirty="0" smtClean="0"/>
              <a:t>Dosage…rescue?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7D9A70-30ED-1D44-BE1C-FCD97564A59C}" type="slidenum">
              <a:rPr lang="en-US"/>
              <a:pPr/>
              <a:t>50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49534-77DA-2D43-B38C-5CE4DE0523CA}" type="slidenum">
              <a:rPr lang="en-US"/>
              <a:pPr/>
              <a:t>6</a:t>
            </a:fld>
            <a:endParaRPr lang="en-US"/>
          </a:p>
        </p:txBody>
      </p:sp>
      <p:sp>
        <p:nvSpPr>
          <p:cNvPr id="1741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aseline="0" dirty="0" smtClean="0">
                <a:latin typeface="Times New Roman" charset="0"/>
              </a:rPr>
              <a:t>EX</a:t>
            </a:r>
            <a:r>
              <a:rPr lang="en-US" baseline="0" dirty="0" smtClean="0">
                <a:latin typeface="Times New Roman" charset="0"/>
              </a:rPr>
              <a:t>. What are the signals?  When do they act?  What are the transcription factors</a:t>
            </a:r>
            <a:r>
              <a:rPr lang="en-US" baseline="0" dirty="0" smtClean="0">
                <a:latin typeface="Times New Roman" charset="0"/>
              </a:rPr>
              <a:t>?</a:t>
            </a:r>
          </a:p>
          <a:p>
            <a:pPr eaLnBrk="1" hangingPunct="1"/>
            <a:r>
              <a:rPr lang="en-US" baseline="0" dirty="0" smtClean="0">
                <a:latin typeface="Times New Roman" charset="0"/>
              </a:rPr>
              <a:t>Cystic fibrosis = CFTR mutation </a:t>
            </a:r>
            <a:r>
              <a:rPr lang="en-US" baseline="0" smtClean="0">
                <a:latin typeface="Times New Roman" charset="0"/>
              </a:rPr>
              <a:t>chloride transporter</a:t>
            </a:r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94562D-04EE-594B-A1CE-171085E4F3A1}" type="slidenum">
              <a:rPr lang="en-US"/>
              <a:pPr/>
              <a:t>51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Columnar morphology</a:t>
            </a:r>
          </a:p>
          <a:p>
            <a:pPr eaLnBrk="1" hangingPunct="1"/>
            <a:r>
              <a:rPr lang="en-US"/>
              <a:t>We also see Keratin 5 expand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A3C8B8-237E-334B-9306-A66C61C3582A}" type="slidenum">
              <a:rPr lang="en-US"/>
              <a:pPr/>
              <a:t>52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Columnar morphology</a:t>
            </a:r>
          </a:p>
          <a:p>
            <a:pPr eaLnBrk="1" hangingPunct="1"/>
            <a:r>
              <a:rPr lang="en-US"/>
              <a:t>We also see Keratin 5 expand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B0FE43-F9F2-304B-AAB7-EBCA06123454}" type="slidenum">
              <a:rPr lang="en-US"/>
              <a:pPr/>
              <a:t>53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Thickness has been restored to wild type levels.  K14 is now restricted to the basal layer and Loricrin is expressed in more distal cells.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DFAA21-CB07-9D4D-83E6-BDA0F4EF82D0}" type="slidenum">
              <a:rPr lang="en-US"/>
              <a:pPr/>
              <a:t>54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9CC9D2-3228-7F4B-B6B3-F907BDB2293C}" type="slidenum">
              <a:rPr lang="en-US"/>
              <a:pPr/>
              <a:t>55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Everything</a:t>
            </a:r>
            <a:r>
              <a:rPr lang="en-US" baseline="0" dirty="0" smtClean="0"/>
              <a:t> so far has been focused on the phenotype.  We had no idea which protein/gene was affected.</a:t>
            </a:r>
          </a:p>
          <a:p>
            <a:pPr eaLnBrk="1" hangingPunct="1"/>
            <a:r>
              <a:rPr lang="en-US" baseline="0" dirty="0" smtClean="0"/>
              <a:t>What sequence of DNA was affected?</a:t>
            </a:r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245022-6F71-5844-9CBC-CF3C0654C4EC}" type="slidenum">
              <a:rPr lang="en-US"/>
              <a:pPr/>
              <a:t>56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~1.2 Mb region on chromosome 4</a:t>
            </a:r>
          </a:p>
          <a:p>
            <a:r>
              <a:rPr lang="en-US" smtClean="0"/>
              <a:t>~37 transcripts in this interval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All genes</a:t>
            </a:r>
            <a:r>
              <a:rPr lang="en-US" baseline="0" dirty="0" smtClean="0"/>
              <a:t> in eukaryotes are in pieces</a:t>
            </a:r>
          </a:p>
          <a:p>
            <a:r>
              <a:rPr lang="en-US" baseline="0" dirty="0" smtClean="0"/>
              <a:t>Intervening regions called </a:t>
            </a:r>
            <a:r>
              <a:rPr lang="en-US" baseline="0" dirty="0" err="1" smtClean="0"/>
              <a:t>introns</a:t>
            </a:r>
            <a:r>
              <a:rPr lang="en-US" baseline="0" dirty="0" smtClean="0"/>
              <a:t>.  Careful splicing is important for making the right protein (eventually)</a:t>
            </a:r>
            <a:endParaRPr lang="en-US" dirty="0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D950E-9C4C-AA40-A902-04A06F6C8BAF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Thymine to Guanine transversion</a:t>
            </a:r>
          </a:p>
          <a:p>
            <a:r>
              <a:rPr lang="en-US" smtClean="0"/>
              <a:t>14 bases upstream of exon 3</a:t>
            </a: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D950E-9C4C-AA40-A902-04A06F6C8BAF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Thymine to Guanine transversion</a:t>
            </a:r>
          </a:p>
          <a:p>
            <a:r>
              <a:rPr lang="en-US" smtClean="0"/>
              <a:t>14 bases upstream of exon 3</a:t>
            </a: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D950E-9C4C-AA40-A902-04A06F6C8BAF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Sequencing</a:t>
            </a:r>
            <a:r>
              <a:rPr lang="en-US" baseline="0" dirty="0" smtClean="0"/>
              <a:t> the RNA confirmed that there were splicing problems.  The nature of those is …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4FABDA-5AA2-9B48-A521-7668311506D7}" type="slidenum">
              <a:rPr lang="en-US" smtClean="0"/>
              <a:pPr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F7F94E-D562-514E-B90A-D22E721BEAA8}" type="slidenum">
              <a:rPr lang="en-US"/>
              <a:pPr/>
              <a:t>7</a:t>
            </a:fld>
            <a:endParaRPr lang="en-US"/>
          </a:p>
        </p:txBody>
      </p:sp>
      <p:sp>
        <p:nvSpPr>
          <p:cNvPr id="184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Reverse Genetics might be what you’re more familiar with.  You start with a gene that you think is interesting for some reason and knock it out.  Then observe what the mouse looks like /does, etc.  If we compare this to a car assembly line, it’s like tying the hands of a worker that you think is important for some reason.  Maybe you choose Frank because you think his name sounds cool.</a:t>
            </a:r>
          </a:p>
          <a:p>
            <a:pPr eaLnBrk="1" hangingPunct="1"/>
            <a:r>
              <a:rPr lang="en-US" dirty="0"/>
              <a:t>The car made without Frank may look okay, and drive okay, but one day when you need to turn on the hazard lights, they don’t work.</a:t>
            </a:r>
          </a:p>
          <a:p>
            <a:pPr eaLnBrk="1" hangingPunct="1"/>
            <a:r>
              <a:rPr lang="en-US" dirty="0"/>
              <a:t>In some ways, Reverse Genetics is only as good as your assay</a:t>
            </a:r>
            <a:r>
              <a:rPr lang="en-US" dirty="0" smtClean="0"/>
              <a:t>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In contrast, forward genetics I more random.</a:t>
            </a:r>
          </a:p>
          <a:p>
            <a:pPr eaLnBrk="1" hangingPunct="1"/>
            <a:r>
              <a:rPr lang="en-US" dirty="0" smtClean="0"/>
              <a:t>Liken it to an assembly line.  Randomly tie the hands of different individuals on the assembly line &amp; see what happens with the car.</a:t>
            </a:r>
          </a:p>
          <a:p>
            <a:pPr eaLnBrk="1" hangingPunct="1"/>
            <a:r>
              <a:rPr lang="en-US" dirty="0" smtClean="0"/>
              <a:t>But the advantage is that you’ve already decided the assay.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Maybe it is really 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E3CC9-7AEF-114E-A776-5C58D10396A7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Future directions involve determining where &amp; when shd act.  How it interacts with Er and how it regulates p63</a:t>
            </a: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3FEA3-6B3C-5648-B976-FE509768B36A}" type="slidenum">
              <a:rPr lang="en-US" smtClean="0"/>
              <a:pPr/>
              <a:t>64</a:t>
            </a:fld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0BF3BA-8AAF-7B46-BED0-2709548546E1}" type="slidenum">
              <a:rPr lang="en-US"/>
              <a:pPr/>
              <a:t>65</a:t>
            </a:fld>
            <a:endParaRPr 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European Conditional Mouse Mutagenesis Program</a:t>
            </a:r>
          </a:p>
          <a:p>
            <a:r>
              <a:rPr lang="en-US" smtClean="0"/>
              <a:t>Welcome Trust Sanger Institute</a:t>
            </a: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F81E6-D016-044D-A8E7-56C398EBC4F9}" type="slidenum">
              <a:rPr lang="en-US" smtClean="0"/>
              <a:pPr/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15F661-8999-5E4A-9C9A-F875512FC6D7}" type="slidenum">
              <a:rPr lang="en-US"/>
              <a:pPr/>
              <a:t>67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/>
              <a:t>Figure 4-11 Complementation analysis of alternative outcomes of two wingless mutations in </a:t>
            </a:r>
            <a:r>
              <a:rPr lang="en-US" i="1" dirty="0"/>
              <a:t>Drosophila </a:t>
            </a:r>
            <a:r>
              <a:rPr lang="en-US" dirty="0"/>
              <a:t>(</a:t>
            </a:r>
            <a:r>
              <a:rPr lang="en-US" i="1" dirty="0"/>
              <a:t>m</a:t>
            </a:r>
            <a:r>
              <a:rPr lang="en-US" i="1" baseline="30000" dirty="0"/>
              <a:t>a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 err="1"/>
              <a:t>m</a:t>
            </a:r>
            <a:r>
              <a:rPr lang="en-US" i="1" baseline="30000" dirty="0" err="1"/>
              <a:t>b</a:t>
            </a:r>
            <a:r>
              <a:rPr lang="en-US" dirty="0"/>
              <a:t>). In Case 1, the mutations are not</a:t>
            </a:r>
          </a:p>
          <a:p>
            <a:pPr eaLnBrk="1" hangingPunct="1"/>
            <a:r>
              <a:rPr lang="en-US" dirty="0"/>
              <a:t>alleles of the same gene, while in Case 2, the mutations are alleles of the same gene</a:t>
            </a:r>
            <a:r>
              <a:rPr lang="en-US" dirty="0" smtClean="0"/>
              <a:t>.</a:t>
            </a:r>
          </a:p>
          <a:p>
            <a:pPr eaLnBrk="1" hangingPunct="1"/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Mating of two organisms with similar mutant phenotypes can lead to wild type offspring, a phenomenon called </a:t>
            </a:r>
            <a:r>
              <a:rPr lang="en-US" b="1" dirty="0" smtClean="0"/>
              <a:t>genetic complementation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Complementation occurs when the mutations in the parents affect different genes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CFEF3-6596-874A-BB97-ED9270D1E40D}" type="slidenum">
              <a:rPr lang="en-US"/>
              <a:pPr/>
              <a:t>68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Figure 4-11 Complementation analysis of alternative outcomes of two wingless mutations in </a:t>
            </a:r>
            <a:r>
              <a:rPr lang="en-US" i="1"/>
              <a:t>Drosophila </a:t>
            </a:r>
            <a:r>
              <a:rPr lang="en-US"/>
              <a:t>(</a:t>
            </a:r>
            <a:r>
              <a:rPr lang="en-US" i="1"/>
              <a:t>m</a:t>
            </a:r>
            <a:r>
              <a:rPr lang="en-US" i="1" baseline="30000"/>
              <a:t>a</a:t>
            </a:r>
            <a:r>
              <a:rPr lang="en-US" i="1"/>
              <a:t> </a:t>
            </a:r>
            <a:r>
              <a:rPr lang="en-US"/>
              <a:t>and </a:t>
            </a:r>
            <a:r>
              <a:rPr lang="en-US" i="1"/>
              <a:t>m</a:t>
            </a:r>
            <a:r>
              <a:rPr lang="en-US" i="1" baseline="30000"/>
              <a:t>b</a:t>
            </a:r>
            <a:r>
              <a:rPr lang="en-US"/>
              <a:t>). In Case 1, the mutations are not</a:t>
            </a:r>
          </a:p>
          <a:p>
            <a:pPr eaLnBrk="1" hangingPunct="1"/>
            <a:r>
              <a:rPr lang="en-US"/>
              <a:t>alleles of the same gene, while in Case 2, the mutations are alleles of the same gene.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AD9160-DD54-F140-869B-A0A9F96EC296}" type="slidenum">
              <a:rPr lang="en-US"/>
              <a:pPr/>
              <a:t>69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9CC9D2-3228-7F4B-B6B3-F907BDB2293C}" type="slidenum">
              <a:rPr lang="en-US"/>
              <a:pPr/>
              <a:t>73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led us to a novel gene because of the great phenotype</a:t>
            </a:r>
            <a:endParaRPr 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DFAA21-CB07-9D4D-83E6-BDA0F4EF82D0}" type="slidenum">
              <a:rPr lang="en-US"/>
              <a:pPr/>
              <a:t>74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C05634-A992-CC4B-9949-9AC87EE31FB2}" type="slidenum">
              <a:rPr lang="en-US"/>
              <a:pPr/>
              <a:t>75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49534-77DA-2D43-B38C-5CE4DE0523CA}" type="slidenum">
              <a:rPr lang="en-US"/>
              <a:pPr/>
              <a:t>8</a:t>
            </a:fld>
            <a:endParaRPr lang="en-US"/>
          </a:p>
        </p:txBody>
      </p:sp>
      <p:sp>
        <p:nvSpPr>
          <p:cNvPr id="1741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</a:rPr>
              <a:t>OUR GOAL THEN IS TO DETERMINE WHAT GENES CONTROL</a:t>
            </a:r>
            <a:r>
              <a:rPr lang="en-US" baseline="0" dirty="0" smtClean="0">
                <a:latin typeface="Times New Roman" charset="0"/>
              </a:rPr>
              <a:t> CELL FATE DECISIONS DURING ORGAN FORMATION.</a:t>
            </a:r>
          </a:p>
          <a:p>
            <a:pPr eaLnBrk="1" hangingPunct="1"/>
            <a:r>
              <a:rPr lang="en-US" baseline="0" dirty="0" smtClean="0">
                <a:latin typeface="Times New Roman" charset="0"/>
              </a:rPr>
              <a:t>EX. What are the signals?  When do they act?  What are the </a:t>
            </a:r>
            <a:r>
              <a:rPr lang="en-US" baseline="0" smtClean="0">
                <a:latin typeface="Times New Roman" charset="0"/>
              </a:rPr>
              <a:t>transcription factors?</a:t>
            </a:r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90A0A4-D503-7748-A6CB-246BA1AD11CD}" type="slidenum">
              <a:rPr lang="en-US"/>
              <a:pPr/>
              <a:t>77</a:t>
            </a:fld>
            <a:endParaRPr 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Similar to Stratifin mutants.</a:t>
            </a:r>
          </a:p>
          <a:p>
            <a:r>
              <a:rPr lang="en-US" smtClean="0"/>
              <a:t>VWS, cleft palate and lip.</a:t>
            </a:r>
          </a:p>
          <a:p>
            <a:r>
              <a:rPr lang="en-US" smtClean="0"/>
              <a:t>WE are interested to see if shd interacts with these proteins.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C0F994-2953-8149-82FF-ADD4722D645F}" type="slidenum">
              <a:rPr lang="en-US" smtClean="0"/>
              <a:pPr/>
              <a:t>78</a:t>
            </a:fld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Future directions involve determining where &amp; when shd act.  How it interacts with Er and how it regulates p63</a:t>
            </a: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8963D-CD5B-0947-83AB-7B3C80FEDD76}" type="slidenum">
              <a:rPr lang="en-US" smtClean="0"/>
              <a:pPr/>
              <a:t>79</a:t>
            </a:fld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5BD9DB-900E-E34C-8100-C2DC967F6051}" type="slidenum">
              <a:rPr lang="en-US"/>
              <a:pPr/>
              <a:t>80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After allowing the G2 females to grow up, you can now set up test crosses by mating G2 females with their fathers.  You can begin scoring mutants within a week after mating the G2s, depending on the time of observation.  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At this point, still not cost-effective to sequence entire genome.  But, by using Genome reduction strategies, can rapidly identify mutations in an interval.</a:t>
            </a:r>
          </a:p>
          <a:p>
            <a:r>
              <a:rPr lang="en-US" smtClean="0"/>
              <a:t>Yong used BWA for mapping. (Burrows-Wheeler Alignment tool).</a:t>
            </a:r>
          </a:p>
          <a:p>
            <a:r>
              <a:rPr lang="en-US" smtClean="0"/>
              <a:t>Yong used SamTools for SNV calling</a:t>
            </a:r>
          </a:p>
          <a:p>
            <a:pPr eaLnBrk="1" hangingPunct="1"/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CE0AF4-0AF2-4048-9233-86805FEC4B36}" type="slidenum">
              <a:rPr lang="en-US" smtClean="0"/>
              <a:pPr/>
              <a:t>81</a:t>
            </a:fld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11BDBB-4704-FE4B-AE27-C29A5E7A83D5}" type="slidenum">
              <a:rPr lang="en-US"/>
              <a:pPr/>
              <a:t>82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C5744-143E-5D44-B88F-7C869593491A}" type="slidenum">
              <a:rPr lang="en-US"/>
              <a:pPr/>
              <a:t>83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88ED0A-E932-9E40-BE37-810C94513E74}" type="slidenum">
              <a:rPr lang="en-US"/>
              <a:pPr/>
              <a:t>84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28600" indent="-228600" eaLnBrk="1" hangingPunct="1"/>
            <a:endParaRPr lang="en-US" dirty="0" smtClean="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European Conditional Mouse Mutagenesis Program</a:t>
            </a:r>
          </a:p>
          <a:p>
            <a:r>
              <a:rPr lang="en-US" smtClean="0"/>
              <a:t>Welcome Trust Sanger Institute</a:t>
            </a: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F81E6-D016-044D-A8E7-56C398EBC4F9}" type="slidenum">
              <a:rPr lang="en-US" smtClean="0"/>
              <a:pPr/>
              <a:t>85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49534-77DA-2D43-B38C-5CE4DE0523CA}" type="slidenum">
              <a:rPr lang="en-US"/>
              <a:pPr/>
              <a:t>9</a:t>
            </a:fld>
            <a:endParaRPr lang="en-US"/>
          </a:p>
        </p:txBody>
      </p:sp>
      <p:sp>
        <p:nvSpPr>
          <p:cNvPr id="1741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</a:rPr>
              <a:t>OUR GOAL THEN IS TO DETERMINE WHAT GENES CONTROL</a:t>
            </a:r>
            <a:r>
              <a:rPr lang="en-US" baseline="0" dirty="0" smtClean="0">
                <a:latin typeface="Times New Roman" charset="0"/>
              </a:rPr>
              <a:t> CELL FATE DECISIONS DURING ORGAN FORMATION.</a:t>
            </a:r>
          </a:p>
          <a:p>
            <a:pPr eaLnBrk="1" hangingPunct="1"/>
            <a:r>
              <a:rPr lang="en-US" baseline="0" dirty="0" smtClean="0">
                <a:latin typeface="Times New Roman" charset="0"/>
              </a:rPr>
              <a:t>EX. What are the signals?  When do they act?  What are the </a:t>
            </a:r>
            <a:r>
              <a:rPr lang="en-US" baseline="0" smtClean="0">
                <a:latin typeface="Times New Roman" charset="0"/>
              </a:rPr>
              <a:t>transcription factors?</a:t>
            </a:r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49534-77DA-2D43-B38C-5CE4DE0523CA}" type="slidenum">
              <a:rPr lang="en-US"/>
              <a:pPr/>
              <a:t>10</a:t>
            </a:fld>
            <a:endParaRPr lang="en-US"/>
          </a:p>
        </p:txBody>
      </p:sp>
      <p:sp>
        <p:nvSpPr>
          <p:cNvPr id="1741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</a:rPr>
              <a:t>OUR GOAL THEN IS TO DETERMINE WHAT GENES CONTROL</a:t>
            </a:r>
            <a:r>
              <a:rPr lang="en-US" baseline="0" dirty="0" smtClean="0">
                <a:latin typeface="Times New Roman" charset="0"/>
              </a:rPr>
              <a:t> CELL FATE DECISIONS DURING ORGAN FORMATION.</a:t>
            </a:r>
          </a:p>
          <a:p>
            <a:pPr eaLnBrk="1" hangingPunct="1"/>
            <a:r>
              <a:rPr lang="en-US" baseline="0" dirty="0" smtClean="0">
                <a:latin typeface="Times New Roman" charset="0"/>
              </a:rPr>
              <a:t>EX. What are the signals?  When do they act?  What are the </a:t>
            </a:r>
            <a:r>
              <a:rPr lang="en-US" baseline="0" smtClean="0">
                <a:latin typeface="Times New Roman" charset="0"/>
              </a:rPr>
              <a:t>transcription factors?</a:t>
            </a:r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4E40-6268-B74A-90BB-1E743A46C346}" type="datetimeFigureOut">
              <a:rPr lang="en-US" smtClean="0"/>
              <a:pPr/>
              <a:t>2/27/13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EE2E-7A3E-5040-A023-D8A48A3C6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4E40-6268-B74A-90BB-1E743A46C346}" type="datetimeFigureOut">
              <a:rPr lang="en-US" smtClean="0"/>
              <a:pPr/>
              <a:t>2/27/13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EE2E-7A3E-5040-A023-D8A48A3C6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4E40-6268-B74A-90BB-1E743A46C346}" type="datetimeFigureOut">
              <a:rPr lang="en-US" smtClean="0"/>
              <a:pPr/>
              <a:t>2/27/13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EE2E-7A3E-5040-A023-D8A48A3C6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033E9-53BE-C145-948F-9A8EA9EF5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835B0-9EAB-8740-BB90-EC4AC0A2E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E9AC0-2EF2-E04C-9F78-9FA504C76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0995C-D016-6340-834D-DAAB1572C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FBD35-42F5-DA47-A5CB-4248FB934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A3CFF-D167-564D-A7CA-F0DD0B730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E3060-B7A2-274F-8C7F-3C2117FDB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B0944-1308-C949-9C65-C18B65A84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4E40-6268-B74A-90BB-1E743A46C346}" type="datetimeFigureOut">
              <a:rPr lang="en-US" smtClean="0"/>
              <a:pPr/>
              <a:t>2/27/13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EE2E-7A3E-5040-A023-D8A48A3C6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CEC2F-25B7-8C46-A4A7-69AB40459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7E4DF-2942-0644-B021-75ED0E9A9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965D9-8EF3-D940-BBBE-B6FC80827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26593-37AC-1941-BCF6-3B4988F31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9BED8-13F1-3F46-8687-641A5A55D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BFA6C-4BD1-1847-8195-02F71E8F1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6CA54-D0F9-A84F-8A8D-D18869ED1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8B4F2-4431-6644-855C-5889FCD94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91525-915B-F449-A8D0-BAFD2C4CF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960FA-C7F6-F645-AEA7-CB438551A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4E40-6268-B74A-90BB-1E743A46C346}" type="datetimeFigureOut">
              <a:rPr lang="en-US" smtClean="0"/>
              <a:pPr/>
              <a:t>2/27/13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EE2E-7A3E-5040-A023-D8A48A3C6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79284-5B46-894A-92E9-CACBE62E3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9653D-221E-CF43-92A7-A5C91D257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3B217-A44F-994E-854C-3E84C92FB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6B58E-0FFC-7746-9D98-F82D0588E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7FACD-AB12-4B42-8A65-44B6FAE06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FEFE1-CCCA-A74D-99E6-CC1881FE7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EDF76-0F84-6A4D-9740-09F672C3B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49913-020B-654E-BBFE-6562372AD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B6D39-F036-B347-9479-5D2C62850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3AE36-FC94-2145-A60C-D7E5D080B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4E40-6268-B74A-90BB-1E743A46C346}" type="datetimeFigureOut">
              <a:rPr lang="en-US" smtClean="0"/>
              <a:pPr/>
              <a:t>2/27/13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EE2E-7A3E-5040-A023-D8A48A3C6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1823-F3CE-574F-B57C-6726317BE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B052F-06CE-1643-8490-C4A139692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74A47-CDBE-D245-81FC-E0A3374D4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A8841-1220-F844-856D-A1C0E29ED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969ED-3674-CC49-8556-8CBF4BEF4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4E40-6268-B74A-90BB-1E743A46C346}" type="datetimeFigureOut">
              <a:rPr lang="en-US" smtClean="0"/>
              <a:pPr/>
              <a:t>2/27/13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EE2E-7A3E-5040-A023-D8A48A3C6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4E40-6268-B74A-90BB-1E743A46C346}" type="datetimeFigureOut">
              <a:rPr lang="en-US" smtClean="0"/>
              <a:pPr/>
              <a:t>2/27/13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EE2E-7A3E-5040-A023-D8A48A3C6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4E40-6268-B74A-90BB-1E743A46C346}" type="datetimeFigureOut">
              <a:rPr lang="en-US" smtClean="0"/>
              <a:pPr/>
              <a:t>2/27/13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EE2E-7A3E-5040-A023-D8A48A3C6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4E40-6268-B74A-90BB-1E743A46C346}" type="datetimeFigureOut">
              <a:rPr lang="en-US" smtClean="0"/>
              <a:pPr/>
              <a:t>2/27/13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EE2E-7A3E-5040-A023-D8A48A3C6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4E40-6268-B74A-90BB-1E743A46C346}" type="datetimeFigureOut">
              <a:rPr lang="en-US" smtClean="0"/>
              <a:pPr/>
              <a:t>2/27/13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EE2E-7A3E-5040-A023-D8A48A3C6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E4E40-6268-B74A-90BB-1E743A46C346}" type="datetimeFigureOut">
              <a:rPr lang="en-US" smtClean="0"/>
              <a:pPr/>
              <a:t>2/27/13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7EE2E-7A3E-5040-A023-D8A48A3C6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7401EC2E-136B-7146-A220-33120DBF6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8A10426-EB5D-3E4F-A173-661BEDCDF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8DC33D9A-0607-CD4C-9429-DFF4CC84F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biol1020-2012-2.blogspot.com/2012/10/" TargetMode="Externa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5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4" Type="http://schemas.openxmlformats.org/officeDocument/2006/relationships/image" Target="../media/image54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20" Type="http://schemas.openxmlformats.org/officeDocument/2006/relationships/image" Target="../media/image98.png"/><Relationship Id="rId10" Type="http://schemas.openxmlformats.org/officeDocument/2006/relationships/image" Target="../media/image88.png"/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png"/><Relationship Id="rId14" Type="http://schemas.openxmlformats.org/officeDocument/2006/relationships/image" Target="../media/image92.png"/><Relationship Id="rId15" Type="http://schemas.openxmlformats.org/officeDocument/2006/relationships/image" Target="../media/image93.png"/><Relationship Id="rId16" Type="http://schemas.openxmlformats.org/officeDocument/2006/relationships/image" Target="../media/image94.png"/><Relationship Id="rId17" Type="http://schemas.openxmlformats.org/officeDocument/2006/relationships/image" Target="../media/image95.png"/><Relationship Id="rId18" Type="http://schemas.openxmlformats.org/officeDocument/2006/relationships/image" Target="../media/image96.png"/><Relationship Id="rId19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9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261030"/>
            <a:ext cx="8549640" cy="4500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" y="101600"/>
            <a:ext cx="8549640" cy="1470025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latin typeface="Arial"/>
                <a:cs typeface="Arial"/>
              </a:rPr>
              <a:t>Identifying genes that control organ shape, size and disease using mice.</a:t>
            </a:r>
            <a:endParaRPr lang="en-US" u="sng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27134"/>
            <a:ext cx="6720840" cy="130386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Scott D. Weatherbee, Ph.D.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Fairfield University Feb 27,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1437" y="76200"/>
            <a:ext cx="8783187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u="sng" kern="1200" dirty="0" smtClean="0">
                <a:solidFill>
                  <a:schemeClr val="bg1"/>
                </a:solidFill>
                <a:cs typeface="Arial"/>
              </a:rPr>
              <a:t>How can we identify gene function genetically?</a:t>
            </a:r>
            <a:endParaRPr lang="en-US" dirty="0" smtClean="0"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437" y="1409213"/>
            <a:ext cx="263079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Humans afflicted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with disease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Map/Sequence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ID mutation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Make model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organism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Study mechanism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rot="5400000">
            <a:off x="1356120" y="2358238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1354532" y="3134521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1352944" y="3886992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rot="5400000">
            <a:off x="1349768" y="5005221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906018" y="1409213"/>
            <a:ext cx="29052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Gene of interest</a:t>
            </a: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Mutate gene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in model organism</a:t>
            </a: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Examine phenotype</a:t>
            </a: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Study mechanism</a:t>
            </a: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rot="5400000">
            <a:off x="4217908" y="2044852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5400000">
            <a:off x="4216320" y="3134521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5400000">
            <a:off x="4214732" y="3886992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030533" y="1409213"/>
            <a:ext cx="298997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CFFCC"/>
                </a:solidFill>
              </a:rPr>
              <a:t>Mutate a</a:t>
            </a:r>
          </a:p>
          <a:p>
            <a:pPr algn="ctr"/>
            <a:r>
              <a:rPr lang="en-US" sz="2400" dirty="0" smtClean="0">
                <a:solidFill>
                  <a:srgbClr val="CCFFCC"/>
                </a:solidFill>
              </a:rPr>
              <a:t>model organism</a:t>
            </a:r>
          </a:p>
          <a:p>
            <a:pPr algn="ctr"/>
            <a:endParaRPr lang="en-US" sz="2400" dirty="0" smtClean="0">
              <a:solidFill>
                <a:srgbClr val="CCFFCC"/>
              </a:solidFill>
            </a:endParaRPr>
          </a:p>
          <a:p>
            <a:pPr algn="ctr"/>
            <a:r>
              <a:rPr lang="en-US" sz="2400" dirty="0" smtClean="0">
                <a:solidFill>
                  <a:srgbClr val="CCFFCC"/>
                </a:solidFill>
              </a:rPr>
              <a:t>Look for phenotype</a:t>
            </a:r>
          </a:p>
          <a:p>
            <a:pPr algn="ctr"/>
            <a:endParaRPr lang="en-US" sz="2400" dirty="0" smtClean="0">
              <a:solidFill>
                <a:srgbClr val="CCFFCC"/>
              </a:solidFill>
            </a:endParaRPr>
          </a:p>
          <a:p>
            <a:pPr algn="ctr"/>
            <a:r>
              <a:rPr lang="en-US" sz="2400" dirty="0" smtClean="0">
                <a:solidFill>
                  <a:srgbClr val="CCFFCC"/>
                </a:solidFill>
              </a:rPr>
              <a:t>Map/Sequence</a:t>
            </a:r>
          </a:p>
          <a:p>
            <a:pPr algn="ctr"/>
            <a:endParaRPr lang="en-US" sz="2400" dirty="0" smtClean="0">
              <a:solidFill>
                <a:srgbClr val="CCFFCC"/>
              </a:solidFill>
            </a:endParaRPr>
          </a:p>
          <a:p>
            <a:pPr algn="ctr"/>
            <a:r>
              <a:rPr lang="en-US" sz="2400" dirty="0" smtClean="0">
                <a:solidFill>
                  <a:srgbClr val="CCFFCC"/>
                </a:solidFill>
              </a:rPr>
              <a:t>ID mutation</a:t>
            </a:r>
          </a:p>
          <a:p>
            <a:pPr algn="ctr"/>
            <a:endParaRPr lang="en-US" sz="2400" dirty="0" smtClean="0">
              <a:solidFill>
                <a:srgbClr val="CCFFCC"/>
              </a:solidFill>
            </a:endParaRPr>
          </a:p>
          <a:p>
            <a:pPr algn="ctr"/>
            <a:r>
              <a:rPr lang="en-US" sz="2400" dirty="0" smtClean="0">
                <a:solidFill>
                  <a:srgbClr val="CCFFCC"/>
                </a:solidFill>
              </a:rPr>
              <a:t>Study mechanism</a:t>
            </a:r>
          </a:p>
          <a:p>
            <a:pPr algn="ctr"/>
            <a:endParaRPr lang="en-US" sz="2400" dirty="0" smtClean="0">
              <a:solidFill>
                <a:srgbClr val="CCFFCC"/>
              </a:solidFill>
            </a:endParaRPr>
          </a:p>
          <a:p>
            <a:pPr algn="ctr"/>
            <a:r>
              <a:rPr lang="en-US" sz="2400" dirty="0" smtClean="0">
                <a:solidFill>
                  <a:srgbClr val="CCFFCC"/>
                </a:solidFill>
              </a:rPr>
              <a:t>(ID human mutation)</a:t>
            </a:r>
          </a:p>
          <a:p>
            <a:pPr algn="ctr"/>
            <a:endParaRPr lang="en-US" sz="2400" dirty="0" smtClean="0">
              <a:solidFill>
                <a:srgbClr val="CCFFCC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rot="5400000">
            <a:off x="7384803" y="2358238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5400000">
            <a:off x="7383215" y="3134521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7381627" y="3886992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rot="5400000">
            <a:off x="7378451" y="4642353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5400000">
            <a:off x="7376863" y="5279867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7213" y="59706"/>
            <a:ext cx="8923389" cy="72371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kern="1200" dirty="0" smtClean="0">
                <a:solidFill>
                  <a:schemeClr val="bg1"/>
                </a:solidFill>
                <a:cs typeface="Arial"/>
              </a:rPr>
              <a:t>Model organisms are used to study genetics</a:t>
            </a:r>
            <a:endParaRPr lang="en-US" sz="2800" dirty="0" smtClean="0"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rcRect l="28798" r="11210" b="53177"/>
          <a:stretch>
            <a:fillRect/>
          </a:stretch>
        </p:blipFill>
        <p:spPr>
          <a:xfrm>
            <a:off x="1518519" y="783418"/>
            <a:ext cx="3352344" cy="14794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18519" y="2283182"/>
            <a:ext cx="3801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hlinkClick r:id="rId4"/>
              </a:rPr>
              <a:t>http://biol1020-2012-2.blogspot.com/2012/10/</a:t>
            </a:r>
            <a:endParaRPr lang="en-US" sz="1400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model-organisms-in-genetic-research.html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59850" y="4035824"/>
            <a:ext cx="37558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Small, easily reared in lab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Rapid generation time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Access to embryos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“large” number of progeny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52535" r="76624"/>
          <a:stretch>
            <a:fillRect/>
          </a:stretch>
        </p:blipFill>
        <p:spPr>
          <a:xfrm>
            <a:off x="4870863" y="783418"/>
            <a:ext cx="1306234" cy="1499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84637"/>
          <a:stretch>
            <a:fillRect/>
          </a:stretch>
        </p:blipFill>
        <p:spPr>
          <a:xfrm>
            <a:off x="6177097" y="783418"/>
            <a:ext cx="858508" cy="3159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685800"/>
            <a:ext cx="5200316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800" y="27354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kern="1200" dirty="0" smtClean="0">
                <a:solidFill>
                  <a:schemeClr val="bg1"/>
                </a:solidFill>
              </a:rPr>
              <a:t>We study mouse limbs </a:t>
            </a:r>
            <a:r>
              <a:rPr lang="en-US" sz="2800" u="sng" kern="1200" dirty="0" smtClean="0">
                <a:solidFill>
                  <a:schemeClr val="tx1"/>
                </a:solidFill>
              </a:rPr>
              <a:t>and skin</a:t>
            </a: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660400"/>
            <a:ext cx="2666829" cy="313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13"/>
          <p:cNvSpPr txBox="1">
            <a:spLocks noChangeArrowheads="1"/>
          </p:cNvSpPr>
          <p:nvPr/>
        </p:nvSpPr>
        <p:spPr bwMode="auto">
          <a:xfrm>
            <a:off x="457200" y="3429000"/>
            <a:ext cx="18557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www.med.unc.edu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2819400" y="2819400"/>
            <a:ext cx="1219200" cy="5334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713538" y="17272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293938" y="1727200"/>
            <a:ext cx="25146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1" y="1727200"/>
            <a:ext cx="25146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4656138" y="1744662"/>
            <a:ext cx="25146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18"/>
          <p:cNvSpPr txBox="1">
            <a:spLocks noChangeArrowheads="1"/>
          </p:cNvSpPr>
          <p:nvPr/>
        </p:nvSpPr>
        <p:spPr bwMode="auto">
          <a:xfrm>
            <a:off x="5105400" y="685800"/>
            <a:ext cx="12684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schlei</a:t>
            </a:r>
          </a:p>
          <a:p>
            <a:r>
              <a:rPr lang="en-US" i="1">
                <a:solidFill>
                  <a:schemeClr val="bg1"/>
                </a:solidFill>
              </a:rPr>
              <a:t>kerouac</a:t>
            </a:r>
          </a:p>
        </p:txBody>
      </p:sp>
      <p:sp>
        <p:nvSpPr>
          <p:cNvPr id="18439" name="Text Box 18"/>
          <p:cNvSpPr txBox="1">
            <a:spLocks noChangeArrowheads="1"/>
          </p:cNvSpPr>
          <p:nvPr/>
        </p:nvSpPr>
        <p:spPr bwMode="auto">
          <a:xfrm>
            <a:off x="2895600" y="762000"/>
            <a:ext cx="11668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mitten</a:t>
            </a:r>
          </a:p>
          <a:p>
            <a:r>
              <a:rPr lang="en-US" i="1">
                <a:solidFill>
                  <a:schemeClr val="bg1"/>
                </a:solidFill>
              </a:rPr>
              <a:t>mitaine</a:t>
            </a:r>
          </a:p>
        </p:txBody>
      </p:sp>
      <p:sp>
        <p:nvSpPr>
          <p:cNvPr id="18440" name="Text Box 18"/>
          <p:cNvSpPr txBox="1">
            <a:spLocks noChangeArrowheads="1"/>
          </p:cNvSpPr>
          <p:nvPr/>
        </p:nvSpPr>
        <p:spPr bwMode="auto">
          <a:xfrm>
            <a:off x="7315200" y="898525"/>
            <a:ext cx="153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shorthand</a:t>
            </a:r>
          </a:p>
        </p:txBody>
      </p:sp>
      <p:sp>
        <p:nvSpPr>
          <p:cNvPr id="18441" name="Text Box 17"/>
          <p:cNvSpPr txBox="1">
            <a:spLocks noChangeArrowheads="1"/>
          </p:cNvSpPr>
          <p:nvPr/>
        </p:nvSpPr>
        <p:spPr bwMode="auto">
          <a:xfrm>
            <a:off x="533400" y="914400"/>
            <a:ext cx="1370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wild type</a:t>
            </a:r>
          </a:p>
        </p:txBody>
      </p:sp>
      <p:pic>
        <p:nvPicPr>
          <p:cNvPr id="18442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5105400"/>
            <a:ext cx="365760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0" y="5105400"/>
            <a:ext cx="36576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4" name="Text Box 17"/>
          <p:cNvSpPr txBox="1">
            <a:spLocks noChangeArrowheads="1"/>
          </p:cNvSpPr>
          <p:nvPr/>
        </p:nvSpPr>
        <p:spPr bwMode="auto">
          <a:xfrm>
            <a:off x="1752600" y="4572000"/>
            <a:ext cx="1370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wild type</a:t>
            </a:r>
          </a:p>
        </p:txBody>
      </p:sp>
      <p:sp>
        <p:nvSpPr>
          <p:cNvPr id="18445" name="Text Box 18"/>
          <p:cNvSpPr txBox="1">
            <a:spLocks noChangeArrowheads="1"/>
          </p:cNvSpPr>
          <p:nvPr/>
        </p:nvSpPr>
        <p:spPr bwMode="auto">
          <a:xfrm>
            <a:off x="6248400" y="45720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pug</a:t>
            </a:r>
          </a:p>
        </p:txBody>
      </p:sp>
      <p:sp>
        <p:nvSpPr>
          <p:cNvPr id="18446" name="Line 22"/>
          <p:cNvSpPr>
            <a:spLocks noChangeShapeType="1"/>
          </p:cNvSpPr>
          <p:nvPr/>
        </p:nvSpPr>
        <p:spPr bwMode="auto">
          <a:xfrm>
            <a:off x="990600" y="6400800"/>
            <a:ext cx="33528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7" name="Line 23"/>
          <p:cNvSpPr>
            <a:spLocks noChangeShapeType="1"/>
          </p:cNvSpPr>
          <p:nvPr/>
        </p:nvSpPr>
        <p:spPr bwMode="auto">
          <a:xfrm>
            <a:off x="5638800" y="6400800"/>
            <a:ext cx="26670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8" name="Text Box 24"/>
          <p:cNvSpPr txBox="1">
            <a:spLocks noChangeArrowheads="1"/>
          </p:cNvSpPr>
          <p:nvPr/>
        </p:nvSpPr>
        <p:spPr bwMode="auto">
          <a:xfrm>
            <a:off x="4937125" y="1431925"/>
            <a:ext cx="382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*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343400" y="2133600"/>
            <a:ext cx="228600" cy="1600200"/>
            <a:chOff x="2736" y="1344"/>
            <a:chExt cx="144" cy="1008"/>
          </a:xfrm>
        </p:grpSpPr>
        <p:sp>
          <p:nvSpPr>
            <p:cNvPr id="18455" name="Line 25"/>
            <p:cNvSpPr>
              <a:spLocks noChangeShapeType="1"/>
            </p:cNvSpPr>
            <p:nvPr/>
          </p:nvSpPr>
          <p:spPr bwMode="auto">
            <a:xfrm>
              <a:off x="2880" y="1344"/>
              <a:ext cx="0" cy="1008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6" name="Line 26"/>
            <p:cNvSpPr>
              <a:spLocks noChangeShapeType="1"/>
            </p:cNvSpPr>
            <p:nvPr/>
          </p:nvSpPr>
          <p:spPr bwMode="auto">
            <a:xfrm flipH="1">
              <a:off x="2736" y="1344"/>
              <a:ext cx="144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7" name="Line 27"/>
            <p:cNvSpPr>
              <a:spLocks noChangeShapeType="1"/>
            </p:cNvSpPr>
            <p:nvPr/>
          </p:nvSpPr>
          <p:spPr bwMode="auto">
            <a:xfrm flipH="1">
              <a:off x="2736" y="2352"/>
              <a:ext cx="144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 rot="-5400000">
            <a:off x="7962900" y="952500"/>
            <a:ext cx="228600" cy="1371600"/>
            <a:chOff x="2736" y="1344"/>
            <a:chExt cx="144" cy="1008"/>
          </a:xfrm>
        </p:grpSpPr>
        <p:sp>
          <p:nvSpPr>
            <p:cNvPr id="18452" name="Line 30"/>
            <p:cNvSpPr>
              <a:spLocks noChangeShapeType="1"/>
            </p:cNvSpPr>
            <p:nvPr/>
          </p:nvSpPr>
          <p:spPr bwMode="auto">
            <a:xfrm>
              <a:off x="2880" y="1344"/>
              <a:ext cx="0" cy="1008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3" name="Line 31"/>
            <p:cNvSpPr>
              <a:spLocks noChangeShapeType="1"/>
            </p:cNvSpPr>
            <p:nvPr/>
          </p:nvSpPr>
          <p:spPr bwMode="auto">
            <a:xfrm flipH="1">
              <a:off x="2736" y="1344"/>
              <a:ext cx="144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4" name="Line 32"/>
            <p:cNvSpPr>
              <a:spLocks noChangeShapeType="1"/>
            </p:cNvSpPr>
            <p:nvPr/>
          </p:nvSpPr>
          <p:spPr bwMode="auto">
            <a:xfrm flipH="1">
              <a:off x="2736" y="2352"/>
              <a:ext cx="144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 idx="4294967295"/>
          </p:nvPr>
        </p:nvSpPr>
        <p:spPr>
          <a:xfrm>
            <a:off x="152400" y="76200"/>
            <a:ext cx="88392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kern="1200" dirty="0" smtClean="0">
                <a:solidFill>
                  <a:schemeClr val="bg1"/>
                </a:solidFill>
              </a:rPr>
              <a:t>Mouse mutants provide insights into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04057" y="667543"/>
            <a:ext cx="214630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62000" y="4824413"/>
            <a:ext cx="2033587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04057" y="2724943"/>
            <a:ext cx="214630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14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91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u="sng" kern="1200" dirty="0" smtClean="0">
                <a:solidFill>
                  <a:schemeClr val="bg1"/>
                </a:solidFill>
              </a:rPr>
              <a:t>Mouse mutants model human diseases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6"/>
          <a:srcRect r="7413"/>
          <a:stretch>
            <a:fillRect/>
          </a:stretch>
        </p:blipFill>
        <p:spPr bwMode="auto">
          <a:xfrm rot="16200000" flipV="1">
            <a:off x="3881438" y="625475"/>
            <a:ext cx="213360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3875882" y="2601118"/>
            <a:ext cx="2133600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8"/>
          <a:srcRect b="7422"/>
          <a:stretch>
            <a:fillRect/>
          </a:stretch>
        </p:blipFill>
        <p:spPr bwMode="auto">
          <a:xfrm rot="16200000" flipV="1">
            <a:off x="3884613" y="4667250"/>
            <a:ext cx="21336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TextBox 9"/>
          <p:cNvSpPr txBox="1">
            <a:spLocks noChangeArrowheads="1"/>
          </p:cNvSpPr>
          <p:nvPr/>
        </p:nvSpPr>
        <p:spPr bwMode="auto">
          <a:xfrm>
            <a:off x="6629400" y="1524000"/>
            <a:ext cx="167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Syndactyly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6629400" y="3352800"/>
            <a:ext cx="174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Polydactyly</a:t>
            </a:r>
          </a:p>
        </p:txBody>
      </p:sp>
      <p:sp>
        <p:nvSpPr>
          <p:cNvPr id="22539" name="TextBox 11"/>
          <p:cNvSpPr txBox="1">
            <a:spLocks noChangeArrowheads="1"/>
          </p:cNvSpPr>
          <p:nvPr/>
        </p:nvSpPr>
        <p:spPr bwMode="auto">
          <a:xfrm>
            <a:off x="6629400" y="5486400"/>
            <a:ext cx="2100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Brachydactyly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OUTLINE</a:t>
            </a: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476925" y="812136"/>
            <a:ext cx="602480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sz="3200" i="1" u="sng" dirty="0" smtClean="0">
                <a:solidFill>
                  <a:srgbClr val="FFFFFF"/>
                </a:solidFill>
                <a:latin typeface="Arial"/>
                <a:cs typeface="Arial"/>
              </a:rPr>
              <a:t>shorthand</a:t>
            </a:r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 mutant: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Identification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&amp; gross phenotype</a:t>
            </a:r>
          </a:p>
          <a:p>
            <a:endParaRPr lang="en-US" sz="3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Characterization of the skin</a:t>
            </a:r>
          </a:p>
          <a:p>
            <a:endParaRPr lang="en-US" sz="32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Genetic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interactions</a:t>
            </a:r>
          </a:p>
          <a:p>
            <a:endParaRPr lang="en-US" sz="32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Gene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identity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76200"/>
            <a:ext cx="8763000" cy="609600"/>
          </a:xfrm>
        </p:spPr>
        <p:txBody>
          <a:bodyPr/>
          <a:lstStyle/>
          <a:p>
            <a:r>
              <a:rPr lang="en-US" sz="3200" i="1" u="sng" dirty="0" smtClean="0">
                <a:solidFill>
                  <a:schemeClr val="bg1"/>
                </a:solidFill>
                <a:latin typeface="Arial"/>
                <a:cs typeface="Arial"/>
              </a:rPr>
              <a:t>shorthand </a:t>
            </a:r>
            <a:r>
              <a:rPr lang="en-US" sz="3200" u="sng" dirty="0" smtClean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en-US" sz="3200" i="1" u="sng" dirty="0" smtClean="0">
                <a:solidFill>
                  <a:schemeClr val="bg1"/>
                </a:solidFill>
                <a:latin typeface="Arial"/>
                <a:cs typeface="Arial"/>
              </a:rPr>
              <a:t>shd</a:t>
            </a:r>
            <a:r>
              <a:rPr lang="en-US" sz="3200" u="sng" dirty="0" smtClean="0">
                <a:solidFill>
                  <a:schemeClr val="bg1"/>
                </a:solidFill>
                <a:latin typeface="Arial"/>
                <a:cs typeface="Arial"/>
              </a:rPr>
              <a:t>) mutants first </a:t>
            </a:r>
            <a:r>
              <a:rPr lang="en-US" sz="3200" u="sng" dirty="0" err="1" smtClean="0">
                <a:solidFill>
                  <a:schemeClr val="bg1"/>
                </a:solidFill>
                <a:latin typeface="Arial"/>
                <a:cs typeface="Arial"/>
              </a:rPr>
              <a:t>ID’d</a:t>
            </a:r>
            <a:r>
              <a:rPr lang="en-US" sz="3200" u="sng" dirty="0" smtClean="0">
                <a:solidFill>
                  <a:schemeClr val="bg1"/>
                </a:solidFill>
                <a:latin typeface="Arial"/>
                <a:cs typeface="Arial"/>
              </a:rPr>
              <a:t> at e12.5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 b="42315"/>
          <a:stretch>
            <a:fillRect/>
          </a:stretch>
        </p:blipFill>
        <p:spPr bwMode="auto">
          <a:xfrm>
            <a:off x="89015" y="712625"/>
            <a:ext cx="9047393" cy="494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Box 22"/>
          <p:cNvSpPr txBox="1">
            <a:spLocks noChangeArrowheads="1"/>
          </p:cNvSpPr>
          <p:nvPr/>
        </p:nvSpPr>
        <p:spPr bwMode="auto">
          <a:xfrm>
            <a:off x="152400" y="5258069"/>
            <a:ext cx="60000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control                           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                          </a:t>
            </a:r>
            <a:r>
              <a:rPr lang="en-US" sz="2000" i="1" dirty="0" smtClean="0">
                <a:solidFill>
                  <a:srgbClr val="FFFFFF"/>
                </a:solidFill>
                <a:latin typeface="Arial"/>
                <a:cs typeface="Arial"/>
              </a:rPr>
              <a:t>shd 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mutant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76200"/>
            <a:ext cx="8763000" cy="609600"/>
          </a:xfrm>
        </p:spPr>
        <p:txBody>
          <a:bodyPr/>
          <a:lstStyle/>
          <a:p>
            <a:r>
              <a:rPr lang="en-US" sz="3200" i="1" u="sng" dirty="0" smtClean="0">
                <a:solidFill>
                  <a:schemeClr val="bg1"/>
                </a:solidFill>
                <a:latin typeface="Arial"/>
                <a:cs typeface="Arial"/>
              </a:rPr>
              <a:t>shorthand </a:t>
            </a:r>
            <a:r>
              <a:rPr lang="en-US" sz="3200" u="sng" dirty="0" smtClean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en-US" sz="3200" i="1" u="sng" dirty="0" smtClean="0">
                <a:solidFill>
                  <a:schemeClr val="bg1"/>
                </a:solidFill>
                <a:latin typeface="Arial"/>
                <a:cs typeface="Arial"/>
              </a:rPr>
              <a:t>shd</a:t>
            </a:r>
            <a:r>
              <a:rPr lang="en-US" sz="3200" u="sng" dirty="0" smtClean="0">
                <a:solidFill>
                  <a:schemeClr val="bg1"/>
                </a:solidFill>
                <a:latin typeface="Arial"/>
                <a:cs typeface="Arial"/>
              </a:rPr>
              <a:t>) mutants have short limbs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655638"/>
            <a:ext cx="6545263" cy="620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Line 9"/>
          <p:cNvSpPr>
            <a:spLocks noChangeShapeType="1"/>
          </p:cNvSpPr>
          <p:nvPr/>
        </p:nvSpPr>
        <p:spPr bwMode="auto">
          <a:xfrm>
            <a:off x="2514600" y="5562600"/>
            <a:ext cx="1838325" cy="0"/>
          </a:xfrm>
          <a:prstGeom prst="line">
            <a:avLst/>
          </a:prstGeom>
          <a:noFill/>
          <a:ln w="539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8677" name="Line 10"/>
          <p:cNvSpPr>
            <a:spLocks noChangeShapeType="1"/>
          </p:cNvSpPr>
          <p:nvPr/>
        </p:nvSpPr>
        <p:spPr bwMode="auto">
          <a:xfrm>
            <a:off x="6129338" y="5562600"/>
            <a:ext cx="1109662" cy="0"/>
          </a:xfrm>
          <a:prstGeom prst="line">
            <a:avLst/>
          </a:prstGeom>
          <a:noFill/>
          <a:ln w="539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8678" name="TextBox 22"/>
          <p:cNvSpPr txBox="1">
            <a:spLocks noChangeArrowheads="1"/>
          </p:cNvSpPr>
          <p:nvPr/>
        </p:nvSpPr>
        <p:spPr bwMode="auto">
          <a:xfrm>
            <a:off x="1262429" y="3864126"/>
            <a:ext cx="4648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control                          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             </a:t>
            </a:r>
            <a:r>
              <a:rPr lang="en-US" i="1" dirty="0" smtClean="0">
                <a:solidFill>
                  <a:srgbClr val="FFFFFF"/>
                </a:solidFill>
                <a:latin typeface="Arial"/>
                <a:cs typeface="Arial"/>
              </a:rPr>
              <a:t>shd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mutant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62138"/>
            <a:ext cx="4572000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862138"/>
            <a:ext cx="4572000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itle 2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sz="3200" i="1" u="sng" dirty="0" smtClean="0">
                <a:solidFill>
                  <a:srgbClr val="FFFFFF"/>
                </a:solidFill>
              </a:rPr>
              <a:t>shd </a:t>
            </a:r>
            <a:r>
              <a:rPr lang="en-US" sz="3200" u="sng" dirty="0" smtClean="0">
                <a:solidFill>
                  <a:srgbClr val="FFFFFF"/>
                </a:solidFill>
              </a:rPr>
              <a:t>mutants have cleft palate</a:t>
            </a:r>
          </a:p>
        </p:txBody>
      </p:sp>
      <p:sp>
        <p:nvSpPr>
          <p:cNvPr id="34821" name="TextBox 22"/>
          <p:cNvSpPr txBox="1">
            <a:spLocks noChangeArrowheads="1"/>
          </p:cNvSpPr>
          <p:nvPr/>
        </p:nvSpPr>
        <p:spPr bwMode="auto">
          <a:xfrm>
            <a:off x="1692275" y="1366838"/>
            <a:ext cx="58575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control                                       </a:t>
            </a:r>
            <a:r>
              <a:rPr lang="en-US" sz="2000" dirty="0" smtClean="0">
                <a:solidFill>
                  <a:srgbClr val="FFFFFF"/>
                </a:solidFill>
              </a:rPr>
              <a:t>            </a:t>
            </a:r>
            <a:r>
              <a:rPr lang="en-US" sz="2000" i="1" dirty="0" smtClean="0">
                <a:solidFill>
                  <a:srgbClr val="FFFFFF"/>
                </a:solidFill>
              </a:rPr>
              <a:t>shd </a:t>
            </a:r>
            <a:r>
              <a:rPr lang="en-US" sz="2000" dirty="0">
                <a:solidFill>
                  <a:srgbClr val="FFFFFF"/>
                </a:solidFill>
              </a:rPr>
              <a:t>mutant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00200" y="5100638"/>
            <a:ext cx="1125538" cy="461962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tongue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96000" y="5100638"/>
            <a:ext cx="1125538" cy="461962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tongue</a:t>
            </a:r>
          </a:p>
        </p:txBody>
      </p:sp>
      <p:sp>
        <p:nvSpPr>
          <p:cNvPr id="34824" name="TextBox 16"/>
          <p:cNvSpPr txBox="1">
            <a:spLocks noChangeArrowheads="1"/>
          </p:cNvSpPr>
          <p:nvPr/>
        </p:nvSpPr>
        <p:spPr bwMode="auto">
          <a:xfrm>
            <a:off x="1610620" y="3938425"/>
            <a:ext cx="5095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ps</a:t>
            </a:r>
            <a:endParaRPr lang="en-US" dirty="0"/>
          </a:p>
        </p:txBody>
      </p:sp>
      <p:sp>
        <p:nvSpPr>
          <p:cNvPr id="34825" name="TextBox 17"/>
          <p:cNvSpPr txBox="1">
            <a:spLocks noChangeArrowheads="1"/>
          </p:cNvSpPr>
          <p:nvPr/>
        </p:nvSpPr>
        <p:spPr bwMode="auto">
          <a:xfrm>
            <a:off x="5029200" y="3124200"/>
            <a:ext cx="5095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ps</a:t>
            </a:r>
          </a:p>
        </p:txBody>
      </p:sp>
      <p:sp>
        <p:nvSpPr>
          <p:cNvPr id="34826" name="TextBox 18"/>
          <p:cNvSpPr txBox="1">
            <a:spLocks noChangeArrowheads="1"/>
          </p:cNvSpPr>
          <p:nvPr/>
        </p:nvSpPr>
        <p:spPr bwMode="auto">
          <a:xfrm>
            <a:off x="7848600" y="3124200"/>
            <a:ext cx="5095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85725" y="2251075"/>
            <a:ext cx="59944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3311525" y="2251075"/>
            <a:ext cx="59944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001187" y="5933898"/>
            <a:ext cx="1446426" cy="6463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A67FF"/>
                </a:solidFill>
              </a:rPr>
              <a:t>Hoechst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rgbClr val="11D853"/>
                </a:solidFill>
              </a:rPr>
              <a:t>E-</a:t>
            </a:r>
            <a:r>
              <a:rPr lang="en-US" dirty="0" err="1">
                <a:solidFill>
                  <a:srgbClr val="11D853"/>
                </a:solidFill>
              </a:rPr>
              <a:t>Cadherin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295400" y="762000"/>
            <a:ext cx="541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control                            </a:t>
            </a:r>
            <a:r>
              <a:rPr lang="en-US" sz="2000" dirty="0" smtClean="0">
                <a:solidFill>
                  <a:schemeClr val="bg1"/>
                </a:solidFill>
              </a:rPr>
              <a:t>           </a:t>
            </a:r>
            <a:r>
              <a:rPr lang="en-US" sz="2000" i="1" dirty="0" smtClean="0">
                <a:solidFill>
                  <a:schemeClr val="bg1"/>
                </a:solidFill>
              </a:rPr>
              <a:t>shd </a:t>
            </a:r>
            <a:r>
              <a:rPr lang="en-US" sz="2000" dirty="0">
                <a:solidFill>
                  <a:schemeClr val="bg1"/>
                </a:solidFill>
              </a:rPr>
              <a:t>mutant</a:t>
            </a:r>
          </a:p>
        </p:txBody>
      </p:sp>
      <p:sp>
        <p:nvSpPr>
          <p:cNvPr id="36870" name="Text Box 11"/>
          <p:cNvSpPr txBox="1">
            <a:spLocks noChangeArrowheads="1"/>
          </p:cNvSpPr>
          <p:nvPr/>
        </p:nvSpPr>
        <p:spPr bwMode="auto">
          <a:xfrm>
            <a:off x="115888" y="92075"/>
            <a:ext cx="9028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u="sng" dirty="0">
                <a:solidFill>
                  <a:srgbClr val="FFFFFF"/>
                </a:solidFill>
              </a:rPr>
              <a:t>shd </a:t>
            </a:r>
            <a:r>
              <a:rPr lang="en-US" sz="3200" u="sng" dirty="0">
                <a:solidFill>
                  <a:srgbClr val="FFFFFF"/>
                </a:solidFill>
              </a:rPr>
              <a:t>mutants</a:t>
            </a:r>
            <a:r>
              <a:rPr lang="en-US" sz="3200" u="sng" dirty="0" smtClean="0">
                <a:solidFill>
                  <a:srgbClr val="FFFFFF"/>
                </a:solidFill>
              </a:rPr>
              <a:t> have fused esophagi</a:t>
            </a:r>
            <a:endParaRPr lang="en-US" sz="3200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OUTLINE</a:t>
            </a: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476925" y="812136"/>
            <a:ext cx="6936113" cy="50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Overview of our interests &amp; approach</a:t>
            </a:r>
          </a:p>
          <a:p>
            <a:endParaRPr lang="en-US" sz="3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sz="3200" i="1" u="sng" dirty="0" smtClean="0">
                <a:solidFill>
                  <a:srgbClr val="FFFFFF"/>
                </a:solidFill>
                <a:latin typeface="Arial"/>
                <a:cs typeface="Arial"/>
              </a:rPr>
              <a:t>shorthand</a:t>
            </a:r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 mutant: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Identification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&amp; gross phenotype</a:t>
            </a:r>
          </a:p>
          <a:p>
            <a:endParaRPr lang="en-US" sz="3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Characterization of the skin</a:t>
            </a:r>
          </a:p>
          <a:p>
            <a:endParaRPr lang="en-US" sz="3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Genetic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 interactions</a:t>
            </a:r>
          </a:p>
          <a:p>
            <a:endParaRPr lang="en-US" sz="3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Gene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 identity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105400" y="914400"/>
            <a:ext cx="35052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09600" y="914400"/>
            <a:ext cx="35052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609600" y="838200"/>
            <a:ext cx="6224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control                                        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Arial"/>
                <a:cs typeface="Arial"/>
              </a:rPr>
              <a:t>shd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mutant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0725" name="Title 5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i="1" u="sng" dirty="0" smtClean="0">
                <a:solidFill>
                  <a:schemeClr val="bg1"/>
                </a:solidFill>
                <a:latin typeface="Arial"/>
                <a:cs typeface="Arial"/>
              </a:rPr>
              <a:t>shd</a:t>
            </a:r>
            <a:r>
              <a:rPr lang="en-US" sz="3200" u="sng" dirty="0" smtClean="0">
                <a:solidFill>
                  <a:schemeClr val="bg1"/>
                </a:solidFill>
                <a:latin typeface="Arial"/>
                <a:cs typeface="Arial"/>
              </a:rPr>
              <a:t> mutants have skin defects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sz="3200" i="1" u="sng" dirty="0" smtClean="0">
                <a:solidFill>
                  <a:schemeClr val="bg1"/>
                </a:solidFill>
              </a:rPr>
              <a:t>shd </a:t>
            </a:r>
            <a:r>
              <a:rPr lang="en-US" sz="3200" u="sng" dirty="0" smtClean="0">
                <a:solidFill>
                  <a:schemeClr val="bg1"/>
                </a:solidFill>
              </a:rPr>
              <a:t>defects linked to keratinocytes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2589213" y="1295400"/>
            <a:ext cx="403948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Cleft Palate</a:t>
            </a:r>
          </a:p>
          <a:p>
            <a:endParaRPr lang="en-US" sz="3200" dirty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Fused Esophagus</a:t>
            </a:r>
            <a:endParaRPr lang="en-US" sz="3200" dirty="0" smtClean="0">
              <a:solidFill>
                <a:srgbClr val="FFFFFF"/>
              </a:solidFill>
            </a:endParaRP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Limbs Fused to </a:t>
            </a:r>
            <a:r>
              <a:rPr lang="en-US" sz="3200" dirty="0" smtClean="0">
                <a:solidFill>
                  <a:srgbClr val="FFFFFF"/>
                </a:solidFill>
              </a:rPr>
              <a:t>Body</a:t>
            </a:r>
          </a:p>
          <a:p>
            <a:endParaRPr lang="en-US" sz="3200" dirty="0" smtClean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Taut, smooth surface</a:t>
            </a:r>
          </a:p>
          <a:p>
            <a:endParaRPr lang="en-US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2" name="TextBox 156"/>
          <p:cNvSpPr txBox="1">
            <a:spLocks noChangeArrowheads="1"/>
          </p:cNvSpPr>
          <p:nvPr/>
        </p:nvSpPr>
        <p:spPr bwMode="auto">
          <a:xfrm>
            <a:off x="223718" y="41563"/>
            <a:ext cx="88662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u="sng" dirty="0" smtClean="0">
                <a:solidFill>
                  <a:schemeClr val="bg1"/>
                </a:solidFill>
                <a:latin typeface="Arial"/>
                <a:cs typeface="Arial"/>
              </a:rPr>
              <a:t>The skin is made up of multiple layers and mini-organs</a:t>
            </a:r>
            <a:endParaRPr lang="en-US" sz="2800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048" y="685800"/>
            <a:ext cx="6851904" cy="548640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3190483" y="6196320"/>
            <a:ext cx="4945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http://www.uchospitals.edu/images/nci/CDR0000579036.jpg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OUTLINE</a:t>
            </a: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354810" y="812136"/>
            <a:ext cx="8690876" cy="458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sz="3200" i="1" u="sng" dirty="0" smtClean="0">
                <a:solidFill>
                  <a:srgbClr val="FFFFFF"/>
                </a:solidFill>
                <a:latin typeface="Arial"/>
                <a:cs typeface="Arial"/>
              </a:rPr>
              <a:t>shorthand</a:t>
            </a:r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 mutant:</a:t>
            </a: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Identification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&amp; gross phenotype</a:t>
            </a:r>
            <a:endParaRPr lang="en-US" sz="3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3600" dirty="0" smtClean="0">
                <a:solidFill>
                  <a:srgbClr val="FFFF00"/>
                </a:solidFill>
                <a:latin typeface="Arial"/>
                <a:cs typeface="Arial"/>
              </a:rPr>
              <a:t>   </a:t>
            </a:r>
            <a:r>
              <a:rPr lang="en-US" sz="3200" i="1" dirty="0" smtClean="0">
                <a:solidFill>
                  <a:srgbClr val="FFFF00"/>
                </a:solidFill>
                <a:latin typeface="Arial"/>
                <a:cs typeface="Arial"/>
              </a:rPr>
              <a:t>shd </a:t>
            </a:r>
            <a:r>
              <a:rPr lang="en-US" sz="3200" dirty="0" smtClean="0">
                <a:solidFill>
                  <a:srgbClr val="FFFF00"/>
                </a:solidFill>
                <a:latin typeface="Arial"/>
                <a:cs typeface="Arial"/>
              </a:rPr>
              <a:t>phenotype points to keratinocyte defects</a:t>
            </a:r>
            <a:endParaRPr lang="en-US" sz="3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3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Characterization of the skin</a:t>
            </a:r>
          </a:p>
          <a:p>
            <a:endParaRPr lang="en-US" sz="3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3200" dirty="0">
                <a:solidFill>
                  <a:srgbClr val="7F7F7F"/>
                </a:solidFill>
                <a:latin typeface="Arial"/>
                <a:cs typeface="Arial"/>
              </a:rPr>
              <a:t>Genetic</a:t>
            </a:r>
            <a:r>
              <a:rPr lang="en-US" sz="3200" dirty="0" smtClean="0">
                <a:solidFill>
                  <a:srgbClr val="7F7F7F"/>
                </a:solidFill>
                <a:latin typeface="Arial"/>
                <a:cs typeface="Arial"/>
              </a:rPr>
              <a:t> interactions</a:t>
            </a:r>
          </a:p>
          <a:p>
            <a:endParaRPr lang="en-US" sz="32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n-US" sz="3200" dirty="0">
                <a:solidFill>
                  <a:srgbClr val="7F7F7F"/>
                </a:solidFill>
                <a:latin typeface="Arial"/>
                <a:cs typeface="Arial"/>
              </a:rPr>
              <a:t>Gene</a:t>
            </a:r>
            <a:r>
              <a:rPr lang="en-US" sz="3200" dirty="0" smtClean="0">
                <a:solidFill>
                  <a:srgbClr val="7F7F7F"/>
                </a:solidFill>
                <a:latin typeface="Arial"/>
                <a:cs typeface="Arial"/>
              </a:rPr>
              <a:t> identity</a:t>
            </a:r>
            <a:endParaRPr lang="en-US" sz="3200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676400"/>
            <a:ext cx="7696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839200" cy="685800"/>
          </a:xfrm>
        </p:spPr>
        <p:txBody>
          <a:bodyPr/>
          <a:lstStyle/>
          <a:p>
            <a:pPr eaLnBrk="1" hangingPunct="1"/>
            <a:r>
              <a:rPr lang="en-US" sz="3200" u="sng" dirty="0" smtClean="0">
                <a:solidFill>
                  <a:schemeClr val="bg1"/>
                </a:solidFill>
                <a:latin typeface="Arial"/>
                <a:cs typeface="Arial"/>
              </a:rPr>
              <a:t>Normal, stratified epidermis just prior to birth</a:t>
            </a:r>
          </a:p>
        </p:txBody>
      </p:sp>
      <p:sp>
        <p:nvSpPr>
          <p:cNvPr id="43012" name="Text Box 27"/>
          <p:cNvSpPr txBox="1">
            <a:spLocks noChangeArrowheads="1"/>
          </p:cNvSpPr>
          <p:nvPr/>
        </p:nvSpPr>
        <p:spPr bwMode="auto">
          <a:xfrm>
            <a:off x="1828800" y="5089525"/>
            <a:ext cx="98901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Dermis</a:t>
            </a:r>
          </a:p>
        </p:txBody>
      </p:sp>
      <p:sp>
        <p:nvSpPr>
          <p:cNvPr id="43013" name="Freeform 11"/>
          <p:cNvSpPr>
            <a:spLocks noChangeArrowheads="1"/>
          </p:cNvSpPr>
          <p:nvPr/>
        </p:nvSpPr>
        <p:spPr bwMode="auto">
          <a:xfrm>
            <a:off x="152400" y="4597400"/>
            <a:ext cx="3810000" cy="668338"/>
          </a:xfrm>
          <a:custGeom>
            <a:avLst/>
            <a:gdLst>
              <a:gd name="T0" fmla="*/ 0 w 3810000"/>
              <a:gd name="T1" fmla="*/ 659409 h 668867"/>
              <a:gd name="T2" fmla="*/ 25400 w 3810000"/>
              <a:gd name="T3" fmla="*/ 642713 h 668867"/>
              <a:gd name="T4" fmla="*/ 76200 w 3810000"/>
              <a:gd name="T5" fmla="*/ 626021 h 668867"/>
              <a:gd name="T6" fmla="*/ 93133 w 3810000"/>
              <a:gd name="T7" fmla="*/ 600980 h 668867"/>
              <a:gd name="T8" fmla="*/ 110067 w 3810000"/>
              <a:gd name="T9" fmla="*/ 584286 h 668867"/>
              <a:gd name="T10" fmla="*/ 118533 w 3810000"/>
              <a:gd name="T11" fmla="*/ 559245 h 668867"/>
              <a:gd name="T12" fmla="*/ 135467 w 3810000"/>
              <a:gd name="T13" fmla="*/ 534203 h 668867"/>
              <a:gd name="T14" fmla="*/ 143933 w 3810000"/>
              <a:gd name="T15" fmla="*/ 509163 h 668867"/>
              <a:gd name="T16" fmla="*/ 220133 w 3810000"/>
              <a:gd name="T17" fmla="*/ 467428 h 668867"/>
              <a:gd name="T18" fmla="*/ 270933 w 3810000"/>
              <a:gd name="T19" fmla="*/ 434041 h 668867"/>
              <a:gd name="T20" fmla="*/ 296333 w 3810000"/>
              <a:gd name="T21" fmla="*/ 417347 h 668867"/>
              <a:gd name="T22" fmla="*/ 575733 w 3810000"/>
              <a:gd name="T23" fmla="*/ 392306 h 668867"/>
              <a:gd name="T24" fmla="*/ 626533 w 3810000"/>
              <a:gd name="T25" fmla="*/ 375613 h 668867"/>
              <a:gd name="T26" fmla="*/ 643467 w 3810000"/>
              <a:gd name="T27" fmla="*/ 358919 h 668867"/>
              <a:gd name="T28" fmla="*/ 694267 w 3810000"/>
              <a:gd name="T29" fmla="*/ 342224 h 668867"/>
              <a:gd name="T30" fmla="*/ 719667 w 3810000"/>
              <a:gd name="T31" fmla="*/ 333878 h 668867"/>
              <a:gd name="T32" fmla="*/ 762000 w 3810000"/>
              <a:gd name="T33" fmla="*/ 325530 h 668867"/>
              <a:gd name="T34" fmla="*/ 812800 w 3810000"/>
              <a:gd name="T35" fmla="*/ 308837 h 668867"/>
              <a:gd name="T36" fmla="*/ 956733 w 3810000"/>
              <a:gd name="T37" fmla="*/ 292143 h 668867"/>
              <a:gd name="T38" fmla="*/ 1007533 w 3810000"/>
              <a:gd name="T39" fmla="*/ 283796 h 668867"/>
              <a:gd name="T40" fmla="*/ 1303867 w 3810000"/>
              <a:gd name="T41" fmla="*/ 267102 h 668867"/>
              <a:gd name="T42" fmla="*/ 1456267 w 3810000"/>
              <a:gd name="T43" fmla="*/ 267102 h 668867"/>
              <a:gd name="T44" fmla="*/ 1862667 w 3810000"/>
              <a:gd name="T45" fmla="*/ 258756 h 668867"/>
              <a:gd name="T46" fmla="*/ 1913467 w 3810000"/>
              <a:gd name="T47" fmla="*/ 250408 h 668867"/>
              <a:gd name="T48" fmla="*/ 1964267 w 3810000"/>
              <a:gd name="T49" fmla="*/ 233716 h 668867"/>
              <a:gd name="T50" fmla="*/ 2032000 w 3810000"/>
              <a:gd name="T51" fmla="*/ 200326 h 668867"/>
              <a:gd name="T52" fmla="*/ 2032000 w 3810000"/>
              <a:gd name="T53" fmla="*/ 200326 h 668867"/>
              <a:gd name="T54" fmla="*/ 2082800 w 3810000"/>
              <a:gd name="T55" fmla="*/ 166939 h 668867"/>
              <a:gd name="T56" fmla="*/ 2116667 w 3810000"/>
              <a:gd name="T57" fmla="*/ 133551 h 668867"/>
              <a:gd name="T58" fmla="*/ 2133600 w 3810000"/>
              <a:gd name="T59" fmla="*/ 116856 h 668867"/>
              <a:gd name="T60" fmla="*/ 2184400 w 3810000"/>
              <a:gd name="T61" fmla="*/ 100164 h 668867"/>
              <a:gd name="T62" fmla="*/ 2286000 w 3810000"/>
              <a:gd name="T63" fmla="*/ 83470 h 668867"/>
              <a:gd name="T64" fmla="*/ 2429933 w 3810000"/>
              <a:gd name="T65" fmla="*/ 58428 h 668867"/>
              <a:gd name="T66" fmla="*/ 2455333 w 3810000"/>
              <a:gd name="T67" fmla="*/ 50080 h 668867"/>
              <a:gd name="T68" fmla="*/ 2540000 w 3810000"/>
              <a:gd name="T69" fmla="*/ 33385 h 668867"/>
              <a:gd name="T70" fmla="*/ 2633133 w 3810000"/>
              <a:gd name="T71" fmla="*/ 25040 h 668867"/>
              <a:gd name="T72" fmla="*/ 2683933 w 3810000"/>
              <a:gd name="T73" fmla="*/ 8341 h 668867"/>
              <a:gd name="T74" fmla="*/ 2709333 w 3810000"/>
              <a:gd name="T75" fmla="*/ 0 h 668867"/>
              <a:gd name="T76" fmla="*/ 2853267 w 3810000"/>
              <a:gd name="T77" fmla="*/ 8341 h 668867"/>
              <a:gd name="T78" fmla="*/ 2878667 w 3810000"/>
              <a:gd name="T79" fmla="*/ 16699 h 668867"/>
              <a:gd name="T80" fmla="*/ 2921000 w 3810000"/>
              <a:gd name="T81" fmla="*/ 25040 h 668867"/>
              <a:gd name="T82" fmla="*/ 3014133 w 3810000"/>
              <a:gd name="T83" fmla="*/ 33385 h 668867"/>
              <a:gd name="T84" fmla="*/ 3073400 w 3810000"/>
              <a:gd name="T85" fmla="*/ 41739 h 668867"/>
              <a:gd name="T86" fmla="*/ 3124200 w 3810000"/>
              <a:gd name="T87" fmla="*/ 58428 h 668867"/>
              <a:gd name="T88" fmla="*/ 3335867 w 3810000"/>
              <a:gd name="T89" fmla="*/ 75121 h 668867"/>
              <a:gd name="T90" fmla="*/ 3716867 w 3810000"/>
              <a:gd name="T91" fmla="*/ 58428 h 668867"/>
              <a:gd name="T92" fmla="*/ 3810000 w 3810000"/>
              <a:gd name="T93" fmla="*/ 50080 h 66886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810000"/>
              <a:gd name="T142" fmla="*/ 0 h 668867"/>
              <a:gd name="T143" fmla="*/ 3810000 w 3810000"/>
              <a:gd name="T144" fmla="*/ 668867 h 66886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810000" h="668867">
                <a:moveTo>
                  <a:pt x="0" y="668867"/>
                </a:moveTo>
                <a:cubicBezTo>
                  <a:pt x="8467" y="663222"/>
                  <a:pt x="16101" y="656066"/>
                  <a:pt x="25400" y="651933"/>
                </a:cubicBezTo>
                <a:cubicBezTo>
                  <a:pt x="41711" y="644684"/>
                  <a:pt x="76200" y="635000"/>
                  <a:pt x="76200" y="635000"/>
                </a:cubicBezTo>
                <a:cubicBezTo>
                  <a:pt x="81844" y="626533"/>
                  <a:pt x="86776" y="617546"/>
                  <a:pt x="93133" y="609600"/>
                </a:cubicBezTo>
                <a:cubicBezTo>
                  <a:pt x="98120" y="603367"/>
                  <a:pt x="105960" y="599512"/>
                  <a:pt x="110067" y="592667"/>
                </a:cubicBezTo>
                <a:cubicBezTo>
                  <a:pt x="114659" y="585014"/>
                  <a:pt x="114542" y="575249"/>
                  <a:pt x="118533" y="567267"/>
                </a:cubicBezTo>
                <a:cubicBezTo>
                  <a:pt x="123084" y="558165"/>
                  <a:pt x="129822" y="550334"/>
                  <a:pt x="135467" y="541867"/>
                </a:cubicBezTo>
                <a:cubicBezTo>
                  <a:pt x="138289" y="533400"/>
                  <a:pt x="137622" y="522778"/>
                  <a:pt x="143933" y="516467"/>
                </a:cubicBezTo>
                <a:cubicBezTo>
                  <a:pt x="209457" y="450941"/>
                  <a:pt x="172225" y="500748"/>
                  <a:pt x="220133" y="474133"/>
                </a:cubicBezTo>
                <a:cubicBezTo>
                  <a:pt x="237923" y="464250"/>
                  <a:pt x="254000" y="451556"/>
                  <a:pt x="270933" y="440267"/>
                </a:cubicBezTo>
                <a:cubicBezTo>
                  <a:pt x="279400" y="434622"/>
                  <a:pt x="286679" y="426551"/>
                  <a:pt x="296333" y="423333"/>
                </a:cubicBezTo>
                <a:cubicBezTo>
                  <a:pt x="419472" y="382287"/>
                  <a:pt x="329296" y="407061"/>
                  <a:pt x="575733" y="397933"/>
                </a:cubicBezTo>
                <a:cubicBezTo>
                  <a:pt x="592666" y="392289"/>
                  <a:pt x="613911" y="393621"/>
                  <a:pt x="626533" y="381000"/>
                </a:cubicBezTo>
                <a:cubicBezTo>
                  <a:pt x="632178" y="375356"/>
                  <a:pt x="636327" y="367637"/>
                  <a:pt x="643467" y="364067"/>
                </a:cubicBezTo>
                <a:cubicBezTo>
                  <a:pt x="659432" y="356085"/>
                  <a:pt x="677334" y="352777"/>
                  <a:pt x="694267" y="347133"/>
                </a:cubicBezTo>
                <a:cubicBezTo>
                  <a:pt x="702734" y="344311"/>
                  <a:pt x="710916" y="340417"/>
                  <a:pt x="719667" y="338667"/>
                </a:cubicBezTo>
                <a:cubicBezTo>
                  <a:pt x="733778" y="335845"/>
                  <a:pt x="748117" y="333986"/>
                  <a:pt x="762000" y="330200"/>
                </a:cubicBezTo>
                <a:cubicBezTo>
                  <a:pt x="779220" y="325504"/>
                  <a:pt x="795867" y="318911"/>
                  <a:pt x="812800" y="313267"/>
                </a:cubicBezTo>
                <a:cubicBezTo>
                  <a:pt x="875782" y="292273"/>
                  <a:pt x="829284" y="305437"/>
                  <a:pt x="956733" y="296333"/>
                </a:cubicBezTo>
                <a:cubicBezTo>
                  <a:pt x="973666" y="293511"/>
                  <a:pt x="990390" y="288769"/>
                  <a:pt x="1007533" y="287867"/>
                </a:cubicBezTo>
                <a:cubicBezTo>
                  <a:pt x="1308701" y="272016"/>
                  <a:pt x="1190643" y="308676"/>
                  <a:pt x="1303867" y="270933"/>
                </a:cubicBezTo>
                <a:cubicBezTo>
                  <a:pt x="1372252" y="293729"/>
                  <a:pt x="1307362" y="275660"/>
                  <a:pt x="1456267" y="270933"/>
                </a:cubicBezTo>
                <a:cubicBezTo>
                  <a:pt x="1591695" y="266634"/>
                  <a:pt x="1727200" y="265289"/>
                  <a:pt x="1862667" y="262467"/>
                </a:cubicBezTo>
                <a:cubicBezTo>
                  <a:pt x="1879600" y="259645"/>
                  <a:pt x="1896813" y="258164"/>
                  <a:pt x="1913467" y="254000"/>
                </a:cubicBezTo>
                <a:cubicBezTo>
                  <a:pt x="1930783" y="249671"/>
                  <a:pt x="1964267" y="237067"/>
                  <a:pt x="1964267" y="237067"/>
                </a:cubicBezTo>
                <a:cubicBezTo>
                  <a:pt x="1993821" y="207511"/>
                  <a:pt x="1973627" y="222657"/>
                  <a:pt x="2032000" y="203200"/>
                </a:cubicBezTo>
                <a:lnTo>
                  <a:pt x="2082800" y="169333"/>
                </a:lnTo>
                <a:cubicBezTo>
                  <a:pt x="2097853" y="124176"/>
                  <a:pt x="2079037" y="158045"/>
                  <a:pt x="2116667" y="135467"/>
                </a:cubicBezTo>
                <a:cubicBezTo>
                  <a:pt x="2123512" y="131360"/>
                  <a:pt x="2126460" y="122103"/>
                  <a:pt x="2133600" y="118533"/>
                </a:cubicBezTo>
                <a:cubicBezTo>
                  <a:pt x="2149565" y="110550"/>
                  <a:pt x="2167467" y="107244"/>
                  <a:pt x="2184400" y="101600"/>
                </a:cubicBezTo>
                <a:cubicBezTo>
                  <a:pt x="2234048" y="85051"/>
                  <a:pt x="2200921" y="94119"/>
                  <a:pt x="2286000" y="84667"/>
                </a:cubicBezTo>
                <a:cubicBezTo>
                  <a:pt x="2334202" y="36462"/>
                  <a:pt x="2288220" y="75013"/>
                  <a:pt x="2429933" y="59267"/>
                </a:cubicBezTo>
                <a:cubicBezTo>
                  <a:pt x="2438803" y="58281"/>
                  <a:pt x="2446637" y="52807"/>
                  <a:pt x="2455333" y="50800"/>
                </a:cubicBezTo>
                <a:cubicBezTo>
                  <a:pt x="2483377" y="44328"/>
                  <a:pt x="2511337" y="36473"/>
                  <a:pt x="2540000" y="33867"/>
                </a:cubicBezTo>
                <a:lnTo>
                  <a:pt x="2633133" y="25400"/>
                </a:lnTo>
                <a:lnTo>
                  <a:pt x="2683933" y="8467"/>
                </a:lnTo>
                <a:lnTo>
                  <a:pt x="2709333" y="0"/>
                </a:lnTo>
                <a:cubicBezTo>
                  <a:pt x="2757311" y="2822"/>
                  <a:pt x="2805445" y="3685"/>
                  <a:pt x="2853267" y="8467"/>
                </a:cubicBezTo>
                <a:cubicBezTo>
                  <a:pt x="2862147" y="9355"/>
                  <a:pt x="2870009" y="14769"/>
                  <a:pt x="2878667" y="16933"/>
                </a:cubicBezTo>
                <a:cubicBezTo>
                  <a:pt x="2892628" y="20423"/>
                  <a:pt x="2906721" y="23615"/>
                  <a:pt x="2921000" y="25400"/>
                </a:cubicBezTo>
                <a:cubicBezTo>
                  <a:pt x="2951932" y="29267"/>
                  <a:pt x="2983151" y="30425"/>
                  <a:pt x="3014133" y="33867"/>
                </a:cubicBezTo>
                <a:cubicBezTo>
                  <a:pt x="3033967" y="36071"/>
                  <a:pt x="3053644" y="39511"/>
                  <a:pt x="3073400" y="42333"/>
                </a:cubicBezTo>
                <a:lnTo>
                  <a:pt x="3124200" y="59267"/>
                </a:lnTo>
                <a:cubicBezTo>
                  <a:pt x="3208556" y="87386"/>
                  <a:pt x="3140738" y="67330"/>
                  <a:pt x="3335867" y="76200"/>
                </a:cubicBezTo>
                <a:lnTo>
                  <a:pt x="3716867" y="59267"/>
                </a:lnTo>
                <a:cubicBezTo>
                  <a:pt x="3747979" y="57323"/>
                  <a:pt x="3810000" y="50800"/>
                  <a:pt x="3810000" y="50800"/>
                </a:cubicBezTo>
              </a:path>
            </a:pathLst>
          </a:custGeom>
          <a:noFill/>
          <a:ln w="41275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3014" name="Rectangle 13"/>
          <p:cNvSpPr>
            <a:spLocks noChangeArrowheads="1"/>
          </p:cNvSpPr>
          <p:nvPr/>
        </p:nvSpPr>
        <p:spPr bwMode="auto">
          <a:xfrm>
            <a:off x="3962400" y="1447800"/>
            <a:ext cx="3962400" cy="457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3015" name="Text Box 51"/>
          <p:cNvSpPr txBox="1">
            <a:spLocks noChangeArrowheads="1"/>
          </p:cNvSpPr>
          <p:nvPr/>
        </p:nvSpPr>
        <p:spPr bwMode="auto">
          <a:xfrm>
            <a:off x="4038600" y="3581400"/>
            <a:ext cx="11336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6FF1E"/>
                </a:solidFill>
                <a:latin typeface="Arial"/>
                <a:cs typeface="Arial"/>
              </a:rPr>
              <a:t>granular</a:t>
            </a:r>
          </a:p>
        </p:txBody>
      </p:sp>
      <p:sp>
        <p:nvSpPr>
          <p:cNvPr id="43016" name="Text Box 52"/>
          <p:cNvSpPr txBox="1">
            <a:spLocks noChangeArrowheads="1"/>
          </p:cNvSpPr>
          <p:nvPr/>
        </p:nvSpPr>
        <p:spPr bwMode="auto">
          <a:xfrm>
            <a:off x="4122738" y="3886200"/>
            <a:ext cx="1058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80FF"/>
                </a:solidFill>
                <a:latin typeface="Arial"/>
                <a:cs typeface="Arial"/>
              </a:rPr>
              <a:t>spinous</a:t>
            </a:r>
          </a:p>
        </p:txBody>
      </p:sp>
      <p:sp>
        <p:nvSpPr>
          <p:cNvPr id="43017" name="Text Box 53"/>
          <p:cNvSpPr txBox="1">
            <a:spLocks noChangeArrowheads="1"/>
          </p:cNvSpPr>
          <p:nvPr/>
        </p:nvSpPr>
        <p:spPr bwMode="auto">
          <a:xfrm>
            <a:off x="3956580" y="4327525"/>
            <a:ext cx="14956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 smtClean="0">
                <a:solidFill>
                  <a:srgbClr val="FF8000"/>
                </a:solidFill>
                <a:latin typeface="Arial"/>
                <a:cs typeface="Arial"/>
              </a:rPr>
              <a:t>basal</a:t>
            </a:r>
          </a:p>
          <a:p>
            <a:pPr algn="r"/>
            <a:r>
              <a:rPr lang="en-US" sz="2000" dirty="0" smtClean="0">
                <a:solidFill>
                  <a:srgbClr val="FF8000"/>
                </a:solidFill>
                <a:latin typeface="Arial"/>
                <a:cs typeface="Arial"/>
              </a:rPr>
              <a:t>(stem cells)</a:t>
            </a:r>
            <a:endParaRPr lang="en-US" sz="2000" dirty="0">
              <a:solidFill>
                <a:srgbClr val="FF8000"/>
              </a:solidFill>
              <a:latin typeface="Arial"/>
              <a:cs typeface="Arial"/>
            </a:endParaRPr>
          </a:p>
        </p:txBody>
      </p:sp>
      <p:sp>
        <p:nvSpPr>
          <p:cNvPr id="43018" name="Text Box 54"/>
          <p:cNvSpPr txBox="1">
            <a:spLocks noChangeArrowheads="1"/>
          </p:cNvSpPr>
          <p:nvPr/>
        </p:nvSpPr>
        <p:spPr bwMode="auto">
          <a:xfrm>
            <a:off x="4038600" y="3276600"/>
            <a:ext cx="1144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606"/>
                </a:solidFill>
                <a:latin typeface="Arial"/>
                <a:cs typeface="Arial"/>
              </a:rPr>
              <a:t>cornified</a:t>
            </a:r>
          </a:p>
        </p:txBody>
      </p:sp>
      <p:grpSp>
        <p:nvGrpSpPr>
          <p:cNvPr id="2" name="Group 124"/>
          <p:cNvGrpSpPr>
            <a:grpSpLocks/>
          </p:cNvGrpSpPr>
          <p:nvPr/>
        </p:nvGrpSpPr>
        <p:grpSpPr bwMode="auto">
          <a:xfrm>
            <a:off x="5181600" y="3287713"/>
            <a:ext cx="3810000" cy="1665287"/>
            <a:chOff x="2590800" y="4800600"/>
            <a:chExt cx="3810000" cy="1665288"/>
          </a:xfrm>
        </p:grpSpPr>
        <p:grpSp>
          <p:nvGrpSpPr>
            <p:cNvPr id="3" name="Group 55"/>
            <p:cNvGrpSpPr>
              <a:grpSpLocks/>
            </p:cNvGrpSpPr>
            <p:nvPr/>
          </p:nvGrpSpPr>
          <p:grpSpPr bwMode="auto">
            <a:xfrm>
              <a:off x="2895600" y="5867400"/>
              <a:ext cx="762000" cy="457200"/>
              <a:chOff x="2352" y="912"/>
              <a:chExt cx="480" cy="288"/>
            </a:xfrm>
          </p:grpSpPr>
          <p:sp>
            <p:nvSpPr>
              <p:cNvPr id="43070" name="AutoShape 56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3071" name="Oval 57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43022" name="AutoShape 61"/>
            <p:cNvSpPr>
              <a:spLocks noChangeArrowheads="1"/>
            </p:cNvSpPr>
            <p:nvPr/>
          </p:nvSpPr>
          <p:spPr bwMode="auto">
            <a:xfrm>
              <a:off x="4572000" y="58674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23" name="Oval 62"/>
            <p:cNvSpPr>
              <a:spLocks noChangeArrowheads="1"/>
            </p:cNvSpPr>
            <p:nvPr/>
          </p:nvSpPr>
          <p:spPr bwMode="auto">
            <a:xfrm>
              <a:off x="4876800" y="59436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4" name="Group 63"/>
            <p:cNvGrpSpPr>
              <a:grpSpLocks/>
            </p:cNvGrpSpPr>
            <p:nvPr/>
          </p:nvGrpSpPr>
          <p:grpSpPr bwMode="auto">
            <a:xfrm>
              <a:off x="5334000" y="5867400"/>
              <a:ext cx="762000" cy="457200"/>
              <a:chOff x="2352" y="912"/>
              <a:chExt cx="480" cy="288"/>
            </a:xfrm>
          </p:grpSpPr>
          <p:sp>
            <p:nvSpPr>
              <p:cNvPr id="43068" name="AutoShape 64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3069" name="Oval 65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43025" name="AutoShape 66"/>
            <p:cNvSpPr>
              <a:spLocks noChangeArrowheads="1"/>
            </p:cNvSpPr>
            <p:nvPr/>
          </p:nvSpPr>
          <p:spPr bwMode="auto">
            <a:xfrm>
              <a:off x="2971800" y="54102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26" name="Oval 67"/>
            <p:cNvSpPr>
              <a:spLocks noChangeArrowheads="1"/>
            </p:cNvSpPr>
            <p:nvPr/>
          </p:nvSpPr>
          <p:spPr bwMode="auto">
            <a:xfrm>
              <a:off x="3200400" y="55626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27" name="AutoShape 68"/>
            <p:cNvSpPr>
              <a:spLocks noChangeArrowheads="1"/>
            </p:cNvSpPr>
            <p:nvPr/>
          </p:nvSpPr>
          <p:spPr bwMode="auto">
            <a:xfrm>
              <a:off x="3733800" y="54102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28" name="Oval 69"/>
            <p:cNvSpPr>
              <a:spLocks noChangeArrowheads="1"/>
            </p:cNvSpPr>
            <p:nvPr/>
          </p:nvSpPr>
          <p:spPr bwMode="auto">
            <a:xfrm>
              <a:off x="3962400" y="55626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29" name="AutoShape 70"/>
            <p:cNvSpPr>
              <a:spLocks noChangeArrowheads="1"/>
            </p:cNvSpPr>
            <p:nvPr/>
          </p:nvSpPr>
          <p:spPr bwMode="auto">
            <a:xfrm>
              <a:off x="4495800" y="54102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30" name="Oval 71"/>
            <p:cNvSpPr>
              <a:spLocks noChangeArrowheads="1"/>
            </p:cNvSpPr>
            <p:nvPr/>
          </p:nvSpPr>
          <p:spPr bwMode="auto">
            <a:xfrm>
              <a:off x="4724400" y="54864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31" name="AutoShape 72"/>
            <p:cNvSpPr>
              <a:spLocks noChangeArrowheads="1"/>
            </p:cNvSpPr>
            <p:nvPr/>
          </p:nvSpPr>
          <p:spPr bwMode="auto">
            <a:xfrm>
              <a:off x="5257800" y="54102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32" name="Oval 73"/>
            <p:cNvSpPr>
              <a:spLocks noChangeArrowheads="1"/>
            </p:cNvSpPr>
            <p:nvPr/>
          </p:nvSpPr>
          <p:spPr bwMode="auto">
            <a:xfrm>
              <a:off x="5486400" y="55626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33" name="AutoShape 74"/>
            <p:cNvSpPr>
              <a:spLocks noChangeArrowheads="1"/>
            </p:cNvSpPr>
            <p:nvPr/>
          </p:nvSpPr>
          <p:spPr bwMode="auto">
            <a:xfrm>
              <a:off x="4495800" y="5105400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34" name="Oval 75"/>
            <p:cNvSpPr>
              <a:spLocks noChangeArrowheads="1"/>
            </p:cNvSpPr>
            <p:nvPr/>
          </p:nvSpPr>
          <p:spPr bwMode="auto">
            <a:xfrm>
              <a:off x="4724400" y="51435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35" name="AutoShape 76"/>
            <p:cNvSpPr>
              <a:spLocks noChangeArrowheads="1"/>
            </p:cNvSpPr>
            <p:nvPr/>
          </p:nvSpPr>
          <p:spPr bwMode="auto">
            <a:xfrm>
              <a:off x="5410200" y="5105400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36" name="Oval 77"/>
            <p:cNvSpPr>
              <a:spLocks noChangeArrowheads="1"/>
            </p:cNvSpPr>
            <p:nvPr/>
          </p:nvSpPr>
          <p:spPr bwMode="auto">
            <a:xfrm>
              <a:off x="5867400" y="51435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37" name="AutoShape 78"/>
            <p:cNvSpPr>
              <a:spLocks noChangeArrowheads="1"/>
            </p:cNvSpPr>
            <p:nvPr/>
          </p:nvSpPr>
          <p:spPr bwMode="auto">
            <a:xfrm>
              <a:off x="3581400" y="5105400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38" name="Oval 79"/>
            <p:cNvSpPr>
              <a:spLocks noChangeArrowheads="1"/>
            </p:cNvSpPr>
            <p:nvPr/>
          </p:nvSpPr>
          <p:spPr bwMode="auto">
            <a:xfrm>
              <a:off x="3810000" y="51435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39" name="AutoShape 80"/>
            <p:cNvSpPr>
              <a:spLocks noChangeArrowheads="1"/>
            </p:cNvSpPr>
            <p:nvPr/>
          </p:nvSpPr>
          <p:spPr bwMode="auto">
            <a:xfrm>
              <a:off x="2667000" y="5105400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40" name="Oval 81"/>
            <p:cNvSpPr>
              <a:spLocks noChangeArrowheads="1"/>
            </p:cNvSpPr>
            <p:nvPr/>
          </p:nvSpPr>
          <p:spPr bwMode="auto">
            <a:xfrm>
              <a:off x="2895600" y="51435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41" name="AutoShape 83"/>
            <p:cNvSpPr>
              <a:spLocks noChangeArrowheads="1"/>
            </p:cNvSpPr>
            <p:nvPr/>
          </p:nvSpPr>
          <p:spPr bwMode="auto">
            <a:xfrm>
              <a:off x="4572000" y="49530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42" name="AutoShape 84"/>
            <p:cNvSpPr>
              <a:spLocks noChangeArrowheads="1"/>
            </p:cNvSpPr>
            <p:nvPr/>
          </p:nvSpPr>
          <p:spPr bwMode="auto">
            <a:xfrm>
              <a:off x="5486400" y="49530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43" name="AutoShape 85"/>
            <p:cNvSpPr>
              <a:spLocks noChangeArrowheads="1"/>
            </p:cNvSpPr>
            <p:nvPr/>
          </p:nvSpPr>
          <p:spPr bwMode="auto">
            <a:xfrm>
              <a:off x="3657600" y="49530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44" name="AutoShape 86"/>
            <p:cNvSpPr>
              <a:spLocks noChangeArrowheads="1"/>
            </p:cNvSpPr>
            <p:nvPr/>
          </p:nvSpPr>
          <p:spPr bwMode="auto">
            <a:xfrm>
              <a:off x="2743200" y="49530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45" name="AutoShape 87"/>
            <p:cNvSpPr>
              <a:spLocks noChangeArrowheads="1"/>
            </p:cNvSpPr>
            <p:nvPr/>
          </p:nvSpPr>
          <p:spPr bwMode="auto">
            <a:xfrm>
              <a:off x="4419600" y="48006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46" name="AutoShape 88"/>
            <p:cNvSpPr>
              <a:spLocks noChangeArrowheads="1"/>
            </p:cNvSpPr>
            <p:nvPr/>
          </p:nvSpPr>
          <p:spPr bwMode="auto">
            <a:xfrm>
              <a:off x="5334000" y="48006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47" name="AutoShape 89"/>
            <p:cNvSpPr>
              <a:spLocks noChangeArrowheads="1"/>
            </p:cNvSpPr>
            <p:nvPr/>
          </p:nvSpPr>
          <p:spPr bwMode="auto">
            <a:xfrm>
              <a:off x="3505200" y="48006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43048" name="AutoShape 90"/>
            <p:cNvSpPr>
              <a:spLocks noChangeArrowheads="1"/>
            </p:cNvSpPr>
            <p:nvPr/>
          </p:nvSpPr>
          <p:spPr bwMode="auto">
            <a:xfrm>
              <a:off x="2590800" y="48006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5" name="Group 183"/>
            <p:cNvGrpSpPr>
              <a:grpSpLocks/>
            </p:cNvGrpSpPr>
            <p:nvPr/>
          </p:nvGrpSpPr>
          <p:grpSpPr bwMode="auto">
            <a:xfrm>
              <a:off x="3657600" y="5715000"/>
              <a:ext cx="914400" cy="750888"/>
              <a:chOff x="4953000" y="5193268"/>
              <a:chExt cx="914400" cy="750332"/>
            </a:xfrm>
          </p:grpSpPr>
          <p:sp>
            <p:nvSpPr>
              <p:cNvPr id="43050" name="Oval 184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914400" cy="533400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3051" name="Oval 48"/>
              <p:cNvSpPr>
                <a:spLocks noChangeAspect="1" noChangeArrowheads="1"/>
              </p:cNvSpPr>
              <p:nvPr/>
            </p:nvSpPr>
            <p:spPr bwMode="auto">
              <a:xfrm>
                <a:off x="5708912" y="5556512"/>
                <a:ext cx="82288" cy="822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6" name="Group 73"/>
              <p:cNvGrpSpPr>
                <a:grpSpLocks/>
              </p:cNvGrpSpPr>
              <p:nvPr/>
            </p:nvGrpSpPr>
            <p:grpSpPr bwMode="auto">
              <a:xfrm>
                <a:off x="5004825" y="5410202"/>
                <a:ext cx="405375" cy="380998"/>
                <a:chOff x="5023112" y="5410202"/>
                <a:chExt cx="405375" cy="380998"/>
              </a:xfrm>
            </p:grpSpPr>
            <p:sp>
              <p:nvSpPr>
                <p:cNvPr id="43063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43064" name="Straight Connector 198"/>
                <p:cNvCxnSpPr>
                  <a:cxnSpLocks noChangeShapeType="1"/>
                  <a:stCxn id="43063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3065" name="Straight Connector 19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3066" name="Straight Connector 200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3067" name="Straight Connector 201"/>
                <p:cNvCxnSpPr>
                  <a:cxnSpLocks noChangeShapeType="1"/>
                  <a:stCxn id="43063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7" name="Group 74"/>
              <p:cNvGrpSpPr>
                <a:grpSpLocks/>
              </p:cNvGrpSpPr>
              <p:nvPr/>
            </p:nvGrpSpPr>
            <p:grpSpPr bwMode="auto">
              <a:xfrm flipH="1">
                <a:off x="5385825" y="5410200"/>
                <a:ext cx="405375" cy="380998"/>
                <a:chOff x="5023112" y="5410202"/>
                <a:chExt cx="405375" cy="380998"/>
              </a:xfrm>
            </p:grpSpPr>
            <p:sp>
              <p:nvSpPr>
                <p:cNvPr id="43058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43059" name="Straight Connector 193"/>
                <p:cNvCxnSpPr>
                  <a:cxnSpLocks noChangeShapeType="1"/>
                  <a:stCxn id="43058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3060" name="Straight Connector 194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3061" name="Straight Connector 195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3062" name="Straight Connector 196"/>
                <p:cNvCxnSpPr>
                  <a:cxnSpLocks noChangeShapeType="1"/>
                  <a:stCxn id="43058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43054" name="TextBox 188"/>
              <p:cNvSpPr txBox="1">
                <a:spLocks noChangeArrowheads="1"/>
              </p:cNvSpPr>
              <p:nvPr/>
            </p:nvSpPr>
            <p:spPr bwMode="auto">
              <a:xfrm>
                <a:off x="5257800" y="5193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43055" name="TextBox 189"/>
              <p:cNvSpPr txBox="1">
                <a:spLocks noChangeArrowheads="1"/>
              </p:cNvSpPr>
              <p:nvPr/>
            </p:nvSpPr>
            <p:spPr bwMode="auto">
              <a:xfrm>
                <a:off x="5257800" y="53340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43056" name="TextBox 190"/>
              <p:cNvSpPr txBox="1">
                <a:spLocks noChangeArrowheads="1"/>
              </p:cNvSpPr>
              <p:nvPr/>
            </p:nvSpPr>
            <p:spPr bwMode="auto">
              <a:xfrm>
                <a:off x="5257800" y="54218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43057" name="TextBox 191"/>
              <p:cNvSpPr txBox="1">
                <a:spLocks noChangeArrowheads="1"/>
              </p:cNvSpPr>
              <p:nvPr/>
            </p:nvSpPr>
            <p:spPr bwMode="auto">
              <a:xfrm>
                <a:off x="5257800" y="5574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</p:grpSp>
      </p:grpSp>
      <p:sp>
        <p:nvSpPr>
          <p:cNvPr id="43020" name="Rectangle 13"/>
          <p:cNvSpPr>
            <a:spLocks noChangeArrowheads="1"/>
          </p:cNvSpPr>
          <p:nvPr/>
        </p:nvSpPr>
        <p:spPr bwMode="auto">
          <a:xfrm>
            <a:off x="0" y="6396038"/>
            <a:ext cx="762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e18.5 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676400"/>
            <a:ext cx="7696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839200" cy="685800"/>
          </a:xfrm>
        </p:spPr>
        <p:txBody>
          <a:bodyPr/>
          <a:lstStyle/>
          <a:p>
            <a:pPr eaLnBrk="1" hangingPunct="1"/>
            <a:r>
              <a:rPr lang="en-US" sz="2800" i="1" u="sng" dirty="0">
                <a:solidFill>
                  <a:schemeClr val="bg1"/>
                </a:solidFill>
                <a:latin typeface="Arial"/>
                <a:cs typeface="Arial"/>
              </a:rPr>
              <a:t>shd</a:t>
            </a:r>
            <a:r>
              <a:rPr lang="en-US" sz="2800" u="sng" dirty="0">
                <a:solidFill>
                  <a:schemeClr val="bg1"/>
                </a:solidFill>
                <a:latin typeface="Arial"/>
                <a:cs typeface="Arial"/>
              </a:rPr>
              <a:t> mutant epidermis is thick and disorganized</a:t>
            </a:r>
          </a:p>
        </p:txBody>
      </p:sp>
      <p:sp>
        <p:nvSpPr>
          <p:cNvPr id="45060" name="Line 23"/>
          <p:cNvSpPr>
            <a:spLocks noChangeShapeType="1"/>
          </p:cNvSpPr>
          <p:nvPr/>
        </p:nvSpPr>
        <p:spPr bwMode="auto">
          <a:xfrm>
            <a:off x="4648200" y="3429000"/>
            <a:ext cx="0" cy="1219200"/>
          </a:xfrm>
          <a:prstGeom prst="line">
            <a:avLst/>
          </a:prstGeom>
          <a:noFill/>
          <a:ln w="44450">
            <a:solidFill>
              <a:srgbClr val="F6F90C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5061" name="Line 24"/>
          <p:cNvSpPr>
            <a:spLocks noChangeShapeType="1"/>
          </p:cNvSpPr>
          <p:nvPr/>
        </p:nvSpPr>
        <p:spPr bwMode="auto">
          <a:xfrm>
            <a:off x="6705600" y="1752600"/>
            <a:ext cx="0" cy="3733800"/>
          </a:xfrm>
          <a:prstGeom prst="line">
            <a:avLst/>
          </a:prstGeom>
          <a:noFill/>
          <a:ln w="44450">
            <a:solidFill>
              <a:srgbClr val="F6F90C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5063" name="Text Box 27"/>
          <p:cNvSpPr txBox="1">
            <a:spLocks noChangeArrowheads="1"/>
          </p:cNvSpPr>
          <p:nvPr/>
        </p:nvSpPr>
        <p:spPr bwMode="auto">
          <a:xfrm>
            <a:off x="4649788" y="5089525"/>
            <a:ext cx="98901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Dermis</a:t>
            </a:r>
          </a:p>
        </p:txBody>
      </p:sp>
      <p:sp>
        <p:nvSpPr>
          <p:cNvPr id="45067" name="Freeform 11"/>
          <p:cNvSpPr>
            <a:spLocks noChangeArrowheads="1"/>
          </p:cNvSpPr>
          <p:nvPr/>
        </p:nvSpPr>
        <p:spPr bwMode="auto">
          <a:xfrm>
            <a:off x="1295400" y="4597400"/>
            <a:ext cx="3810000" cy="668338"/>
          </a:xfrm>
          <a:custGeom>
            <a:avLst/>
            <a:gdLst>
              <a:gd name="T0" fmla="*/ 0 w 3810000"/>
              <a:gd name="T1" fmla="*/ 659409 h 668867"/>
              <a:gd name="T2" fmla="*/ 25400 w 3810000"/>
              <a:gd name="T3" fmla="*/ 642713 h 668867"/>
              <a:gd name="T4" fmla="*/ 76200 w 3810000"/>
              <a:gd name="T5" fmla="*/ 626021 h 668867"/>
              <a:gd name="T6" fmla="*/ 93133 w 3810000"/>
              <a:gd name="T7" fmla="*/ 600980 h 668867"/>
              <a:gd name="T8" fmla="*/ 110067 w 3810000"/>
              <a:gd name="T9" fmla="*/ 584286 h 668867"/>
              <a:gd name="T10" fmla="*/ 118533 w 3810000"/>
              <a:gd name="T11" fmla="*/ 559245 h 668867"/>
              <a:gd name="T12" fmla="*/ 135467 w 3810000"/>
              <a:gd name="T13" fmla="*/ 534203 h 668867"/>
              <a:gd name="T14" fmla="*/ 143933 w 3810000"/>
              <a:gd name="T15" fmla="*/ 509163 h 668867"/>
              <a:gd name="T16" fmla="*/ 220133 w 3810000"/>
              <a:gd name="T17" fmla="*/ 467428 h 668867"/>
              <a:gd name="T18" fmla="*/ 270933 w 3810000"/>
              <a:gd name="T19" fmla="*/ 434041 h 668867"/>
              <a:gd name="T20" fmla="*/ 296333 w 3810000"/>
              <a:gd name="T21" fmla="*/ 417347 h 668867"/>
              <a:gd name="T22" fmla="*/ 575733 w 3810000"/>
              <a:gd name="T23" fmla="*/ 392306 h 668867"/>
              <a:gd name="T24" fmla="*/ 626533 w 3810000"/>
              <a:gd name="T25" fmla="*/ 375613 h 668867"/>
              <a:gd name="T26" fmla="*/ 643467 w 3810000"/>
              <a:gd name="T27" fmla="*/ 358919 h 668867"/>
              <a:gd name="T28" fmla="*/ 694267 w 3810000"/>
              <a:gd name="T29" fmla="*/ 342224 h 668867"/>
              <a:gd name="T30" fmla="*/ 719667 w 3810000"/>
              <a:gd name="T31" fmla="*/ 333878 h 668867"/>
              <a:gd name="T32" fmla="*/ 762000 w 3810000"/>
              <a:gd name="T33" fmla="*/ 325530 h 668867"/>
              <a:gd name="T34" fmla="*/ 812800 w 3810000"/>
              <a:gd name="T35" fmla="*/ 308837 h 668867"/>
              <a:gd name="T36" fmla="*/ 956733 w 3810000"/>
              <a:gd name="T37" fmla="*/ 292143 h 668867"/>
              <a:gd name="T38" fmla="*/ 1007533 w 3810000"/>
              <a:gd name="T39" fmla="*/ 283796 h 668867"/>
              <a:gd name="T40" fmla="*/ 1303867 w 3810000"/>
              <a:gd name="T41" fmla="*/ 267102 h 668867"/>
              <a:gd name="T42" fmla="*/ 1456267 w 3810000"/>
              <a:gd name="T43" fmla="*/ 267102 h 668867"/>
              <a:gd name="T44" fmla="*/ 1862667 w 3810000"/>
              <a:gd name="T45" fmla="*/ 258756 h 668867"/>
              <a:gd name="T46" fmla="*/ 1913467 w 3810000"/>
              <a:gd name="T47" fmla="*/ 250408 h 668867"/>
              <a:gd name="T48" fmla="*/ 1964267 w 3810000"/>
              <a:gd name="T49" fmla="*/ 233716 h 668867"/>
              <a:gd name="T50" fmla="*/ 2032000 w 3810000"/>
              <a:gd name="T51" fmla="*/ 200326 h 668867"/>
              <a:gd name="T52" fmla="*/ 2032000 w 3810000"/>
              <a:gd name="T53" fmla="*/ 200326 h 668867"/>
              <a:gd name="T54" fmla="*/ 2082800 w 3810000"/>
              <a:gd name="T55" fmla="*/ 166939 h 668867"/>
              <a:gd name="T56" fmla="*/ 2116667 w 3810000"/>
              <a:gd name="T57" fmla="*/ 133551 h 668867"/>
              <a:gd name="T58" fmla="*/ 2133600 w 3810000"/>
              <a:gd name="T59" fmla="*/ 116856 h 668867"/>
              <a:gd name="T60" fmla="*/ 2184400 w 3810000"/>
              <a:gd name="T61" fmla="*/ 100164 h 668867"/>
              <a:gd name="T62" fmla="*/ 2286000 w 3810000"/>
              <a:gd name="T63" fmla="*/ 83470 h 668867"/>
              <a:gd name="T64" fmla="*/ 2429933 w 3810000"/>
              <a:gd name="T65" fmla="*/ 58428 h 668867"/>
              <a:gd name="T66" fmla="*/ 2455333 w 3810000"/>
              <a:gd name="T67" fmla="*/ 50080 h 668867"/>
              <a:gd name="T68" fmla="*/ 2540000 w 3810000"/>
              <a:gd name="T69" fmla="*/ 33385 h 668867"/>
              <a:gd name="T70" fmla="*/ 2633133 w 3810000"/>
              <a:gd name="T71" fmla="*/ 25040 h 668867"/>
              <a:gd name="T72" fmla="*/ 2683933 w 3810000"/>
              <a:gd name="T73" fmla="*/ 8341 h 668867"/>
              <a:gd name="T74" fmla="*/ 2709333 w 3810000"/>
              <a:gd name="T75" fmla="*/ 0 h 668867"/>
              <a:gd name="T76" fmla="*/ 2853267 w 3810000"/>
              <a:gd name="T77" fmla="*/ 8341 h 668867"/>
              <a:gd name="T78" fmla="*/ 2878667 w 3810000"/>
              <a:gd name="T79" fmla="*/ 16699 h 668867"/>
              <a:gd name="T80" fmla="*/ 2921000 w 3810000"/>
              <a:gd name="T81" fmla="*/ 25040 h 668867"/>
              <a:gd name="T82" fmla="*/ 3014133 w 3810000"/>
              <a:gd name="T83" fmla="*/ 33385 h 668867"/>
              <a:gd name="T84" fmla="*/ 3073400 w 3810000"/>
              <a:gd name="T85" fmla="*/ 41739 h 668867"/>
              <a:gd name="T86" fmla="*/ 3124200 w 3810000"/>
              <a:gd name="T87" fmla="*/ 58428 h 668867"/>
              <a:gd name="T88" fmla="*/ 3335867 w 3810000"/>
              <a:gd name="T89" fmla="*/ 75121 h 668867"/>
              <a:gd name="T90" fmla="*/ 3716867 w 3810000"/>
              <a:gd name="T91" fmla="*/ 58428 h 668867"/>
              <a:gd name="T92" fmla="*/ 3810000 w 3810000"/>
              <a:gd name="T93" fmla="*/ 50080 h 66886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810000"/>
              <a:gd name="T142" fmla="*/ 0 h 668867"/>
              <a:gd name="T143" fmla="*/ 3810000 w 3810000"/>
              <a:gd name="T144" fmla="*/ 668867 h 66886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810000" h="668867">
                <a:moveTo>
                  <a:pt x="0" y="668867"/>
                </a:moveTo>
                <a:cubicBezTo>
                  <a:pt x="8467" y="663222"/>
                  <a:pt x="16101" y="656066"/>
                  <a:pt x="25400" y="651933"/>
                </a:cubicBezTo>
                <a:cubicBezTo>
                  <a:pt x="41711" y="644684"/>
                  <a:pt x="76200" y="635000"/>
                  <a:pt x="76200" y="635000"/>
                </a:cubicBezTo>
                <a:cubicBezTo>
                  <a:pt x="81844" y="626533"/>
                  <a:pt x="86776" y="617546"/>
                  <a:pt x="93133" y="609600"/>
                </a:cubicBezTo>
                <a:cubicBezTo>
                  <a:pt x="98120" y="603367"/>
                  <a:pt x="105960" y="599512"/>
                  <a:pt x="110067" y="592667"/>
                </a:cubicBezTo>
                <a:cubicBezTo>
                  <a:pt x="114659" y="585014"/>
                  <a:pt x="114542" y="575249"/>
                  <a:pt x="118533" y="567267"/>
                </a:cubicBezTo>
                <a:cubicBezTo>
                  <a:pt x="123084" y="558165"/>
                  <a:pt x="129822" y="550334"/>
                  <a:pt x="135467" y="541867"/>
                </a:cubicBezTo>
                <a:cubicBezTo>
                  <a:pt x="138289" y="533400"/>
                  <a:pt x="137622" y="522778"/>
                  <a:pt x="143933" y="516467"/>
                </a:cubicBezTo>
                <a:cubicBezTo>
                  <a:pt x="209457" y="450941"/>
                  <a:pt x="172225" y="500748"/>
                  <a:pt x="220133" y="474133"/>
                </a:cubicBezTo>
                <a:cubicBezTo>
                  <a:pt x="237923" y="464250"/>
                  <a:pt x="254000" y="451556"/>
                  <a:pt x="270933" y="440267"/>
                </a:cubicBezTo>
                <a:cubicBezTo>
                  <a:pt x="279400" y="434622"/>
                  <a:pt x="286679" y="426551"/>
                  <a:pt x="296333" y="423333"/>
                </a:cubicBezTo>
                <a:cubicBezTo>
                  <a:pt x="419472" y="382287"/>
                  <a:pt x="329296" y="407061"/>
                  <a:pt x="575733" y="397933"/>
                </a:cubicBezTo>
                <a:cubicBezTo>
                  <a:pt x="592666" y="392289"/>
                  <a:pt x="613911" y="393621"/>
                  <a:pt x="626533" y="381000"/>
                </a:cubicBezTo>
                <a:cubicBezTo>
                  <a:pt x="632178" y="375356"/>
                  <a:pt x="636327" y="367637"/>
                  <a:pt x="643467" y="364067"/>
                </a:cubicBezTo>
                <a:cubicBezTo>
                  <a:pt x="659432" y="356085"/>
                  <a:pt x="677334" y="352777"/>
                  <a:pt x="694267" y="347133"/>
                </a:cubicBezTo>
                <a:cubicBezTo>
                  <a:pt x="702734" y="344311"/>
                  <a:pt x="710916" y="340417"/>
                  <a:pt x="719667" y="338667"/>
                </a:cubicBezTo>
                <a:cubicBezTo>
                  <a:pt x="733778" y="335845"/>
                  <a:pt x="748117" y="333986"/>
                  <a:pt x="762000" y="330200"/>
                </a:cubicBezTo>
                <a:cubicBezTo>
                  <a:pt x="779220" y="325504"/>
                  <a:pt x="795867" y="318911"/>
                  <a:pt x="812800" y="313267"/>
                </a:cubicBezTo>
                <a:cubicBezTo>
                  <a:pt x="875782" y="292273"/>
                  <a:pt x="829284" y="305437"/>
                  <a:pt x="956733" y="296333"/>
                </a:cubicBezTo>
                <a:cubicBezTo>
                  <a:pt x="973666" y="293511"/>
                  <a:pt x="990390" y="288769"/>
                  <a:pt x="1007533" y="287867"/>
                </a:cubicBezTo>
                <a:cubicBezTo>
                  <a:pt x="1308701" y="272016"/>
                  <a:pt x="1190643" y="308676"/>
                  <a:pt x="1303867" y="270933"/>
                </a:cubicBezTo>
                <a:cubicBezTo>
                  <a:pt x="1372252" y="293729"/>
                  <a:pt x="1307362" y="275660"/>
                  <a:pt x="1456267" y="270933"/>
                </a:cubicBezTo>
                <a:cubicBezTo>
                  <a:pt x="1591695" y="266634"/>
                  <a:pt x="1727200" y="265289"/>
                  <a:pt x="1862667" y="262467"/>
                </a:cubicBezTo>
                <a:cubicBezTo>
                  <a:pt x="1879600" y="259645"/>
                  <a:pt x="1896813" y="258164"/>
                  <a:pt x="1913467" y="254000"/>
                </a:cubicBezTo>
                <a:cubicBezTo>
                  <a:pt x="1930783" y="249671"/>
                  <a:pt x="1964267" y="237067"/>
                  <a:pt x="1964267" y="237067"/>
                </a:cubicBezTo>
                <a:cubicBezTo>
                  <a:pt x="1993821" y="207511"/>
                  <a:pt x="1973627" y="222657"/>
                  <a:pt x="2032000" y="203200"/>
                </a:cubicBezTo>
                <a:lnTo>
                  <a:pt x="2082800" y="169333"/>
                </a:lnTo>
                <a:cubicBezTo>
                  <a:pt x="2097853" y="124176"/>
                  <a:pt x="2079037" y="158045"/>
                  <a:pt x="2116667" y="135467"/>
                </a:cubicBezTo>
                <a:cubicBezTo>
                  <a:pt x="2123512" y="131360"/>
                  <a:pt x="2126460" y="122103"/>
                  <a:pt x="2133600" y="118533"/>
                </a:cubicBezTo>
                <a:cubicBezTo>
                  <a:pt x="2149565" y="110550"/>
                  <a:pt x="2167467" y="107244"/>
                  <a:pt x="2184400" y="101600"/>
                </a:cubicBezTo>
                <a:cubicBezTo>
                  <a:pt x="2234048" y="85051"/>
                  <a:pt x="2200921" y="94119"/>
                  <a:pt x="2286000" y="84667"/>
                </a:cubicBezTo>
                <a:cubicBezTo>
                  <a:pt x="2334202" y="36462"/>
                  <a:pt x="2288220" y="75013"/>
                  <a:pt x="2429933" y="59267"/>
                </a:cubicBezTo>
                <a:cubicBezTo>
                  <a:pt x="2438803" y="58281"/>
                  <a:pt x="2446637" y="52807"/>
                  <a:pt x="2455333" y="50800"/>
                </a:cubicBezTo>
                <a:cubicBezTo>
                  <a:pt x="2483377" y="44328"/>
                  <a:pt x="2511337" y="36473"/>
                  <a:pt x="2540000" y="33867"/>
                </a:cubicBezTo>
                <a:lnTo>
                  <a:pt x="2633133" y="25400"/>
                </a:lnTo>
                <a:lnTo>
                  <a:pt x="2683933" y="8467"/>
                </a:lnTo>
                <a:lnTo>
                  <a:pt x="2709333" y="0"/>
                </a:lnTo>
                <a:cubicBezTo>
                  <a:pt x="2757311" y="2822"/>
                  <a:pt x="2805445" y="3685"/>
                  <a:pt x="2853267" y="8467"/>
                </a:cubicBezTo>
                <a:cubicBezTo>
                  <a:pt x="2862147" y="9355"/>
                  <a:pt x="2870009" y="14769"/>
                  <a:pt x="2878667" y="16933"/>
                </a:cubicBezTo>
                <a:cubicBezTo>
                  <a:pt x="2892628" y="20423"/>
                  <a:pt x="2906721" y="23615"/>
                  <a:pt x="2921000" y="25400"/>
                </a:cubicBezTo>
                <a:cubicBezTo>
                  <a:pt x="2951932" y="29267"/>
                  <a:pt x="2983151" y="30425"/>
                  <a:pt x="3014133" y="33867"/>
                </a:cubicBezTo>
                <a:cubicBezTo>
                  <a:pt x="3033967" y="36071"/>
                  <a:pt x="3053644" y="39511"/>
                  <a:pt x="3073400" y="42333"/>
                </a:cubicBezTo>
                <a:lnTo>
                  <a:pt x="3124200" y="59267"/>
                </a:lnTo>
                <a:cubicBezTo>
                  <a:pt x="3208556" y="87386"/>
                  <a:pt x="3140738" y="67330"/>
                  <a:pt x="3335867" y="76200"/>
                </a:cubicBezTo>
                <a:lnTo>
                  <a:pt x="3716867" y="59267"/>
                </a:lnTo>
                <a:cubicBezTo>
                  <a:pt x="3747979" y="57323"/>
                  <a:pt x="3810000" y="50800"/>
                  <a:pt x="3810000" y="50800"/>
                </a:cubicBezTo>
              </a:path>
            </a:pathLst>
          </a:custGeom>
          <a:noFill/>
          <a:ln w="41275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5068" name="Freeform 12"/>
          <p:cNvSpPr>
            <a:spLocks noChangeArrowheads="1"/>
          </p:cNvSpPr>
          <p:nvPr/>
        </p:nvSpPr>
        <p:spPr bwMode="auto">
          <a:xfrm>
            <a:off x="5189538" y="4656138"/>
            <a:ext cx="1473200" cy="830262"/>
          </a:xfrm>
          <a:custGeom>
            <a:avLst/>
            <a:gdLst>
              <a:gd name="T0" fmla="*/ 0 w 1473200"/>
              <a:gd name="T1" fmla="*/ 0 h 829733"/>
              <a:gd name="T2" fmla="*/ 177800 w 1473200"/>
              <a:gd name="T3" fmla="*/ 59950 h 829733"/>
              <a:gd name="T4" fmla="*/ 254000 w 1473200"/>
              <a:gd name="T5" fmla="*/ 85640 h 829733"/>
              <a:gd name="T6" fmla="*/ 279400 w 1473200"/>
              <a:gd name="T7" fmla="*/ 94209 h 829733"/>
              <a:gd name="T8" fmla="*/ 364066 w 1473200"/>
              <a:gd name="T9" fmla="*/ 119901 h 829733"/>
              <a:gd name="T10" fmla="*/ 389466 w 1473200"/>
              <a:gd name="T11" fmla="*/ 128465 h 829733"/>
              <a:gd name="T12" fmla="*/ 414866 w 1473200"/>
              <a:gd name="T13" fmla="*/ 137029 h 829733"/>
              <a:gd name="T14" fmla="*/ 431800 w 1473200"/>
              <a:gd name="T15" fmla="*/ 154158 h 829733"/>
              <a:gd name="T16" fmla="*/ 448733 w 1473200"/>
              <a:gd name="T17" fmla="*/ 179852 h 829733"/>
              <a:gd name="T18" fmla="*/ 499533 w 1473200"/>
              <a:gd name="T19" fmla="*/ 205546 h 829733"/>
              <a:gd name="T20" fmla="*/ 550333 w 1473200"/>
              <a:gd name="T21" fmla="*/ 248367 h 829733"/>
              <a:gd name="T22" fmla="*/ 584200 w 1473200"/>
              <a:gd name="T23" fmla="*/ 265495 h 829733"/>
              <a:gd name="T24" fmla="*/ 643466 w 1473200"/>
              <a:gd name="T25" fmla="*/ 299753 h 829733"/>
              <a:gd name="T26" fmla="*/ 660400 w 1473200"/>
              <a:gd name="T27" fmla="*/ 325445 h 829733"/>
              <a:gd name="T28" fmla="*/ 694266 w 1473200"/>
              <a:gd name="T29" fmla="*/ 334011 h 829733"/>
              <a:gd name="T30" fmla="*/ 745066 w 1473200"/>
              <a:gd name="T31" fmla="*/ 351138 h 829733"/>
              <a:gd name="T32" fmla="*/ 812800 w 1473200"/>
              <a:gd name="T33" fmla="*/ 368266 h 829733"/>
              <a:gd name="T34" fmla="*/ 838200 w 1473200"/>
              <a:gd name="T35" fmla="*/ 385396 h 829733"/>
              <a:gd name="T36" fmla="*/ 855133 w 1473200"/>
              <a:gd name="T37" fmla="*/ 419653 h 829733"/>
              <a:gd name="T38" fmla="*/ 872066 w 1473200"/>
              <a:gd name="T39" fmla="*/ 436782 h 829733"/>
              <a:gd name="T40" fmla="*/ 905933 w 1473200"/>
              <a:gd name="T41" fmla="*/ 471039 h 829733"/>
              <a:gd name="T42" fmla="*/ 939800 w 1473200"/>
              <a:gd name="T43" fmla="*/ 505297 h 829733"/>
              <a:gd name="T44" fmla="*/ 965200 w 1473200"/>
              <a:gd name="T45" fmla="*/ 513861 h 829733"/>
              <a:gd name="T46" fmla="*/ 1016000 w 1473200"/>
              <a:gd name="T47" fmla="*/ 548118 h 829733"/>
              <a:gd name="T48" fmla="*/ 1066800 w 1473200"/>
              <a:gd name="T49" fmla="*/ 573812 h 829733"/>
              <a:gd name="T50" fmla="*/ 1109133 w 1473200"/>
              <a:gd name="T51" fmla="*/ 616634 h 829733"/>
              <a:gd name="T52" fmla="*/ 1134533 w 1473200"/>
              <a:gd name="T53" fmla="*/ 633762 h 829733"/>
              <a:gd name="T54" fmla="*/ 1193800 w 1473200"/>
              <a:gd name="T55" fmla="*/ 676584 h 829733"/>
              <a:gd name="T56" fmla="*/ 1253066 w 1473200"/>
              <a:gd name="T57" fmla="*/ 753663 h 829733"/>
              <a:gd name="T58" fmla="*/ 1303866 w 1473200"/>
              <a:gd name="T59" fmla="*/ 770792 h 829733"/>
              <a:gd name="T60" fmla="*/ 1329266 w 1473200"/>
              <a:gd name="T61" fmla="*/ 787921 h 829733"/>
              <a:gd name="T62" fmla="*/ 1380066 w 1473200"/>
              <a:gd name="T63" fmla="*/ 805049 h 829733"/>
              <a:gd name="T64" fmla="*/ 1405466 w 1473200"/>
              <a:gd name="T65" fmla="*/ 813612 h 829733"/>
              <a:gd name="T66" fmla="*/ 1464733 w 1473200"/>
              <a:gd name="T67" fmla="*/ 830743 h 829733"/>
              <a:gd name="T68" fmla="*/ 1473200 w 1473200"/>
              <a:gd name="T69" fmla="*/ 839306 h 82973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473200"/>
              <a:gd name="T106" fmla="*/ 0 h 829733"/>
              <a:gd name="T107" fmla="*/ 1473200 w 1473200"/>
              <a:gd name="T108" fmla="*/ 829733 h 82973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473200" h="829733">
                <a:moveTo>
                  <a:pt x="0" y="0"/>
                </a:moveTo>
                <a:lnTo>
                  <a:pt x="177800" y="59266"/>
                </a:lnTo>
                <a:lnTo>
                  <a:pt x="254000" y="84666"/>
                </a:lnTo>
                <a:cubicBezTo>
                  <a:pt x="262467" y="87488"/>
                  <a:pt x="270742" y="90968"/>
                  <a:pt x="279400" y="93133"/>
                </a:cubicBezTo>
                <a:cubicBezTo>
                  <a:pt x="330579" y="105929"/>
                  <a:pt x="302232" y="97922"/>
                  <a:pt x="364066" y="118533"/>
                </a:cubicBezTo>
                <a:lnTo>
                  <a:pt x="389466" y="127000"/>
                </a:lnTo>
                <a:lnTo>
                  <a:pt x="414866" y="135466"/>
                </a:lnTo>
                <a:cubicBezTo>
                  <a:pt x="420511" y="141111"/>
                  <a:pt x="426813" y="146166"/>
                  <a:pt x="431800" y="152400"/>
                </a:cubicBezTo>
                <a:cubicBezTo>
                  <a:pt x="438157" y="160346"/>
                  <a:pt x="441538" y="170605"/>
                  <a:pt x="448733" y="177800"/>
                </a:cubicBezTo>
                <a:cubicBezTo>
                  <a:pt x="472995" y="202062"/>
                  <a:pt x="471990" y="189429"/>
                  <a:pt x="499533" y="203200"/>
                </a:cubicBezTo>
                <a:cubicBezTo>
                  <a:pt x="544329" y="225598"/>
                  <a:pt x="506637" y="214322"/>
                  <a:pt x="550333" y="245533"/>
                </a:cubicBezTo>
                <a:cubicBezTo>
                  <a:pt x="560604" y="252869"/>
                  <a:pt x="573242" y="256204"/>
                  <a:pt x="584200" y="262466"/>
                </a:cubicBezTo>
                <a:cubicBezTo>
                  <a:pt x="667980" y="310340"/>
                  <a:pt x="541114" y="245157"/>
                  <a:pt x="643466" y="296333"/>
                </a:cubicBezTo>
                <a:cubicBezTo>
                  <a:pt x="649111" y="304800"/>
                  <a:pt x="651933" y="316088"/>
                  <a:pt x="660400" y="321733"/>
                </a:cubicBezTo>
                <a:cubicBezTo>
                  <a:pt x="670082" y="328188"/>
                  <a:pt x="683121" y="326856"/>
                  <a:pt x="694266" y="330200"/>
                </a:cubicBezTo>
                <a:cubicBezTo>
                  <a:pt x="711362" y="335329"/>
                  <a:pt x="727903" y="342230"/>
                  <a:pt x="745066" y="347133"/>
                </a:cubicBezTo>
                <a:cubicBezTo>
                  <a:pt x="767443" y="353526"/>
                  <a:pt x="812800" y="364066"/>
                  <a:pt x="812800" y="364066"/>
                </a:cubicBezTo>
                <a:cubicBezTo>
                  <a:pt x="821267" y="369711"/>
                  <a:pt x="831686" y="373183"/>
                  <a:pt x="838200" y="381000"/>
                </a:cubicBezTo>
                <a:cubicBezTo>
                  <a:pt x="846280" y="390696"/>
                  <a:pt x="848132" y="404365"/>
                  <a:pt x="855133" y="414866"/>
                </a:cubicBezTo>
                <a:cubicBezTo>
                  <a:pt x="859561" y="421508"/>
                  <a:pt x="866422" y="426155"/>
                  <a:pt x="872066" y="431800"/>
                </a:cubicBezTo>
                <a:cubicBezTo>
                  <a:pt x="889000" y="482601"/>
                  <a:pt x="866421" y="437444"/>
                  <a:pt x="905933" y="465666"/>
                </a:cubicBezTo>
                <a:cubicBezTo>
                  <a:pt x="918924" y="474945"/>
                  <a:pt x="924654" y="494484"/>
                  <a:pt x="939800" y="499533"/>
                </a:cubicBezTo>
                <a:cubicBezTo>
                  <a:pt x="948267" y="502355"/>
                  <a:pt x="957398" y="503666"/>
                  <a:pt x="965200" y="508000"/>
                </a:cubicBezTo>
                <a:cubicBezTo>
                  <a:pt x="982990" y="517883"/>
                  <a:pt x="996693" y="535430"/>
                  <a:pt x="1016000" y="541866"/>
                </a:cubicBezTo>
                <a:cubicBezTo>
                  <a:pt x="1039979" y="549859"/>
                  <a:pt x="1046601" y="549592"/>
                  <a:pt x="1066800" y="567266"/>
                </a:cubicBezTo>
                <a:cubicBezTo>
                  <a:pt x="1081819" y="580407"/>
                  <a:pt x="1092528" y="598530"/>
                  <a:pt x="1109133" y="609600"/>
                </a:cubicBezTo>
                <a:cubicBezTo>
                  <a:pt x="1117600" y="615244"/>
                  <a:pt x="1126807" y="619911"/>
                  <a:pt x="1134533" y="626533"/>
                </a:cubicBezTo>
                <a:cubicBezTo>
                  <a:pt x="1185668" y="670363"/>
                  <a:pt x="1147129" y="653310"/>
                  <a:pt x="1193800" y="668866"/>
                </a:cubicBezTo>
                <a:cubicBezTo>
                  <a:pt x="1202483" y="681891"/>
                  <a:pt x="1232000" y="733362"/>
                  <a:pt x="1253066" y="745066"/>
                </a:cubicBezTo>
                <a:cubicBezTo>
                  <a:pt x="1268669" y="753735"/>
                  <a:pt x="1289014" y="752099"/>
                  <a:pt x="1303866" y="762000"/>
                </a:cubicBezTo>
                <a:cubicBezTo>
                  <a:pt x="1312333" y="767644"/>
                  <a:pt x="1319967" y="774800"/>
                  <a:pt x="1329266" y="778933"/>
                </a:cubicBezTo>
                <a:cubicBezTo>
                  <a:pt x="1345577" y="786182"/>
                  <a:pt x="1363133" y="790222"/>
                  <a:pt x="1380066" y="795866"/>
                </a:cubicBezTo>
                <a:cubicBezTo>
                  <a:pt x="1388533" y="798688"/>
                  <a:pt x="1396808" y="802168"/>
                  <a:pt x="1405466" y="804333"/>
                </a:cubicBezTo>
                <a:cubicBezTo>
                  <a:pt x="1416311" y="807044"/>
                  <a:pt x="1452590" y="815195"/>
                  <a:pt x="1464733" y="821266"/>
                </a:cubicBezTo>
                <a:cubicBezTo>
                  <a:pt x="1468303" y="823051"/>
                  <a:pt x="1470378" y="826911"/>
                  <a:pt x="1473200" y="829733"/>
                </a:cubicBezTo>
              </a:path>
            </a:pathLst>
          </a:custGeom>
          <a:noFill/>
          <a:ln w="41275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6396038"/>
            <a:ext cx="762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e18.5 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5070" name="Text Box 5"/>
          <p:cNvSpPr txBox="1">
            <a:spLocks noChangeArrowheads="1"/>
          </p:cNvSpPr>
          <p:nvPr/>
        </p:nvSpPr>
        <p:spPr bwMode="auto">
          <a:xfrm>
            <a:off x="2590800" y="1143000"/>
            <a:ext cx="541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control                             </a:t>
            </a:r>
            <a:r>
              <a:rPr lang="en-US" i="1">
                <a:solidFill>
                  <a:schemeClr val="bg1"/>
                </a:solidFill>
                <a:latin typeface="Arial"/>
                <a:cs typeface="Arial"/>
              </a:rPr>
              <a:t>shd 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mutant</a:t>
            </a:r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150812" y="4170322"/>
            <a:ext cx="11336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6FF1E"/>
                </a:solidFill>
                <a:latin typeface="Arial"/>
                <a:cs typeface="Arial"/>
              </a:rPr>
              <a:t>granular</a:t>
            </a:r>
          </a:p>
        </p:txBody>
      </p:sp>
      <p:sp>
        <p:nvSpPr>
          <p:cNvPr id="16" name="Text Box 52"/>
          <p:cNvSpPr txBox="1">
            <a:spLocks noChangeArrowheads="1"/>
          </p:cNvSpPr>
          <p:nvPr/>
        </p:nvSpPr>
        <p:spPr bwMode="auto">
          <a:xfrm>
            <a:off x="234950" y="4475122"/>
            <a:ext cx="1058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80FF"/>
                </a:solidFill>
                <a:latin typeface="Arial"/>
                <a:cs typeface="Arial"/>
              </a:rPr>
              <a:t>spinous</a:t>
            </a:r>
          </a:p>
        </p:txBody>
      </p:sp>
      <p:sp>
        <p:nvSpPr>
          <p:cNvPr id="17" name="Text Box 53"/>
          <p:cNvSpPr txBox="1">
            <a:spLocks noChangeArrowheads="1"/>
          </p:cNvSpPr>
          <p:nvPr/>
        </p:nvSpPr>
        <p:spPr bwMode="auto">
          <a:xfrm>
            <a:off x="455612" y="4916447"/>
            <a:ext cx="792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8000"/>
                </a:solidFill>
                <a:latin typeface="Arial"/>
                <a:cs typeface="Arial"/>
              </a:rPr>
              <a:t>basal</a:t>
            </a:r>
          </a:p>
        </p:txBody>
      </p:sp>
      <p:sp>
        <p:nvSpPr>
          <p:cNvPr id="18" name="Text Box 54"/>
          <p:cNvSpPr txBox="1">
            <a:spLocks noChangeArrowheads="1"/>
          </p:cNvSpPr>
          <p:nvPr/>
        </p:nvSpPr>
        <p:spPr bwMode="auto">
          <a:xfrm>
            <a:off x="150812" y="3865522"/>
            <a:ext cx="1144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606"/>
                </a:solidFill>
                <a:latin typeface="Arial"/>
                <a:cs typeface="Arial"/>
              </a:rPr>
              <a:t>cornified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30313"/>
            <a:ext cx="9144000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763000" cy="685800"/>
          </a:xfrm>
        </p:spPr>
        <p:txBody>
          <a:bodyPr/>
          <a:lstStyle/>
          <a:p>
            <a:pPr eaLnBrk="1" hangingPunct="1"/>
            <a:r>
              <a:rPr lang="en-US" sz="3200" u="sng" smtClean="0">
                <a:solidFill>
                  <a:schemeClr val="bg1"/>
                </a:solidFill>
                <a:latin typeface="Arial"/>
                <a:cs typeface="Arial"/>
              </a:rPr>
              <a:t>Basal markers expand in </a:t>
            </a:r>
            <a:r>
              <a:rPr lang="en-US" sz="3200" i="1" u="sng" smtClean="0">
                <a:solidFill>
                  <a:schemeClr val="bg1"/>
                </a:solidFill>
                <a:latin typeface="Arial"/>
                <a:cs typeface="Arial"/>
              </a:rPr>
              <a:t>shd </a:t>
            </a:r>
            <a:r>
              <a:rPr lang="en-US" sz="3200" u="sng" smtClean="0">
                <a:solidFill>
                  <a:schemeClr val="bg1"/>
                </a:solidFill>
                <a:latin typeface="Arial"/>
                <a:cs typeface="Arial"/>
              </a:rPr>
              <a:t>epidermis</a:t>
            </a:r>
          </a:p>
        </p:txBody>
      </p:sp>
      <p:sp>
        <p:nvSpPr>
          <p:cNvPr id="47108" name="Text Box 15"/>
          <p:cNvSpPr txBox="1">
            <a:spLocks noChangeArrowheads="1"/>
          </p:cNvSpPr>
          <p:nvPr/>
        </p:nvSpPr>
        <p:spPr bwMode="auto">
          <a:xfrm>
            <a:off x="1447800" y="1323975"/>
            <a:ext cx="64299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wild type                                         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shd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mutant</a:t>
            </a:r>
          </a:p>
        </p:txBody>
      </p:sp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2590800" y="6396038"/>
            <a:ext cx="304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Keratin14, </a:t>
            </a:r>
            <a:r>
              <a:rPr lang="en-US">
                <a:solidFill>
                  <a:srgbClr val="06FF1E"/>
                </a:solidFill>
                <a:latin typeface="Arial"/>
                <a:ea typeface="Symbol" charset="2"/>
                <a:cs typeface="Arial"/>
              </a:rPr>
              <a:t>b</a:t>
            </a:r>
            <a:r>
              <a:rPr lang="en-US">
                <a:solidFill>
                  <a:srgbClr val="06FF1E"/>
                </a:solidFill>
                <a:latin typeface="Arial"/>
                <a:cs typeface="Arial"/>
              </a:rPr>
              <a:t>4 integrin, </a:t>
            </a:r>
            <a:r>
              <a:rPr lang="en-US">
                <a:solidFill>
                  <a:srgbClr val="0080FF"/>
                </a:solidFill>
                <a:latin typeface="Arial"/>
                <a:cs typeface="Arial"/>
              </a:rPr>
              <a:t>DAPI</a:t>
            </a:r>
            <a:endParaRPr lang="en-US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0" y="6396038"/>
            <a:ext cx="762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e18.5 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7111" name="TextBox 6"/>
          <p:cNvSpPr txBox="1">
            <a:spLocks noChangeArrowheads="1"/>
          </p:cNvSpPr>
          <p:nvPr/>
        </p:nvSpPr>
        <p:spPr bwMode="auto">
          <a:xfrm>
            <a:off x="2286000" y="5105400"/>
            <a:ext cx="492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HF</a:t>
            </a:r>
          </a:p>
        </p:txBody>
      </p:sp>
      <p:sp>
        <p:nvSpPr>
          <p:cNvPr id="47112" name="TextBox 7"/>
          <p:cNvSpPr txBox="1">
            <a:spLocks noChangeArrowheads="1"/>
          </p:cNvSpPr>
          <p:nvPr/>
        </p:nvSpPr>
        <p:spPr bwMode="auto">
          <a:xfrm>
            <a:off x="4967288" y="5105400"/>
            <a:ext cx="492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HF</a:t>
            </a:r>
          </a:p>
        </p:txBody>
      </p:sp>
      <p:sp>
        <p:nvSpPr>
          <p:cNvPr id="47113" name="Up Arrow 8"/>
          <p:cNvSpPr>
            <a:spLocks noChangeArrowheads="1"/>
          </p:cNvSpPr>
          <p:nvPr/>
        </p:nvSpPr>
        <p:spPr bwMode="auto">
          <a:xfrm>
            <a:off x="4662488" y="2044700"/>
            <a:ext cx="304800" cy="2209800"/>
          </a:xfrm>
          <a:prstGeom prst="upArrow">
            <a:avLst>
              <a:gd name="adj1" fmla="val 50000"/>
              <a:gd name="adj2" fmla="val 50012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7114" name="TextBox 9"/>
          <p:cNvSpPr txBox="1">
            <a:spLocks noChangeArrowheads="1"/>
          </p:cNvSpPr>
          <p:nvPr/>
        </p:nvSpPr>
        <p:spPr bwMode="auto">
          <a:xfrm>
            <a:off x="152400" y="3149600"/>
            <a:ext cx="364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/>
                <a:ea typeface="Calibri" charset="0"/>
                <a:cs typeface="Arial"/>
              </a:rPr>
              <a:t>*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259" y="5105400"/>
            <a:ext cx="98901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Dermis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94351" y="3017065"/>
            <a:ext cx="364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/>
                <a:ea typeface="Calibri" charset="0"/>
                <a:cs typeface="Arial"/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38" y="1600200"/>
            <a:ext cx="90820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763000" cy="685800"/>
          </a:xfrm>
        </p:spPr>
        <p:txBody>
          <a:bodyPr/>
          <a:lstStyle/>
          <a:p>
            <a:pPr eaLnBrk="1" hangingPunct="1"/>
            <a:r>
              <a:rPr lang="en-US" sz="3200" u="sng" smtClean="0">
                <a:solidFill>
                  <a:schemeClr val="bg1"/>
                </a:solidFill>
                <a:latin typeface="Arial"/>
                <a:cs typeface="Arial"/>
              </a:rPr>
              <a:t>Distal </a:t>
            </a:r>
            <a:r>
              <a:rPr lang="en-US" sz="3200" i="1" u="sng" smtClean="0">
                <a:solidFill>
                  <a:schemeClr val="bg1"/>
                </a:solidFill>
                <a:latin typeface="Arial"/>
                <a:cs typeface="Arial"/>
              </a:rPr>
              <a:t>shd </a:t>
            </a:r>
            <a:r>
              <a:rPr lang="en-US" sz="3200" u="sng" smtClean="0">
                <a:solidFill>
                  <a:schemeClr val="bg1"/>
                </a:solidFill>
                <a:latin typeface="Arial"/>
                <a:cs typeface="Arial"/>
              </a:rPr>
              <a:t>keratinocytes express K14 &amp; K10</a:t>
            </a:r>
          </a:p>
        </p:txBody>
      </p:sp>
      <p:sp>
        <p:nvSpPr>
          <p:cNvPr id="49156" name="TextBox 6"/>
          <p:cNvSpPr txBox="1">
            <a:spLocks noChangeArrowheads="1"/>
          </p:cNvSpPr>
          <p:nvPr/>
        </p:nvSpPr>
        <p:spPr bwMode="auto">
          <a:xfrm>
            <a:off x="2590800" y="6396038"/>
            <a:ext cx="304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Keratin10, </a:t>
            </a:r>
            <a:r>
              <a:rPr lang="en-US">
                <a:solidFill>
                  <a:srgbClr val="06FF1E"/>
                </a:solidFill>
                <a:latin typeface="Arial"/>
                <a:ea typeface="Symbol" charset="2"/>
                <a:cs typeface="Arial"/>
              </a:rPr>
              <a:t>b</a:t>
            </a:r>
            <a:r>
              <a:rPr lang="en-US">
                <a:solidFill>
                  <a:srgbClr val="06FF1E"/>
                </a:solidFill>
                <a:latin typeface="Arial"/>
                <a:cs typeface="Arial"/>
              </a:rPr>
              <a:t>4 integrin, </a:t>
            </a:r>
            <a:r>
              <a:rPr lang="en-US">
                <a:solidFill>
                  <a:srgbClr val="0080FF"/>
                </a:solidFill>
                <a:latin typeface="Arial"/>
                <a:cs typeface="Arial"/>
              </a:rPr>
              <a:t>DAPI</a:t>
            </a:r>
            <a:endParaRPr lang="en-US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6396038"/>
            <a:ext cx="762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e18.5 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0" y="5551121"/>
            <a:ext cx="98901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Dermis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447800" y="1323975"/>
            <a:ext cx="64299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wild type                                         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shd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mutant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2613" y="3795931"/>
            <a:ext cx="364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/>
                <a:ea typeface="Calibri" charset="0"/>
                <a:cs typeface="Arial"/>
              </a:rPr>
              <a:t>*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34564" y="3663396"/>
            <a:ext cx="364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/>
                <a:ea typeface="Calibri" charset="0"/>
                <a:cs typeface="Arial"/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1600200"/>
            <a:ext cx="90820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763000" cy="685800"/>
          </a:xfrm>
        </p:spPr>
        <p:txBody>
          <a:bodyPr/>
          <a:lstStyle/>
          <a:p>
            <a:pPr eaLnBrk="1" hangingPunct="1"/>
            <a:r>
              <a:rPr lang="en-US" sz="3200" u="sng" smtClean="0">
                <a:solidFill>
                  <a:schemeClr val="bg1"/>
                </a:solidFill>
                <a:latin typeface="Arial"/>
                <a:cs typeface="Arial"/>
              </a:rPr>
              <a:t>Terminal differentiation fails in </a:t>
            </a:r>
            <a:r>
              <a:rPr lang="en-US" sz="3200" i="1" u="sng" smtClean="0">
                <a:solidFill>
                  <a:schemeClr val="bg1"/>
                </a:solidFill>
                <a:latin typeface="Arial"/>
                <a:cs typeface="Arial"/>
              </a:rPr>
              <a:t>shd</a:t>
            </a:r>
            <a:r>
              <a:rPr lang="en-US" sz="3200" u="sng" smtClean="0">
                <a:solidFill>
                  <a:schemeClr val="bg1"/>
                </a:solidFill>
                <a:latin typeface="Arial"/>
                <a:cs typeface="Arial"/>
              </a:rPr>
              <a:t> mutants</a:t>
            </a:r>
            <a:endParaRPr lang="en-US" sz="3200" i="1" u="sng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204" name="TextBox 6"/>
          <p:cNvSpPr txBox="1">
            <a:spLocks noChangeArrowheads="1"/>
          </p:cNvSpPr>
          <p:nvPr/>
        </p:nvSpPr>
        <p:spPr bwMode="auto">
          <a:xfrm>
            <a:off x="2743200" y="6396038"/>
            <a:ext cx="28147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Loricrin, </a:t>
            </a:r>
            <a:r>
              <a:rPr lang="en-US">
                <a:solidFill>
                  <a:srgbClr val="06FF1E"/>
                </a:solidFill>
                <a:latin typeface="Arial"/>
                <a:ea typeface="Symbol" charset="2"/>
                <a:cs typeface="Arial"/>
              </a:rPr>
              <a:t>b</a:t>
            </a:r>
            <a:r>
              <a:rPr lang="en-US">
                <a:solidFill>
                  <a:srgbClr val="06FF1E"/>
                </a:solidFill>
                <a:latin typeface="Arial"/>
                <a:cs typeface="Arial"/>
              </a:rPr>
              <a:t>4 integrin, </a:t>
            </a:r>
            <a:r>
              <a:rPr lang="en-US">
                <a:solidFill>
                  <a:srgbClr val="0080FF"/>
                </a:solidFill>
                <a:latin typeface="Arial"/>
                <a:cs typeface="Arial"/>
              </a:rPr>
              <a:t>DAPI</a:t>
            </a:r>
            <a:endParaRPr lang="en-US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6396038"/>
            <a:ext cx="762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e18.5 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2259" y="5897562"/>
            <a:ext cx="98901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Dermis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447800" y="1323975"/>
            <a:ext cx="64299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wild type                                         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shd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mutant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274777" y="4026158"/>
            <a:ext cx="364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/>
                <a:ea typeface="Calibri" charset="0"/>
                <a:cs typeface="Arial"/>
              </a:rPr>
              <a:t>*</a:t>
            </a:r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516728" y="3893623"/>
            <a:ext cx="364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/>
                <a:ea typeface="Calibri" charset="0"/>
                <a:cs typeface="Arial"/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u="sng" dirty="0" smtClean="0">
                <a:solidFill>
                  <a:schemeClr val="bg1"/>
                </a:solidFill>
                <a:latin typeface="Arial"/>
                <a:cs typeface="Arial"/>
              </a:rPr>
              <a:t>The epidermal barrier fails to form in </a:t>
            </a:r>
            <a:r>
              <a:rPr lang="en-US" sz="2800" i="1" u="sng" dirty="0" smtClean="0">
                <a:solidFill>
                  <a:schemeClr val="bg1"/>
                </a:solidFill>
                <a:latin typeface="Arial"/>
                <a:cs typeface="Arial"/>
              </a:rPr>
              <a:t>shd</a:t>
            </a:r>
            <a:r>
              <a:rPr lang="en-US" sz="2800" u="sng" dirty="0" smtClean="0">
                <a:solidFill>
                  <a:schemeClr val="bg1"/>
                </a:solidFill>
                <a:latin typeface="Arial"/>
                <a:cs typeface="Arial"/>
              </a:rPr>
              <a:t> mutants</a:t>
            </a:r>
          </a:p>
        </p:txBody>
      </p:sp>
      <p:pic>
        <p:nvPicPr>
          <p:cNvPr id="53251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7125" y="609600"/>
            <a:ext cx="3597275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609600"/>
            <a:ext cx="3597275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6396038"/>
            <a:ext cx="762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e18.5 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>
            <a:off x="990600" y="609600"/>
            <a:ext cx="6019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control                                    </a:t>
            </a:r>
            <a:r>
              <a:rPr lang="en-US" sz="2400" i="1" dirty="0">
                <a:latin typeface="Arial"/>
                <a:cs typeface="Arial"/>
              </a:rPr>
              <a:t>shd </a:t>
            </a:r>
            <a:r>
              <a:rPr lang="en-US" sz="2400" dirty="0">
                <a:latin typeface="Arial"/>
                <a:cs typeface="Arial"/>
              </a:rPr>
              <a:t>mutant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4800" y="35495"/>
            <a:ext cx="8534400" cy="607666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u="sng" kern="1200" dirty="0" smtClean="0">
                <a:solidFill>
                  <a:schemeClr val="bg1"/>
                </a:solidFill>
                <a:cs typeface="Arial"/>
              </a:rPr>
              <a:t>Organisms are derived from single cells</a:t>
            </a:r>
            <a:endParaRPr lang="en-US" dirty="0" smtClean="0">
              <a:cs typeface="Arial"/>
            </a:endParaRPr>
          </a:p>
        </p:txBody>
      </p:sp>
      <p:sp>
        <p:nvSpPr>
          <p:cNvPr id="16393" name="Freeform 12"/>
          <p:cNvSpPr>
            <a:spLocks noChangeArrowheads="1"/>
          </p:cNvSpPr>
          <p:nvPr/>
        </p:nvSpPr>
        <p:spPr bwMode="auto">
          <a:xfrm>
            <a:off x="304800" y="2729593"/>
            <a:ext cx="1660525" cy="1459632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394" name="Oval 13"/>
          <p:cNvSpPr>
            <a:spLocks noChangeArrowheads="1"/>
          </p:cNvSpPr>
          <p:nvPr/>
        </p:nvSpPr>
        <p:spPr bwMode="auto">
          <a:xfrm>
            <a:off x="775747" y="3121405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977" y="914400"/>
            <a:ext cx="5486400" cy="5474208"/>
          </a:xfrm>
          <a:prstGeom prst="rect">
            <a:avLst/>
          </a:prstGeom>
        </p:spPr>
      </p:pic>
      <p:cxnSp>
        <p:nvCxnSpPr>
          <p:cNvPr id="28" name="Straight Arrow Connector 39"/>
          <p:cNvCxnSpPr>
            <a:cxnSpLocks noChangeShapeType="1"/>
          </p:cNvCxnSpPr>
          <p:nvPr/>
        </p:nvCxnSpPr>
        <p:spPr bwMode="auto">
          <a:xfrm>
            <a:off x="2095050" y="3494467"/>
            <a:ext cx="1364963" cy="1588"/>
          </a:xfrm>
          <a:prstGeom prst="straightConnector1">
            <a:avLst/>
          </a:prstGeom>
          <a:noFill/>
          <a:ln w="44450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2734" y="3187445"/>
            <a:ext cx="914400" cy="1087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" y="1940319"/>
            <a:ext cx="9144000" cy="2738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298" name="Picture 30"/>
          <p:cNvPicPr>
            <a:picLocks noChangeAspect="1"/>
          </p:cNvPicPr>
          <p:nvPr/>
        </p:nvPicPr>
        <p:blipFill>
          <a:blip r:embed="rId3"/>
          <a:srcRect t="27127"/>
          <a:stretch>
            <a:fillRect/>
          </a:stretch>
        </p:blipFill>
        <p:spPr bwMode="auto">
          <a:xfrm>
            <a:off x="0" y="1976438"/>
            <a:ext cx="45720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29"/>
          <p:cNvPicPr>
            <a:picLocks noChangeAspect="1"/>
          </p:cNvPicPr>
          <p:nvPr/>
        </p:nvPicPr>
        <p:blipFill>
          <a:blip r:embed="rId4"/>
          <a:srcRect t="27127"/>
          <a:stretch>
            <a:fillRect/>
          </a:stretch>
        </p:blipFill>
        <p:spPr bwMode="auto">
          <a:xfrm>
            <a:off x="4572000" y="1976438"/>
            <a:ext cx="45720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8392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u="sng" dirty="0" smtClean="0">
                <a:solidFill>
                  <a:schemeClr val="bg1"/>
                </a:solidFill>
                <a:latin typeface="Arial"/>
                <a:cs typeface="Arial"/>
              </a:rPr>
              <a:t>Proliferation is not halted in </a:t>
            </a:r>
            <a:r>
              <a:rPr lang="en-US" sz="2800" i="1" u="sng" dirty="0" smtClean="0">
                <a:solidFill>
                  <a:schemeClr val="bg1"/>
                </a:solidFill>
                <a:latin typeface="Arial"/>
                <a:cs typeface="Arial"/>
              </a:rPr>
              <a:t>shd</a:t>
            </a:r>
            <a:r>
              <a:rPr lang="en-US" sz="2800" u="sng" dirty="0" smtClean="0">
                <a:solidFill>
                  <a:schemeClr val="bg1"/>
                </a:solidFill>
                <a:latin typeface="Arial"/>
                <a:cs typeface="Arial"/>
              </a:rPr>
              <a:t> distal keratinocytes</a:t>
            </a:r>
          </a:p>
        </p:txBody>
      </p:sp>
      <p:cxnSp>
        <p:nvCxnSpPr>
          <p:cNvPr id="55301" name="Straight Connector 32"/>
          <p:cNvCxnSpPr>
            <a:cxnSpLocks noChangeShapeType="1"/>
          </p:cNvCxnSpPr>
          <p:nvPr/>
        </p:nvCxnSpPr>
        <p:spPr bwMode="auto">
          <a:xfrm rot="16200000" flipV="1">
            <a:off x="3239294" y="3309144"/>
            <a:ext cx="2667000" cy="1588"/>
          </a:xfrm>
          <a:prstGeom prst="line">
            <a:avLst/>
          </a:prstGeom>
          <a:noFill/>
          <a:ln w="44450">
            <a:solidFill>
              <a:srgbClr val="FFFFFF"/>
            </a:solidFill>
            <a:round/>
            <a:headEnd/>
            <a:tailEnd/>
          </a:ln>
        </p:spPr>
      </p:cxnSp>
      <p:sp>
        <p:nvSpPr>
          <p:cNvPr id="55302" name="TextBox 6"/>
          <p:cNvSpPr txBox="1">
            <a:spLocks noChangeArrowheads="1"/>
          </p:cNvSpPr>
          <p:nvPr/>
        </p:nvSpPr>
        <p:spPr bwMode="auto">
          <a:xfrm>
            <a:off x="2819400" y="6396038"/>
            <a:ext cx="26480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pHH3, </a:t>
            </a:r>
            <a:r>
              <a:rPr lang="en-US">
                <a:solidFill>
                  <a:srgbClr val="06FF1E"/>
                </a:solidFill>
                <a:latin typeface="Arial"/>
                <a:ea typeface="Symbol" charset="2"/>
                <a:cs typeface="Arial"/>
              </a:rPr>
              <a:t>b</a:t>
            </a:r>
            <a:r>
              <a:rPr lang="en-US">
                <a:solidFill>
                  <a:srgbClr val="06FF1E"/>
                </a:solidFill>
                <a:latin typeface="Arial"/>
                <a:cs typeface="Arial"/>
              </a:rPr>
              <a:t>4 integrin, </a:t>
            </a:r>
            <a:r>
              <a:rPr lang="en-US">
                <a:solidFill>
                  <a:srgbClr val="0080FF"/>
                </a:solidFill>
                <a:latin typeface="Arial"/>
                <a:cs typeface="Arial"/>
              </a:rPr>
              <a:t>DAPI</a:t>
            </a:r>
            <a:endParaRPr lang="en-US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5303" name="TextBox 34"/>
          <p:cNvSpPr txBox="1">
            <a:spLocks noChangeArrowheads="1"/>
          </p:cNvSpPr>
          <p:nvPr/>
        </p:nvSpPr>
        <p:spPr bwMode="auto">
          <a:xfrm>
            <a:off x="0" y="6396038"/>
            <a:ext cx="762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e16.5</a:t>
            </a:r>
          </a:p>
        </p:txBody>
      </p:sp>
      <p:cxnSp>
        <p:nvCxnSpPr>
          <p:cNvPr id="55304" name="Straight Connector 36"/>
          <p:cNvCxnSpPr>
            <a:cxnSpLocks noChangeShapeType="1"/>
          </p:cNvCxnSpPr>
          <p:nvPr/>
        </p:nvCxnSpPr>
        <p:spPr bwMode="auto">
          <a:xfrm rot="5400000" flipH="1" flipV="1">
            <a:off x="4868069" y="3172619"/>
            <a:ext cx="182562" cy="16510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 type="stealth" w="lg" len="lg"/>
            <a:tailEnd/>
          </a:ln>
        </p:spPr>
      </p:cxnSp>
      <p:cxnSp>
        <p:nvCxnSpPr>
          <p:cNvPr id="55305" name="Straight Connector 37"/>
          <p:cNvCxnSpPr>
            <a:cxnSpLocks noChangeShapeType="1"/>
          </p:cNvCxnSpPr>
          <p:nvPr/>
        </p:nvCxnSpPr>
        <p:spPr bwMode="auto">
          <a:xfrm rot="5400000" flipH="1" flipV="1">
            <a:off x="6925469" y="2791619"/>
            <a:ext cx="182562" cy="16510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 type="stealth" w="lg" len="lg"/>
            <a:tailEnd/>
          </a:ln>
        </p:spPr>
      </p:cxnSp>
      <p:cxnSp>
        <p:nvCxnSpPr>
          <p:cNvPr id="55306" name="Straight Connector 38"/>
          <p:cNvCxnSpPr>
            <a:cxnSpLocks noChangeShapeType="1"/>
          </p:cNvCxnSpPr>
          <p:nvPr/>
        </p:nvCxnSpPr>
        <p:spPr bwMode="auto">
          <a:xfrm rot="5400000" flipH="1" flipV="1">
            <a:off x="7763668" y="2897982"/>
            <a:ext cx="182563" cy="16510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 type="stealth" w="lg" len="lg"/>
            <a:tailEnd/>
          </a:ln>
        </p:spPr>
      </p:cxnSp>
      <p:cxnSp>
        <p:nvCxnSpPr>
          <p:cNvPr id="55307" name="Straight Connector 39"/>
          <p:cNvCxnSpPr>
            <a:cxnSpLocks noChangeShapeType="1"/>
          </p:cNvCxnSpPr>
          <p:nvPr/>
        </p:nvCxnSpPr>
        <p:spPr bwMode="auto">
          <a:xfrm rot="5400000" flipH="1" flipV="1">
            <a:off x="8906669" y="2791619"/>
            <a:ext cx="182562" cy="16510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 type="stealth" w="lg" len="lg"/>
            <a:tailEnd/>
          </a:ln>
        </p:spPr>
      </p:cxn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447800" y="1323975"/>
            <a:ext cx="64299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wild type                                         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shd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mutant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4800" y="59918"/>
            <a:ext cx="8534400" cy="71350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dirty="0" smtClean="0">
                <a:solidFill>
                  <a:schemeClr val="bg1"/>
                </a:solidFill>
              </a:rPr>
              <a:t>shd regulates the proliferation-differentiation switch</a:t>
            </a:r>
            <a:endParaRPr lang="en-US" sz="2800" u="sng" dirty="0" smtClean="0"/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695325" y="4328710"/>
            <a:ext cx="1587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Proliferate</a:t>
            </a:r>
          </a:p>
        </p:txBody>
      </p:sp>
      <p:sp>
        <p:nvSpPr>
          <p:cNvPr id="33" name="TextBox 10"/>
          <p:cNvSpPr txBox="1">
            <a:spLocks noChangeArrowheads="1"/>
          </p:cNvSpPr>
          <p:nvPr/>
        </p:nvSpPr>
        <p:spPr bwMode="auto">
          <a:xfrm>
            <a:off x="6271754" y="4328710"/>
            <a:ext cx="1838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Differentiate</a:t>
            </a:r>
          </a:p>
        </p:txBody>
      </p:sp>
      <p:sp>
        <p:nvSpPr>
          <p:cNvPr id="36" name="Freeform 23"/>
          <p:cNvSpPr>
            <a:spLocks noChangeArrowheads="1"/>
          </p:cNvSpPr>
          <p:nvPr/>
        </p:nvSpPr>
        <p:spPr bwMode="auto">
          <a:xfrm>
            <a:off x="782638" y="2622677"/>
            <a:ext cx="1219200" cy="13462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Oval 24"/>
          <p:cNvSpPr>
            <a:spLocks noChangeArrowheads="1"/>
          </p:cNvSpPr>
          <p:nvPr/>
        </p:nvSpPr>
        <p:spPr bwMode="auto">
          <a:xfrm>
            <a:off x="1063625" y="3054477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Freeform 27"/>
          <p:cNvSpPr>
            <a:spLocks noChangeArrowheads="1"/>
          </p:cNvSpPr>
          <p:nvPr/>
        </p:nvSpPr>
        <p:spPr bwMode="auto">
          <a:xfrm>
            <a:off x="2001838" y="2851277"/>
            <a:ext cx="1371600" cy="12954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2282825" y="3130677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Freeform 31"/>
          <p:cNvSpPr>
            <a:spLocks noChangeArrowheads="1"/>
          </p:cNvSpPr>
          <p:nvPr/>
        </p:nvSpPr>
        <p:spPr bwMode="auto">
          <a:xfrm>
            <a:off x="5285917" y="3206877"/>
            <a:ext cx="3048000" cy="5334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rgbClr val="06FF1E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Oval 32"/>
          <p:cNvSpPr>
            <a:spLocks noChangeArrowheads="1"/>
          </p:cNvSpPr>
          <p:nvPr/>
        </p:nvSpPr>
        <p:spPr bwMode="auto">
          <a:xfrm>
            <a:off x="6505117" y="3333877"/>
            <a:ext cx="685800" cy="330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Freeform 29"/>
          <p:cNvSpPr>
            <a:spLocks noChangeArrowheads="1"/>
          </p:cNvSpPr>
          <p:nvPr/>
        </p:nvSpPr>
        <p:spPr bwMode="auto">
          <a:xfrm>
            <a:off x="3607573" y="3735922"/>
            <a:ext cx="1592262" cy="314325"/>
          </a:xfrm>
          <a:custGeom>
            <a:avLst/>
            <a:gdLst>
              <a:gd name="T0" fmla="*/ 0 w 1591733"/>
              <a:gd name="T1" fmla="*/ 8413 h 314678"/>
              <a:gd name="T2" fmla="*/ 721102 w 1591733"/>
              <a:gd name="T3" fmla="*/ 311165 h 314678"/>
              <a:gd name="T4" fmla="*/ 1594910 w 1591733"/>
              <a:gd name="T5" fmla="*/ 0 h 314678"/>
              <a:gd name="T6" fmla="*/ 1594910 w 1591733"/>
              <a:gd name="T7" fmla="*/ 0 h 314678"/>
              <a:gd name="T8" fmla="*/ 0 60000 65536"/>
              <a:gd name="T9" fmla="*/ 0 60000 65536"/>
              <a:gd name="T10" fmla="*/ 0 60000 65536"/>
              <a:gd name="T11" fmla="*/ 0 60000 65536"/>
              <a:gd name="T12" fmla="*/ 0 w 1591733"/>
              <a:gd name="T13" fmla="*/ 0 h 314678"/>
              <a:gd name="T14" fmla="*/ 1591733 w 1591733"/>
              <a:gd name="T15" fmla="*/ 314678 h 3146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1733" h="314678">
                <a:moveTo>
                  <a:pt x="0" y="8467"/>
                </a:moveTo>
                <a:cubicBezTo>
                  <a:pt x="227189" y="161572"/>
                  <a:pt x="454378" y="314678"/>
                  <a:pt x="719667" y="313267"/>
                </a:cubicBezTo>
                <a:cubicBezTo>
                  <a:pt x="984956" y="311856"/>
                  <a:pt x="1591733" y="0"/>
                  <a:pt x="1591733" y="0"/>
                </a:cubicBezTo>
              </a:path>
            </a:pathLst>
          </a:custGeom>
          <a:noFill/>
          <a:ln w="44450">
            <a:solidFill>
              <a:schemeClr val="bg1"/>
            </a:solidFill>
            <a:prstDash val="sysDash"/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Right Arrow 42"/>
          <p:cNvSpPr/>
          <p:nvPr/>
        </p:nvSpPr>
        <p:spPr bwMode="auto">
          <a:xfrm rot="5400000">
            <a:off x="3928788" y="3119934"/>
            <a:ext cx="935886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38600" y="2246439"/>
            <a:ext cx="763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shd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45" name="Group 49"/>
          <p:cNvGrpSpPr>
            <a:grpSpLocks/>
          </p:cNvGrpSpPr>
          <p:nvPr/>
        </p:nvGrpSpPr>
        <p:grpSpPr bwMode="auto">
          <a:xfrm rot="-1124797">
            <a:off x="3304387" y="2595325"/>
            <a:ext cx="798862" cy="304800"/>
            <a:chOff x="3427413" y="2738437"/>
            <a:chExt cx="534987" cy="304800"/>
          </a:xfrm>
        </p:grpSpPr>
        <p:cxnSp>
          <p:nvCxnSpPr>
            <p:cNvPr id="46" name="Straight Connector 30"/>
            <p:cNvCxnSpPr>
              <a:cxnSpLocks noChangeShapeType="1"/>
            </p:cNvCxnSpPr>
            <p:nvPr/>
          </p:nvCxnSpPr>
          <p:spPr bwMode="auto">
            <a:xfrm rot="10800000">
              <a:off x="3429000" y="2890837"/>
              <a:ext cx="533400" cy="1588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7" name="Straight Connector 32"/>
            <p:cNvCxnSpPr>
              <a:cxnSpLocks noChangeShapeType="1"/>
            </p:cNvCxnSpPr>
            <p:nvPr/>
          </p:nvCxnSpPr>
          <p:spPr bwMode="auto">
            <a:xfrm rot="5400000">
              <a:off x="3276601" y="2889249"/>
              <a:ext cx="304800" cy="3175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3" name="Text Box 13"/>
          <p:cNvSpPr txBox="1">
            <a:spLocks noChangeArrowheads="1"/>
          </p:cNvSpPr>
          <p:nvPr/>
        </p:nvSpPr>
        <p:spPr bwMode="auto">
          <a:xfrm>
            <a:off x="2971800" y="1219200"/>
            <a:ext cx="293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Single-layered ectoderm</a:t>
            </a:r>
          </a:p>
        </p:txBody>
      </p:sp>
      <p:sp>
        <p:nvSpPr>
          <p:cNvPr id="57355" name="Text Box 26"/>
          <p:cNvSpPr txBox="1">
            <a:spLocks noChangeArrowheads="1"/>
          </p:cNvSpPr>
          <p:nvPr/>
        </p:nvSpPr>
        <p:spPr bwMode="auto">
          <a:xfrm>
            <a:off x="7772400" y="674688"/>
            <a:ext cx="1054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e8.5-e9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2" name="Group 157"/>
          <p:cNvGrpSpPr>
            <a:grpSpLocks/>
          </p:cNvGrpSpPr>
          <p:nvPr/>
        </p:nvGrpSpPr>
        <p:grpSpPr bwMode="auto">
          <a:xfrm>
            <a:off x="2895600" y="533400"/>
            <a:ext cx="3200400" cy="750888"/>
            <a:chOff x="2895600" y="533400"/>
            <a:chExt cx="3200400" cy="750887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2895600" y="681037"/>
              <a:ext cx="762000" cy="457200"/>
              <a:chOff x="2352" y="912"/>
              <a:chExt cx="480" cy="288"/>
            </a:xfrm>
          </p:grpSpPr>
          <p:sp>
            <p:nvSpPr>
              <p:cNvPr id="57502" name="AutoShape 40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503" name="Oval 41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57478" name="AutoShape 44"/>
            <p:cNvSpPr>
              <a:spLocks noChangeArrowheads="1"/>
            </p:cNvSpPr>
            <p:nvPr/>
          </p:nvSpPr>
          <p:spPr bwMode="auto">
            <a:xfrm>
              <a:off x="3657600" y="681037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79" name="Oval 45"/>
            <p:cNvSpPr>
              <a:spLocks noChangeArrowheads="1"/>
            </p:cNvSpPr>
            <p:nvPr/>
          </p:nvSpPr>
          <p:spPr bwMode="auto">
            <a:xfrm>
              <a:off x="3962400" y="827087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5334000" y="681037"/>
              <a:ext cx="762000" cy="457200"/>
              <a:chOff x="2352" y="912"/>
              <a:chExt cx="480" cy="288"/>
            </a:xfrm>
          </p:grpSpPr>
          <p:sp>
            <p:nvSpPr>
              <p:cNvPr id="57500" name="AutoShape 50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501" name="Oval 51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grpSp>
          <p:nvGrpSpPr>
            <p:cNvPr id="5" name="Group 145"/>
            <p:cNvGrpSpPr>
              <a:grpSpLocks/>
            </p:cNvGrpSpPr>
            <p:nvPr/>
          </p:nvGrpSpPr>
          <p:grpSpPr bwMode="auto">
            <a:xfrm>
              <a:off x="4419600" y="533400"/>
              <a:ext cx="914400" cy="750887"/>
              <a:chOff x="4953000" y="5193268"/>
              <a:chExt cx="914400" cy="750332"/>
            </a:xfrm>
          </p:grpSpPr>
          <p:sp>
            <p:nvSpPr>
              <p:cNvPr id="57482" name="Oval 146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914400" cy="533400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83" name="Oval 48"/>
              <p:cNvSpPr>
                <a:spLocks noChangeAspect="1" noChangeArrowheads="1"/>
              </p:cNvSpPr>
              <p:nvPr/>
            </p:nvSpPr>
            <p:spPr bwMode="auto">
              <a:xfrm>
                <a:off x="5708912" y="5556512"/>
                <a:ext cx="82288" cy="822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6" name="Group 73"/>
              <p:cNvGrpSpPr>
                <a:grpSpLocks/>
              </p:cNvGrpSpPr>
              <p:nvPr/>
            </p:nvGrpSpPr>
            <p:grpSpPr bwMode="auto">
              <a:xfrm>
                <a:off x="5004825" y="5410202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95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96" name="Straight Connector 160"/>
                <p:cNvCxnSpPr>
                  <a:cxnSpLocks noChangeShapeType="1"/>
                  <a:stCxn id="57495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7" name="Straight Connector 161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8" name="Straight Connector 162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9" name="Straight Connector 163"/>
                <p:cNvCxnSpPr>
                  <a:cxnSpLocks noChangeShapeType="1"/>
                  <a:stCxn id="57495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7" name="Group 74"/>
              <p:cNvGrpSpPr>
                <a:grpSpLocks/>
              </p:cNvGrpSpPr>
              <p:nvPr/>
            </p:nvGrpSpPr>
            <p:grpSpPr bwMode="auto">
              <a:xfrm flipH="1">
                <a:off x="5385825" y="5410200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90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91" name="Straight Connector 155"/>
                <p:cNvCxnSpPr>
                  <a:cxnSpLocks noChangeShapeType="1"/>
                  <a:stCxn id="57490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2" name="Straight Connector 15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3" name="Straight Connector 157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4" name="Straight Connector 158"/>
                <p:cNvCxnSpPr>
                  <a:cxnSpLocks noChangeShapeType="1"/>
                  <a:stCxn id="57490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57486" name="TextBox 150"/>
              <p:cNvSpPr txBox="1">
                <a:spLocks noChangeArrowheads="1"/>
              </p:cNvSpPr>
              <p:nvPr/>
            </p:nvSpPr>
            <p:spPr bwMode="auto">
              <a:xfrm>
                <a:off x="5257800" y="5193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87" name="TextBox 151"/>
              <p:cNvSpPr txBox="1">
                <a:spLocks noChangeArrowheads="1"/>
              </p:cNvSpPr>
              <p:nvPr/>
            </p:nvSpPr>
            <p:spPr bwMode="auto">
              <a:xfrm>
                <a:off x="5257800" y="53340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88" name="TextBox 152"/>
              <p:cNvSpPr txBox="1">
                <a:spLocks noChangeArrowheads="1"/>
              </p:cNvSpPr>
              <p:nvPr/>
            </p:nvSpPr>
            <p:spPr bwMode="auto">
              <a:xfrm>
                <a:off x="5257800" y="54218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89" name="TextBox 153"/>
              <p:cNvSpPr txBox="1">
                <a:spLocks noChangeArrowheads="1"/>
              </p:cNvSpPr>
              <p:nvPr/>
            </p:nvSpPr>
            <p:spPr bwMode="auto">
              <a:xfrm>
                <a:off x="5257800" y="5574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</p:grpSp>
      </p:grpSp>
      <p:sp>
        <p:nvSpPr>
          <p:cNvPr id="57362" name="TextBox 151"/>
          <p:cNvSpPr txBox="1">
            <a:spLocks noChangeArrowheads="1"/>
          </p:cNvSpPr>
          <p:nvPr/>
        </p:nvSpPr>
        <p:spPr bwMode="auto">
          <a:xfrm>
            <a:off x="304800" y="674688"/>
            <a:ext cx="1422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8000"/>
                </a:solidFill>
                <a:latin typeface="Arial"/>
                <a:cs typeface="Arial"/>
              </a:rPr>
              <a:t>K14+, prolif.</a:t>
            </a:r>
          </a:p>
        </p:txBody>
      </p:sp>
      <p:sp>
        <p:nvSpPr>
          <p:cNvPr id="160" name="Title 159"/>
          <p:cNvSpPr>
            <a:spLocks noGrp="1"/>
          </p:cNvSpPr>
          <p:nvPr>
            <p:ph type="title" idx="4294967295"/>
          </p:nvPr>
        </p:nvSpPr>
        <p:spPr>
          <a:xfrm>
            <a:off x="457200" y="42863"/>
            <a:ext cx="8229600" cy="594289"/>
          </a:xfrm>
        </p:spPr>
        <p:txBody>
          <a:bodyPr>
            <a:normAutofit/>
          </a:bodyPr>
          <a:lstStyle/>
          <a:p>
            <a:r>
              <a:rPr lang="en-US" sz="2800" u="sng" dirty="0" smtClean="0">
                <a:solidFill>
                  <a:schemeClr val="bg1"/>
                </a:solidFill>
                <a:latin typeface="Arial"/>
                <a:cs typeface="Arial"/>
              </a:rPr>
              <a:t>Epidermis begins as a single layer of cells</a:t>
            </a:r>
            <a:endParaRPr lang="en-US" sz="2800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1" name="Picture 2" descr="I2-364-10-01.jpg                                               0002152DMacintosh HD                   B8AA18DE:"/>
          <p:cNvPicPr>
            <a:picLocks noChangeAspect="1" noChangeArrowheads="1"/>
          </p:cNvPicPr>
          <p:nvPr/>
        </p:nvPicPr>
        <p:blipFill>
          <a:blip r:embed="rId3">
            <a:lum bright="-2000"/>
          </a:blip>
          <a:srcRect/>
          <a:stretch>
            <a:fillRect/>
          </a:stretch>
        </p:blipFill>
        <p:spPr bwMode="auto">
          <a:xfrm flipH="1">
            <a:off x="2971800" y="1909569"/>
            <a:ext cx="32131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4" name="Text Box 15"/>
          <p:cNvSpPr txBox="1">
            <a:spLocks noChangeArrowheads="1"/>
          </p:cNvSpPr>
          <p:nvPr/>
        </p:nvSpPr>
        <p:spPr bwMode="auto">
          <a:xfrm>
            <a:off x="2944813" y="3209925"/>
            <a:ext cx="2922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Intermediate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layer forms</a:t>
            </a:r>
          </a:p>
        </p:txBody>
      </p:sp>
      <p:sp>
        <p:nvSpPr>
          <p:cNvPr id="57355" name="Text Box 26"/>
          <p:cNvSpPr txBox="1">
            <a:spLocks noChangeArrowheads="1"/>
          </p:cNvSpPr>
          <p:nvPr/>
        </p:nvSpPr>
        <p:spPr bwMode="auto">
          <a:xfrm>
            <a:off x="7772400" y="674688"/>
            <a:ext cx="684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e8.5</a:t>
            </a:r>
          </a:p>
        </p:txBody>
      </p:sp>
      <p:sp>
        <p:nvSpPr>
          <p:cNvPr id="57356" name="Text Box 28"/>
          <p:cNvSpPr txBox="1">
            <a:spLocks noChangeArrowheads="1"/>
          </p:cNvSpPr>
          <p:nvPr/>
        </p:nvSpPr>
        <p:spPr bwMode="auto">
          <a:xfrm>
            <a:off x="7772400" y="2571750"/>
            <a:ext cx="855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e14.5</a:t>
            </a:r>
          </a:p>
        </p:txBody>
      </p:sp>
      <p:sp>
        <p:nvSpPr>
          <p:cNvPr id="57357" name="Text Box 34"/>
          <p:cNvSpPr txBox="1">
            <a:spLocks noChangeArrowheads="1"/>
          </p:cNvSpPr>
          <p:nvPr/>
        </p:nvSpPr>
        <p:spPr bwMode="auto">
          <a:xfrm>
            <a:off x="6346825" y="2670175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8000"/>
                </a:solidFill>
                <a:latin typeface="Arial"/>
                <a:cs typeface="Arial"/>
              </a:rPr>
              <a:t>basal</a:t>
            </a:r>
          </a:p>
        </p:txBody>
      </p:sp>
      <p:sp>
        <p:nvSpPr>
          <p:cNvPr id="57358" name="Text Box 35"/>
          <p:cNvSpPr txBox="1">
            <a:spLocks noChangeArrowheads="1"/>
          </p:cNvSpPr>
          <p:nvPr/>
        </p:nvSpPr>
        <p:spPr bwMode="auto">
          <a:xfrm>
            <a:off x="6330950" y="225583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00"/>
                </a:solidFill>
                <a:latin typeface="Arial"/>
                <a:cs typeface="Arial"/>
              </a:rPr>
              <a:t>intermediate</a:t>
            </a:r>
          </a:p>
        </p:txBody>
      </p:sp>
      <p:grpSp>
        <p:nvGrpSpPr>
          <p:cNvPr id="2" name="Group 157"/>
          <p:cNvGrpSpPr>
            <a:grpSpLocks/>
          </p:cNvGrpSpPr>
          <p:nvPr/>
        </p:nvGrpSpPr>
        <p:grpSpPr bwMode="auto">
          <a:xfrm>
            <a:off x="2895600" y="533400"/>
            <a:ext cx="3200400" cy="750888"/>
            <a:chOff x="2895600" y="533400"/>
            <a:chExt cx="3200400" cy="750887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2895600" y="681037"/>
              <a:ext cx="762000" cy="457200"/>
              <a:chOff x="2352" y="912"/>
              <a:chExt cx="480" cy="288"/>
            </a:xfrm>
          </p:grpSpPr>
          <p:sp>
            <p:nvSpPr>
              <p:cNvPr id="57502" name="AutoShape 40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503" name="Oval 41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57478" name="AutoShape 44"/>
            <p:cNvSpPr>
              <a:spLocks noChangeArrowheads="1"/>
            </p:cNvSpPr>
            <p:nvPr/>
          </p:nvSpPr>
          <p:spPr bwMode="auto">
            <a:xfrm>
              <a:off x="3657600" y="681037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79" name="Oval 45"/>
            <p:cNvSpPr>
              <a:spLocks noChangeArrowheads="1"/>
            </p:cNvSpPr>
            <p:nvPr/>
          </p:nvSpPr>
          <p:spPr bwMode="auto">
            <a:xfrm>
              <a:off x="3962400" y="827087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5334000" y="681037"/>
              <a:ext cx="762000" cy="457200"/>
              <a:chOff x="2352" y="912"/>
              <a:chExt cx="480" cy="288"/>
            </a:xfrm>
          </p:grpSpPr>
          <p:sp>
            <p:nvSpPr>
              <p:cNvPr id="57500" name="AutoShape 50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501" name="Oval 51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grpSp>
          <p:nvGrpSpPr>
            <p:cNvPr id="5" name="Group 145"/>
            <p:cNvGrpSpPr>
              <a:grpSpLocks/>
            </p:cNvGrpSpPr>
            <p:nvPr/>
          </p:nvGrpSpPr>
          <p:grpSpPr bwMode="auto">
            <a:xfrm>
              <a:off x="4419600" y="533400"/>
              <a:ext cx="914400" cy="750887"/>
              <a:chOff x="4953000" y="5193268"/>
              <a:chExt cx="914400" cy="750332"/>
            </a:xfrm>
          </p:grpSpPr>
          <p:sp>
            <p:nvSpPr>
              <p:cNvPr id="57482" name="Oval 146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914400" cy="533400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83" name="Oval 48"/>
              <p:cNvSpPr>
                <a:spLocks noChangeAspect="1" noChangeArrowheads="1"/>
              </p:cNvSpPr>
              <p:nvPr/>
            </p:nvSpPr>
            <p:spPr bwMode="auto">
              <a:xfrm>
                <a:off x="5708912" y="5556512"/>
                <a:ext cx="82288" cy="822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6" name="Group 73"/>
              <p:cNvGrpSpPr>
                <a:grpSpLocks/>
              </p:cNvGrpSpPr>
              <p:nvPr/>
            </p:nvGrpSpPr>
            <p:grpSpPr bwMode="auto">
              <a:xfrm>
                <a:off x="5004825" y="5410202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95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96" name="Straight Connector 160"/>
                <p:cNvCxnSpPr>
                  <a:cxnSpLocks noChangeShapeType="1"/>
                  <a:stCxn id="57495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7" name="Straight Connector 161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8" name="Straight Connector 162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9" name="Straight Connector 163"/>
                <p:cNvCxnSpPr>
                  <a:cxnSpLocks noChangeShapeType="1"/>
                  <a:stCxn id="57495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7" name="Group 74"/>
              <p:cNvGrpSpPr>
                <a:grpSpLocks/>
              </p:cNvGrpSpPr>
              <p:nvPr/>
            </p:nvGrpSpPr>
            <p:grpSpPr bwMode="auto">
              <a:xfrm flipH="1">
                <a:off x="5385825" y="5410200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90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91" name="Straight Connector 155"/>
                <p:cNvCxnSpPr>
                  <a:cxnSpLocks noChangeShapeType="1"/>
                  <a:stCxn id="57490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2" name="Straight Connector 15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3" name="Straight Connector 157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4" name="Straight Connector 158"/>
                <p:cNvCxnSpPr>
                  <a:cxnSpLocks noChangeShapeType="1"/>
                  <a:stCxn id="57490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57486" name="TextBox 150"/>
              <p:cNvSpPr txBox="1">
                <a:spLocks noChangeArrowheads="1"/>
              </p:cNvSpPr>
              <p:nvPr/>
            </p:nvSpPr>
            <p:spPr bwMode="auto">
              <a:xfrm>
                <a:off x="5257800" y="5193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87" name="TextBox 151"/>
              <p:cNvSpPr txBox="1">
                <a:spLocks noChangeArrowheads="1"/>
              </p:cNvSpPr>
              <p:nvPr/>
            </p:nvSpPr>
            <p:spPr bwMode="auto">
              <a:xfrm>
                <a:off x="5257800" y="53340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88" name="TextBox 152"/>
              <p:cNvSpPr txBox="1">
                <a:spLocks noChangeArrowheads="1"/>
              </p:cNvSpPr>
              <p:nvPr/>
            </p:nvSpPr>
            <p:spPr bwMode="auto">
              <a:xfrm>
                <a:off x="5257800" y="54218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89" name="TextBox 153"/>
              <p:cNvSpPr txBox="1">
                <a:spLocks noChangeArrowheads="1"/>
              </p:cNvSpPr>
              <p:nvPr/>
            </p:nvSpPr>
            <p:spPr bwMode="auto">
              <a:xfrm>
                <a:off x="5257800" y="5574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</p:grpSp>
      </p:grpSp>
      <p:grpSp>
        <p:nvGrpSpPr>
          <p:cNvPr id="8" name="Group 158"/>
          <p:cNvGrpSpPr>
            <a:grpSpLocks/>
          </p:cNvGrpSpPr>
          <p:nvPr/>
        </p:nvGrpSpPr>
        <p:grpSpPr bwMode="auto">
          <a:xfrm>
            <a:off x="2667000" y="1970088"/>
            <a:ext cx="3429000" cy="1284287"/>
            <a:chOff x="2667000" y="1970087"/>
            <a:chExt cx="3429000" cy="1284288"/>
          </a:xfrm>
        </p:grpSpPr>
        <p:sp>
          <p:nvSpPr>
            <p:cNvPr id="57420" name="Oval 87"/>
            <p:cNvSpPr>
              <a:spLocks noChangeArrowheads="1"/>
            </p:cNvSpPr>
            <p:nvPr/>
          </p:nvSpPr>
          <p:spPr bwMode="auto">
            <a:xfrm>
              <a:off x="3581400" y="2312987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21" name="Oval 88"/>
            <p:cNvSpPr>
              <a:spLocks noChangeArrowheads="1"/>
            </p:cNvSpPr>
            <p:nvPr/>
          </p:nvSpPr>
          <p:spPr bwMode="auto">
            <a:xfrm>
              <a:off x="4038600" y="2312987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22" name="AutoShape 89"/>
            <p:cNvSpPr>
              <a:spLocks noChangeArrowheads="1"/>
            </p:cNvSpPr>
            <p:nvPr/>
          </p:nvSpPr>
          <p:spPr bwMode="auto">
            <a:xfrm>
              <a:off x="3810000" y="2503487"/>
              <a:ext cx="152400" cy="22860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23" name="AutoShape 90"/>
            <p:cNvSpPr>
              <a:spLocks noChangeArrowheads="1"/>
            </p:cNvSpPr>
            <p:nvPr/>
          </p:nvSpPr>
          <p:spPr bwMode="auto">
            <a:xfrm flipV="1">
              <a:off x="3810000" y="2122487"/>
              <a:ext cx="152400" cy="22860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9" name="Group 52"/>
            <p:cNvGrpSpPr>
              <a:grpSpLocks/>
            </p:cNvGrpSpPr>
            <p:nvPr/>
          </p:nvGrpSpPr>
          <p:grpSpPr bwMode="auto">
            <a:xfrm>
              <a:off x="2895600" y="2655887"/>
              <a:ext cx="762000" cy="457200"/>
              <a:chOff x="2352" y="912"/>
              <a:chExt cx="480" cy="288"/>
            </a:xfrm>
          </p:grpSpPr>
          <p:sp>
            <p:nvSpPr>
              <p:cNvPr id="57475" name="AutoShape 53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76" name="Oval 54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grpSp>
          <p:nvGrpSpPr>
            <p:cNvPr id="10" name="Group 55"/>
            <p:cNvGrpSpPr>
              <a:grpSpLocks/>
            </p:cNvGrpSpPr>
            <p:nvPr/>
          </p:nvGrpSpPr>
          <p:grpSpPr bwMode="auto">
            <a:xfrm>
              <a:off x="3657600" y="2655887"/>
              <a:ext cx="762000" cy="457200"/>
              <a:chOff x="2352" y="912"/>
              <a:chExt cx="480" cy="288"/>
            </a:xfrm>
          </p:grpSpPr>
          <p:sp>
            <p:nvSpPr>
              <p:cNvPr id="57473" name="AutoShape 56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74" name="Oval 57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grpSp>
          <p:nvGrpSpPr>
            <p:cNvPr id="11" name="Group 61"/>
            <p:cNvGrpSpPr>
              <a:grpSpLocks/>
            </p:cNvGrpSpPr>
            <p:nvPr/>
          </p:nvGrpSpPr>
          <p:grpSpPr bwMode="auto">
            <a:xfrm>
              <a:off x="5334000" y="2655887"/>
              <a:ext cx="762000" cy="457200"/>
              <a:chOff x="2352" y="912"/>
              <a:chExt cx="480" cy="288"/>
            </a:xfrm>
          </p:grpSpPr>
          <p:sp>
            <p:nvSpPr>
              <p:cNvPr id="57471" name="AutoShape 62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72" name="Oval 63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57427" name="AutoShape 65"/>
            <p:cNvSpPr>
              <a:spLocks noChangeArrowheads="1"/>
            </p:cNvSpPr>
            <p:nvPr/>
          </p:nvSpPr>
          <p:spPr bwMode="auto">
            <a:xfrm>
              <a:off x="2667000" y="2198687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28" name="Oval 66"/>
            <p:cNvSpPr>
              <a:spLocks noChangeArrowheads="1"/>
            </p:cNvSpPr>
            <p:nvPr/>
          </p:nvSpPr>
          <p:spPr bwMode="auto">
            <a:xfrm>
              <a:off x="2971800" y="2351087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29" name="AutoShape 70"/>
            <p:cNvSpPr>
              <a:spLocks noChangeArrowheads="1"/>
            </p:cNvSpPr>
            <p:nvPr/>
          </p:nvSpPr>
          <p:spPr bwMode="auto">
            <a:xfrm>
              <a:off x="4343400" y="2198687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30" name="Oval 71"/>
            <p:cNvSpPr>
              <a:spLocks noChangeArrowheads="1"/>
            </p:cNvSpPr>
            <p:nvPr/>
          </p:nvSpPr>
          <p:spPr bwMode="auto">
            <a:xfrm>
              <a:off x="4572000" y="2274887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31" name="AutoShape 73"/>
            <p:cNvSpPr>
              <a:spLocks noChangeArrowheads="1"/>
            </p:cNvSpPr>
            <p:nvPr/>
          </p:nvSpPr>
          <p:spPr bwMode="auto">
            <a:xfrm>
              <a:off x="5105400" y="2198687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32" name="Oval 74"/>
            <p:cNvSpPr>
              <a:spLocks noChangeArrowheads="1"/>
            </p:cNvSpPr>
            <p:nvPr/>
          </p:nvSpPr>
          <p:spPr bwMode="auto">
            <a:xfrm>
              <a:off x="5334000" y="2351087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>
              <a:off x="4419600" y="2503487"/>
              <a:ext cx="914400" cy="750888"/>
              <a:chOff x="4953000" y="5193268"/>
              <a:chExt cx="914400" cy="750332"/>
            </a:xfrm>
          </p:grpSpPr>
          <p:sp>
            <p:nvSpPr>
              <p:cNvPr id="57453" name="Oval 127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914400" cy="533400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54" name="Oval 48"/>
              <p:cNvSpPr>
                <a:spLocks noChangeAspect="1" noChangeArrowheads="1"/>
              </p:cNvSpPr>
              <p:nvPr/>
            </p:nvSpPr>
            <p:spPr bwMode="auto">
              <a:xfrm>
                <a:off x="5708912" y="5556512"/>
                <a:ext cx="82288" cy="822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13" name="Group 73"/>
              <p:cNvGrpSpPr>
                <a:grpSpLocks/>
              </p:cNvGrpSpPr>
              <p:nvPr/>
            </p:nvGrpSpPr>
            <p:grpSpPr bwMode="auto">
              <a:xfrm>
                <a:off x="5004825" y="5410202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66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67" name="Straight Connector 141"/>
                <p:cNvCxnSpPr>
                  <a:cxnSpLocks noChangeShapeType="1"/>
                  <a:stCxn id="57466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68" name="Straight Connector 142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69" name="Straight Connector 143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70" name="Straight Connector 144"/>
                <p:cNvCxnSpPr>
                  <a:cxnSpLocks noChangeShapeType="1"/>
                  <a:stCxn id="57466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4" name="Group 74"/>
              <p:cNvGrpSpPr>
                <a:grpSpLocks/>
              </p:cNvGrpSpPr>
              <p:nvPr/>
            </p:nvGrpSpPr>
            <p:grpSpPr bwMode="auto">
              <a:xfrm flipH="1">
                <a:off x="5385825" y="5410200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61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62" name="Straight Connector 136"/>
                <p:cNvCxnSpPr>
                  <a:cxnSpLocks noChangeShapeType="1"/>
                  <a:stCxn id="57461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63" name="Straight Connector 137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64" name="Straight Connector 138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65" name="Straight Connector 139"/>
                <p:cNvCxnSpPr>
                  <a:cxnSpLocks noChangeShapeType="1"/>
                  <a:stCxn id="57461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57457" name="TextBox 131"/>
              <p:cNvSpPr txBox="1">
                <a:spLocks noChangeArrowheads="1"/>
              </p:cNvSpPr>
              <p:nvPr/>
            </p:nvSpPr>
            <p:spPr bwMode="auto">
              <a:xfrm>
                <a:off x="5257800" y="5193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58" name="TextBox 132"/>
              <p:cNvSpPr txBox="1">
                <a:spLocks noChangeArrowheads="1"/>
              </p:cNvSpPr>
              <p:nvPr/>
            </p:nvSpPr>
            <p:spPr bwMode="auto">
              <a:xfrm>
                <a:off x="5257800" y="53340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59" name="TextBox 133"/>
              <p:cNvSpPr txBox="1">
                <a:spLocks noChangeArrowheads="1"/>
              </p:cNvSpPr>
              <p:nvPr/>
            </p:nvSpPr>
            <p:spPr bwMode="auto">
              <a:xfrm>
                <a:off x="5257800" y="54218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60" name="TextBox 134"/>
              <p:cNvSpPr txBox="1">
                <a:spLocks noChangeArrowheads="1"/>
              </p:cNvSpPr>
              <p:nvPr/>
            </p:nvSpPr>
            <p:spPr bwMode="auto">
              <a:xfrm>
                <a:off x="5257800" y="5574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</p:grpSp>
        <p:grpSp>
          <p:nvGrpSpPr>
            <p:cNvPr id="15" name="Group 164"/>
            <p:cNvGrpSpPr>
              <a:grpSpLocks/>
            </p:cNvGrpSpPr>
            <p:nvPr/>
          </p:nvGrpSpPr>
          <p:grpSpPr bwMode="auto">
            <a:xfrm>
              <a:off x="3429000" y="1970087"/>
              <a:ext cx="914400" cy="750888"/>
              <a:chOff x="4953000" y="5193268"/>
              <a:chExt cx="914400" cy="750332"/>
            </a:xfrm>
          </p:grpSpPr>
          <p:sp>
            <p:nvSpPr>
              <p:cNvPr id="57435" name="Oval 165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914400" cy="53340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36" name="Oval 48"/>
              <p:cNvSpPr>
                <a:spLocks noChangeAspect="1" noChangeArrowheads="1"/>
              </p:cNvSpPr>
              <p:nvPr/>
            </p:nvSpPr>
            <p:spPr bwMode="auto">
              <a:xfrm>
                <a:off x="5708912" y="5556512"/>
                <a:ext cx="82288" cy="822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16" name="Group 73"/>
              <p:cNvGrpSpPr>
                <a:grpSpLocks/>
              </p:cNvGrpSpPr>
              <p:nvPr/>
            </p:nvGrpSpPr>
            <p:grpSpPr bwMode="auto">
              <a:xfrm>
                <a:off x="5004825" y="5410202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48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49" name="Straight Connector 179"/>
                <p:cNvCxnSpPr>
                  <a:cxnSpLocks noChangeShapeType="1"/>
                  <a:stCxn id="57448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50" name="Straight Connector 180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51" name="Straight Connector 181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52" name="Straight Connector 182"/>
                <p:cNvCxnSpPr>
                  <a:cxnSpLocks noChangeShapeType="1"/>
                  <a:stCxn id="57448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7" name="Group 74"/>
              <p:cNvGrpSpPr>
                <a:grpSpLocks/>
              </p:cNvGrpSpPr>
              <p:nvPr/>
            </p:nvGrpSpPr>
            <p:grpSpPr bwMode="auto">
              <a:xfrm flipH="1">
                <a:off x="5385825" y="5410200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43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44" name="Straight Connector 174"/>
                <p:cNvCxnSpPr>
                  <a:cxnSpLocks noChangeShapeType="1"/>
                  <a:stCxn id="57443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45" name="Straight Connector 175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46" name="Straight Connector 176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47" name="Straight Connector 177"/>
                <p:cNvCxnSpPr>
                  <a:cxnSpLocks noChangeShapeType="1"/>
                  <a:stCxn id="57443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57439" name="TextBox 169"/>
              <p:cNvSpPr txBox="1">
                <a:spLocks noChangeArrowheads="1"/>
              </p:cNvSpPr>
              <p:nvPr/>
            </p:nvSpPr>
            <p:spPr bwMode="auto">
              <a:xfrm>
                <a:off x="5257800" y="5193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40" name="TextBox 170"/>
              <p:cNvSpPr txBox="1">
                <a:spLocks noChangeArrowheads="1"/>
              </p:cNvSpPr>
              <p:nvPr/>
            </p:nvSpPr>
            <p:spPr bwMode="auto">
              <a:xfrm>
                <a:off x="5257800" y="53340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41" name="TextBox 171"/>
              <p:cNvSpPr txBox="1">
                <a:spLocks noChangeArrowheads="1"/>
              </p:cNvSpPr>
              <p:nvPr/>
            </p:nvSpPr>
            <p:spPr bwMode="auto">
              <a:xfrm>
                <a:off x="5257800" y="54218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42" name="TextBox 172"/>
              <p:cNvSpPr txBox="1">
                <a:spLocks noChangeArrowheads="1"/>
              </p:cNvSpPr>
              <p:nvPr/>
            </p:nvSpPr>
            <p:spPr bwMode="auto">
              <a:xfrm>
                <a:off x="5257800" y="5574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</p:grpSp>
      </p:grpSp>
      <p:sp>
        <p:nvSpPr>
          <p:cNvPr id="57362" name="TextBox 151"/>
          <p:cNvSpPr txBox="1">
            <a:spLocks noChangeArrowheads="1"/>
          </p:cNvSpPr>
          <p:nvPr/>
        </p:nvSpPr>
        <p:spPr bwMode="auto">
          <a:xfrm>
            <a:off x="304800" y="674688"/>
            <a:ext cx="1422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8000"/>
                </a:solidFill>
                <a:latin typeface="Arial"/>
                <a:cs typeface="Arial"/>
              </a:rPr>
              <a:t>K14+, prolif.</a:t>
            </a:r>
          </a:p>
        </p:txBody>
      </p:sp>
      <p:sp>
        <p:nvSpPr>
          <p:cNvPr id="57363" name="TextBox 152"/>
          <p:cNvSpPr txBox="1">
            <a:spLocks noChangeArrowheads="1"/>
          </p:cNvSpPr>
          <p:nvPr/>
        </p:nvSpPr>
        <p:spPr bwMode="auto">
          <a:xfrm>
            <a:off x="304800" y="2655888"/>
            <a:ext cx="1422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8000"/>
                </a:solidFill>
                <a:latin typeface="Arial"/>
                <a:cs typeface="Arial"/>
              </a:rPr>
              <a:t>K14+, prolif.</a:t>
            </a:r>
          </a:p>
        </p:txBody>
      </p:sp>
      <p:sp>
        <p:nvSpPr>
          <p:cNvPr id="57364" name="TextBox 153"/>
          <p:cNvSpPr txBox="1">
            <a:spLocks noChangeArrowheads="1"/>
          </p:cNvSpPr>
          <p:nvPr/>
        </p:nvSpPr>
        <p:spPr bwMode="auto">
          <a:xfrm>
            <a:off x="0" y="2117725"/>
            <a:ext cx="1897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rial"/>
                <a:cs typeface="Arial"/>
              </a:rPr>
              <a:t>K10/K14+, prolif.</a:t>
            </a:r>
          </a:p>
        </p:txBody>
      </p:sp>
      <p:sp>
        <p:nvSpPr>
          <p:cNvPr id="160" name="Title 159"/>
          <p:cNvSpPr>
            <a:spLocks noGrp="1"/>
          </p:cNvSpPr>
          <p:nvPr>
            <p:ph type="title" idx="4294967295"/>
          </p:nvPr>
        </p:nvSpPr>
        <p:spPr>
          <a:xfrm>
            <a:off x="457200" y="61405"/>
            <a:ext cx="8229600" cy="585018"/>
          </a:xfrm>
        </p:spPr>
        <p:txBody>
          <a:bodyPr>
            <a:normAutofit/>
          </a:bodyPr>
          <a:lstStyle/>
          <a:p>
            <a:r>
              <a:rPr lang="en-US" sz="2800" u="sng" kern="1200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Epidermis </a:t>
            </a:r>
            <a:r>
              <a:rPr lang="en-US" sz="2800" u="sng" dirty="0" smtClean="0">
                <a:solidFill>
                  <a:schemeClr val="bg1"/>
                </a:solidFill>
                <a:latin typeface="Arial"/>
                <a:cs typeface="Arial"/>
              </a:rPr>
              <a:t>forms a second layer at e14.5</a:t>
            </a:r>
            <a:endParaRPr lang="en-US" sz="2800" dirty="0"/>
          </a:p>
        </p:txBody>
      </p:sp>
      <p:cxnSp>
        <p:nvCxnSpPr>
          <p:cNvPr id="162" name="Straight Connector 161"/>
          <p:cNvCxnSpPr/>
          <p:nvPr/>
        </p:nvCxnSpPr>
        <p:spPr>
          <a:xfrm rot="5400000">
            <a:off x="4242594" y="1793081"/>
            <a:ext cx="354013" cy="1588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50"/>
          <p:cNvSpPr txBox="1">
            <a:spLocks noChangeArrowheads="1"/>
          </p:cNvSpPr>
          <p:nvPr/>
        </p:nvSpPr>
        <p:spPr bwMode="auto">
          <a:xfrm>
            <a:off x="1905000" y="5729288"/>
            <a:ext cx="59388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Terminal differentiation and restriction of stem cells</a:t>
            </a:r>
          </a:p>
        </p:txBody>
      </p:sp>
      <p:sp>
        <p:nvSpPr>
          <p:cNvPr id="57348" name="Text Box 51"/>
          <p:cNvSpPr txBox="1">
            <a:spLocks noChangeArrowheads="1"/>
          </p:cNvSpPr>
          <p:nvPr/>
        </p:nvSpPr>
        <p:spPr bwMode="auto">
          <a:xfrm>
            <a:off x="6542088" y="4351338"/>
            <a:ext cx="11336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6FF1E"/>
                </a:solidFill>
                <a:latin typeface="Arial"/>
                <a:cs typeface="Arial"/>
              </a:rPr>
              <a:t>granular</a:t>
            </a:r>
          </a:p>
        </p:txBody>
      </p:sp>
      <p:sp>
        <p:nvSpPr>
          <p:cNvPr id="57349" name="Text Box 52"/>
          <p:cNvSpPr txBox="1">
            <a:spLocks noChangeArrowheads="1"/>
          </p:cNvSpPr>
          <p:nvPr/>
        </p:nvSpPr>
        <p:spPr bwMode="auto">
          <a:xfrm>
            <a:off x="6557963" y="4794250"/>
            <a:ext cx="1058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80FF"/>
                </a:solidFill>
                <a:latin typeface="Arial"/>
                <a:cs typeface="Arial"/>
              </a:rPr>
              <a:t>spinous</a:t>
            </a:r>
          </a:p>
        </p:txBody>
      </p:sp>
      <p:sp>
        <p:nvSpPr>
          <p:cNvPr id="57350" name="Text Box 53"/>
          <p:cNvSpPr txBox="1">
            <a:spLocks noChangeArrowheads="1"/>
          </p:cNvSpPr>
          <p:nvPr/>
        </p:nvSpPr>
        <p:spPr bwMode="auto">
          <a:xfrm>
            <a:off x="6557963" y="5265738"/>
            <a:ext cx="792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8000"/>
                </a:solidFill>
                <a:latin typeface="Arial"/>
                <a:cs typeface="Arial"/>
              </a:rPr>
              <a:t>basal</a:t>
            </a:r>
          </a:p>
        </p:txBody>
      </p:sp>
      <p:sp>
        <p:nvSpPr>
          <p:cNvPr id="57351" name="Text Box 54"/>
          <p:cNvSpPr txBox="1">
            <a:spLocks noChangeArrowheads="1"/>
          </p:cNvSpPr>
          <p:nvPr/>
        </p:nvSpPr>
        <p:spPr bwMode="auto">
          <a:xfrm>
            <a:off x="6542088" y="3886200"/>
            <a:ext cx="1144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606"/>
                </a:solidFill>
                <a:latin typeface="Arial"/>
                <a:cs typeface="Arial"/>
              </a:rPr>
              <a:t>cornified</a:t>
            </a:r>
          </a:p>
        </p:txBody>
      </p:sp>
      <p:sp>
        <p:nvSpPr>
          <p:cNvPr id="57352" name="Text Box 82"/>
          <p:cNvSpPr txBox="1">
            <a:spLocks noChangeArrowheads="1"/>
          </p:cNvSpPr>
          <p:nvPr/>
        </p:nvSpPr>
        <p:spPr bwMode="auto">
          <a:xfrm>
            <a:off x="7772400" y="4230688"/>
            <a:ext cx="855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e17.5</a:t>
            </a:r>
          </a:p>
        </p:txBody>
      </p:sp>
      <p:sp>
        <p:nvSpPr>
          <p:cNvPr id="57355" name="Text Box 26"/>
          <p:cNvSpPr txBox="1">
            <a:spLocks noChangeArrowheads="1"/>
          </p:cNvSpPr>
          <p:nvPr/>
        </p:nvSpPr>
        <p:spPr bwMode="auto">
          <a:xfrm>
            <a:off x="7772400" y="674688"/>
            <a:ext cx="684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e8.5</a:t>
            </a:r>
          </a:p>
        </p:txBody>
      </p:sp>
      <p:sp>
        <p:nvSpPr>
          <p:cNvPr id="57356" name="Text Box 28"/>
          <p:cNvSpPr txBox="1">
            <a:spLocks noChangeArrowheads="1"/>
          </p:cNvSpPr>
          <p:nvPr/>
        </p:nvSpPr>
        <p:spPr bwMode="auto">
          <a:xfrm>
            <a:off x="7772400" y="2571750"/>
            <a:ext cx="855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e14.5</a:t>
            </a:r>
          </a:p>
        </p:txBody>
      </p:sp>
      <p:sp>
        <p:nvSpPr>
          <p:cNvPr id="57357" name="Text Box 34"/>
          <p:cNvSpPr txBox="1">
            <a:spLocks noChangeArrowheads="1"/>
          </p:cNvSpPr>
          <p:nvPr/>
        </p:nvSpPr>
        <p:spPr bwMode="auto">
          <a:xfrm>
            <a:off x="6346825" y="2670175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8000"/>
                </a:solidFill>
                <a:latin typeface="Arial"/>
                <a:cs typeface="Arial"/>
              </a:rPr>
              <a:t>basal</a:t>
            </a:r>
          </a:p>
        </p:txBody>
      </p:sp>
      <p:sp>
        <p:nvSpPr>
          <p:cNvPr id="57358" name="Text Box 35"/>
          <p:cNvSpPr txBox="1">
            <a:spLocks noChangeArrowheads="1"/>
          </p:cNvSpPr>
          <p:nvPr/>
        </p:nvSpPr>
        <p:spPr bwMode="auto">
          <a:xfrm>
            <a:off x="6330950" y="225583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00"/>
                </a:solidFill>
                <a:latin typeface="Arial"/>
                <a:cs typeface="Arial"/>
              </a:rPr>
              <a:t>intermediate</a:t>
            </a:r>
          </a:p>
        </p:txBody>
      </p:sp>
      <p:grpSp>
        <p:nvGrpSpPr>
          <p:cNvPr id="2" name="Group 157"/>
          <p:cNvGrpSpPr>
            <a:grpSpLocks/>
          </p:cNvGrpSpPr>
          <p:nvPr/>
        </p:nvGrpSpPr>
        <p:grpSpPr bwMode="auto">
          <a:xfrm>
            <a:off x="2895600" y="533400"/>
            <a:ext cx="3200400" cy="750888"/>
            <a:chOff x="2895600" y="533400"/>
            <a:chExt cx="3200400" cy="750887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2895600" y="681037"/>
              <a:ext cx="762000" cy="457200"/>
              <a:chOff x="2352" y="912"/>
              <a:chExt cx="480" cy="288"/>
            </a:xfrm>
          </p:grpSpPr>
          <p:sp>
            <p:nvSpPr>
              <p:cNvPr id="57502" name="AutoShape 40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503" name="Oval 41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57478" name="AutoShape 44"/>
            <p:cNvSpPr>
              <a:spLocks noChangeArrowheads="1"/>
            </p:cNvSpPr>
            <p:nvPr/>
          </p:nvSpPr>
          <p:spPr bwMode="auto">
            <a:xfrm>
              <a:off x="3657600" y="681037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79" name="Oval 45"/>
            <p:cNvSpPr>
              <a:spLocks noChangeArrowheads="1"/>
            </p:cNvSpPr>
            <p:nvPr/>
          </p:nvSpPr>
          <p:spPr bwMode="auto">
            <a:xfrm>
              <a:off x="3962400" y="827087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5334000" y="681037"/>
              <a:ext cx="762000" cy="457200"/>
              <a:chOff x="2352" y="912"/>
              <a:chExt cx="480" cy="288"/>
            </a:xfrm>
          </p:grpSpPr>
          <p:sp>
            <p:nvSpPr>
              <p:cNvPr id="57500" name="AutoShape 50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501" name="Oval 51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grpSp>
          <p:nvGrpSpPr>
            <p:cNvPr id="5" name="Group 145"/>
            <p:cNvGrpSpPr>
              <a:grpSpLocks/>
            </p:cNvGrpSpPr>
            <p:nvPr/>
          </p:nvGrpSpPr>
          <p:grpSpPr bwMode="auto">
            <a:xfrm>
              <a:off x="4419600" y="533400"/>
              <a:ext cx="914400" cy="750887"/>
              <a:chOff x="4953000" y="5193268"/>
              <a:chExt cx="914400" cy="750332"/>
            </a:xfrm>
          </p:grpSpPr>
          <p:sp>
            <p:nvSpPr>
              <p:cNvPr id="57482" name="Oval 146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914400" cy="533400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83" name="Oval 48"/>
              <p:cNvSpPr>
                <a:spLocks noChangeAspect="1" noChangeArrowheads="1"/>
              </p:cNvSpPr>
              <p:nvPr/>
            </p:nvSpPr>
            <p:spPr bwMode="auto">
              <a:xfrm>
                <a:off x="5708912" y="5556512"/>
                <a:ext cx="82288" cy="822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6" name="Group 73"/>
              <p:cNvGrpSpPr>
                <a:grpSpLocks/>
              </p:cNvGrpSpPr>
              <p:nvPr/>
            </p:nvGrpSpPr>
            <p:grpSpPr bwMode="auto">
              <a:xfrm>
                <a:off x="5004825" y="5410202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95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96" name="Straight Connector 160"/>
                <p:cNvCxnSpPr>
                  <a:cxnSpLocks noChangeShapeType="1"/>
                  <a:stCxn id="57495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7" name="Straight Connector 161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8" name="Straight Connector 162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9" name="Straight Connector 163"/>
                <p:cNvCxnSpPr>
                  <a:cxnSpLocks noChangeShapeType="1"/>
                  <a:stCxn id="57495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7" name="Group 74"/>
              <p:cNvGrpSpPr>
                <a:grpSpLocks/>
              </p:cNvGrpSpPr>
              <p:nvPr/>
            </p:nvGrpSpPr>
            <p:grpSpPr bwMode="auto">
              <a:xfrm flipH="1">
                <a:off x="5385825" y="5410200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90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91" name="Straight Connector 155"/>
                <p:cNvCxnSpPr>
                  <a:cxnSpLocks noChangeShapeType="1"/>
                  <a:stCxn id="57490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2" name="Straight Connector 15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3" name="Straight Connector 157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4" name="Straight Connector 158"/>
                <p:cNvCxnSpPr>
                  <a:cxnSpLocks noChangeShapeType="1"/>
                  <a:stCxn id="57490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57486" name="TextBox 150"/>
              <p:cNvSpPr txBox="1">
                <a:spLocks noChangeArrowheads="1"/>
              </p:cNvSpPr>
              <p:nvPr/>
            </p:nvSpPr>
            <p:spPr bwMode="auto">
              <a:xfrm>
                <a:off x="5257800" y="5193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87" name="TextBox 151"/>
              <p:cNvSpPr txBox="1">
                <a:spLocks noChangeArrowheads="1"/>
              </p:cNvSpPr>
              <p:nvPr/>
            </p:nvSpPr>
            <p:spPr bwMode="auto">
              <a:xfrm>
                <a:off x="5257800" y="53340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88" name="TextBox 152"/>
              <p:cNvSpPr txBox="1">
                <a:spLocks noChangeArrowheads="1"/>
              </p:cNvSpPr>
              <p:nvPr/>
            </p:nvSpPr>
            <p:spPr bwMode="auto">
              <a:xfrm>
                <a:off x="5257800" y="54218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89" name="TextBox 153"/>
              <p:cNvSpPr txBox="1">
                <a:spLocks noChangeArrowheads="1"/>
              </p:cNvSpPr>
              <p:nvPr/>
            </p:nvSpPr>
            <p:spPr bwMode="auto">
              <a:xfrm>
                <a:off x="5257800" y="5574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</p:grpSp>
      </p:grpSp>
      <p:grpSp>
        <p:nvGrpSpPr>
          <p:cNvPr id="8" name="Group 158"/>
          <p:cNvGrpSpPr>
            <a:grpSpLocks/>
          </p:cNvGrpSpPr>
          <p:nvPr/>
        </p:nvGrpSpPr>
        <p:grpSpPr bwMode="auto">
          <a:xfrm>
            <a:off x="2667000" y="1970088"/>
            <a:ext cx="3429000" cy="1284287"/>
            <a:chOff x="2667000" y="1970087"/>
            <a:chExt cx="3429000" cy="1284288"/>
          </a:xfrm>
        </p:grpSpPr>
        <p:sp>
          <p:nvSpPr>
            <p:cNvPr id="57420" name="Oval 87"/>
            <p:cNvSpPr>
              <a:spLocks noChangeArrowheads="1"/>
            </p:cNvSpPr>
            <p:nvPr/>
          </p:nvSpPr>
          <p:spPr bwMode="auto">
            <a:xfrm>
              <a:off x="3581400" y="2312987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21" name="Oval 88"/>
            <p:cNvSpPr>
              <a:spLocks noChangeArrowheads="1"/>
            </p:cNvSpPr>
            <p:nvPr/>
          </p:nvSpPr>
          <p:spPr bwMode="auto">
            <a:xfrm>
              <a:off x="4038600" y="2312987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22" name="AutoShape 89"/>
            <p:cNvSpPr>
              <a:spLocks noChangeArrowheads="1"/>
            </p:cNvSpPr>
            <p:nvPr/>
          </p:nvSpPr>
          <p:spPr bwMode="auto">
            <a:xfrm>
              <a:off x="3810000" y="2503487"/>
              <a:ext cx="152400" cy="22860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23" name="AutoShape 90"/>
            <p:cNvSpPr>
              <a:spLocks noChangeArrowheads="1"/>
            </p:cNvSpPr>
            <p:nvPr/>
          </p:nvSpPr>
          <p:spPr bwMode="auto">
            <a:xfrm flipV="1">
              <a:off x="3810000" y="2122487"/>
              <a:ext cx="152400" cy="22860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9" name="Group 52"/>
            <p:cNvGrpSpPr>
              <a:grpSpLocks/>
            </p:cNvGrpSpPr>
            <p:nvPr/>
          </p:nvGrpSpPr>
          <p:grpSpPr bwMode="auto">
            <a:xfrm>
              <a:off x="2895600" y="2655887"/>
              <a:ext cx="762000" cy="457200"/>
              <a:chOff x="2352" y="912"/>
              <a:chExt cx="480" cy="288"/>
            </a:xfrm>
          </p:grpSpPr>
          <p:sp>
            <p:nvSpPr>
              <p:cNvPr id="57475" name="AutoShape 53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76" name="Oval 54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grpSp>
          <p:nvGrpSpPr>
            <p:cNvPr id="10" name="Group 55"/>
            <p:cNvGrpSpPr>
              <a:grpSpLocks/>
            </p:cNvGrpSpPr>
            <p:nvPr/>
          </p:nvGrpSpPr>
          <p:grpSpPr bwMode="auto">
            <a:xfrm>
              <a:off x="3657600" y="2655887"/>
              <a:ext cx="762000" cy="457200"/>
              <a:chOff x="2352" y="912"/>
              <a:chExt cx="480" cy="288"/>
            </a:xfrm>
          </p:grpSpPr>
          <p:sp>
            <p:nvSpPr>
              <p:cNvPr id="57473" name="AutoShape 56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74" name="Oval 57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grpSp>
          <p:nvGrpSpPr>
            <p:cNvPr id="11" name="Group 61"/>
            <p:cNvGrpSpPr>
              <a:grpSpLocks/>
            </p:cNvGrpSpPr>
            <p:nvPr/>
          </p:nvGrpSpPr>
          <p:grpSpPr bwMode="auto">
            <a:xfrm>
              <a:off x="5334000" y="2655887"/>
              <a:ext cx="762000" cy="457200"/>
              <a:chOff x="2352" y="912"/>
              <a:chExt cx="480" cy="288"/>
            </a:xfrm>
          </p:grpSpPr>
          <p:sp>
            <p:nvSpPr>
              <p:cNvPr id="57471" name="AutoShape 62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72" name="Oval 63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57427" name="AutoShape 65"/>
            <p:cNvSpPr>
              <a:spLocks noChangeArrowheads="1"/>
            </p:cNvSpPr>
            <p:nvPr/>
          </p:nvSpPr>
          <p:spPr bwMode="auto">
            <a:xfrm>
              <a:off x="2667000" y="2198687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28" name="Oval 66"/>
            <p:cNvSpPr>
              <a:spLocks noChangeArrowheads="1"/>
            </p:cNvSpPr>
            <p:nvPr/>
          </p:nvSpPr>
          <p:spPr bwMode="auto">
            <a:xfrm>
              <a:off x="2971800" y="2351087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29" name="AutoShape 70"/>
            <p:cNvSpPr>
              <a:spLocks noChangeArrowheads="1"/>
            </p:cNvSpPr>
            <p:nvPr/>
          </p:nvSpPr>
          <p:spPr bwMode="auto">
            <a:xfrm>
              <a:off x="4343400" y="2198687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30" name="Oval 71"/>
            <p:cNvSpPr>
              <a:spLocks noChangeArrowheads="1"/>
            </p:cNvSpPr>
            <p:nvPr/>
          </p:nvSpPr>
          <p:spPr bwMode="auto">
            <a:xfrm>
              <a:off x="4572000" y="2274887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31" name="AutoShape 73"/>
            <p:cNvSpPr>
              <a:spLocks noChangeArrowheads="1"/>
            </p:cNvSpPr>
            <p:nvPr/>
          </p:nvSpPr>
          <p:spPr bwMode="auto">
            <a:xfrm>
              <a:off x="5105400" y="2198687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32" name="Oval 74"/>
            <p:cNvSpPr>
              <a:spLocks noChangeArrowheads="1"/>
            </p:cNvSpPr>
            <p:nvPr/>
          </p:nvSpPr>
          <p:spPr bwMode="auto">
            <a:xfrm>
              <a:off x="5334000" y="2351087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>
              <a:off x="4419600" y="2503487"/>
              <a:ext cx="914400" cy="750888"/>
              <a:chOff x="4953000" y="5193268"/>
              <a:chExt cx="914400" cy="750332"/>
            </a:xfrm>
          </p:grpSpPr>
          <p:sp>
            <p:nvSpPr>
              <p:cNvPr id="57453" name="Oval 127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914400" cy="533400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54" name="Oval 48"/>
              <p:cNvSpPr>
                <a:spLocks noChangeAspect="1" noChangeArrowheads="1"/>
              </p:cNvSpPr>
              <p:nvPr/>
            </p:nvSpPr>
            <p:spPr bwMode="auto">
              <a:xfrm>
                <a:off x="5708912" y="5556512"/>
                <a:ext cx="82288" cy="822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13" name="Group 73"/>
              <p:cNvGrpSpPr>
                <a:grpSpLocks/>
              </p:cNvGrpSpPr>
              <p:nvPr/>
            </p:nvGrpSpPr>
            <p:grpSpPr bwMode="auto">
              <a:xfrm>
                <a:off x="5004825" y="5410202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66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67" name="Straight Connector 141"/>
                <p:cNvCxnSpPr>
                  <a:cxnSpLocks noChangeShapeType="1"/>
                  <a:stCxn id="57466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68" name="Straight Connector 142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69" name="Straight Connector 143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70" name="Straight Connector 144"/>
                <p:cNvCxnSpPr>
                  <a:cxnSpLocks noChangeShapeType="1"/>
                  <a:stCxn id="57466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4" name="Group 74"/>
              <p:cNvGrpSpPr>
                <a:grpSpLocks/>
              </p:cNvGrpSpPr>
              <p:nvPr/>
            </p:nvGrpSpPr>
            <p:grpSpPr bwMode="auto">
              <a:xfrm flipH="1">
                <a:off x="5385825" y="5410200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61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62" name="Straight Connector 136"/>
                <p:cNvCxnSpPr>
                  <a:cxnSpLocks noChangeShapeType="1"/>
                  <a:stCxn id="57461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63" name="Straight Connector 137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64" name="Straight Connector 138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65" name="Straight Connector 139"/>
                <p:cNvCxnSpPr>
                  <a:cxnSpLocks noChangeShapeType="1"/>
                  <a:stCxn id="57461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57457" name="TextBox 131"/>
              <p:cNvSpPr txBox="1">
                <a:spLocks noChangeArrowheads="1"/>
              </p:cNvSpPr>
              <p:nvPr/>
            </p:nvSpPr>
            <p:spPr bwMode="auto">
              <a:xfrm>
                <a:off x="5257800" y="5193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58" name="TextBox 132"/>
              <p:cNvSpPr txBox="1">
                <a:spLocks noChangeArrowheads="1"/>
              </p:cNvSpPr>
              <p:nvPr/>
            </p:nvSpPr>
            <p:spPr bwMode="auto">
              <a:xfrm>
                <a:off x="5257800" y="53340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59" name="TextBox 133"/>
              <p:cNvSpPr txBox="1">
                <a:spLocks noChangeArrowheads="1"/>
              </p:cNvSpPr>
              <p:nvPr/>
            </p:nvSpPr>
            <p:spPr bwMode="auto">
              <a:xfrm>
                <a:off x="5257800" y="54218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60" name="TextBox 134"/>
              <p:cNvSpPr txBox="1">
                <a:spLocks noChangeArrowheads="1"/>
              </p:cNvSpPr>
              <p:nvPr/>
            </p:nvSpPr>
            <p:spPr bwMode="auto">
              <a:xfrm>
                <a:off x="5257800" y="5574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</p:grpSp>
        <p:grpSp>
          <p:nvGrpSpPr>
            <p:cNvPr id="15" name="Group 164"/>
            <p:cNvGrpSpPr>
              <a:grpSpLocks/>
            </p:cNvGrpSpPr>
            <p:nvPr/>
          </p:nvGrpSpPr>
          <p:grpSpPr bwMode="auto">
            <a:xfrm>
              <a:off x="3429000" y="1970087"/>
              <a:ext cx="914400" cy="750888"/>
              <a:chOff x="4953000" y="5193268"/>
              <a:chExt cx="914400" cy="750332"/>
            </a:xfrm>
          </p:grpSpPr>
          <p:sp>
            <p:nvSpPr>
              <p:cNvPr id="57435" name="Oval 165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914400" cy="53340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36" name="Oval 48"/>
              <p:cNvSpPr>
                <a:spLocks noChangeAspect="1" noChangeArrowheads="1"/>
              </p:cNvSpPr>
              <p:nvPr/>
            </p:nvSpPr>
            <p:spPr bwMode="auto">
              <a:xfrm>
                <a:off x="5708912" y="5556512"/>
                <a:ext cx="82288" cy="822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16" name="Group 73"/>
              <p:cNvGrpSpPr>
                <a:grpSpLocks/>
              </p:cNvGrpSpPr>
              <p:nvPr/>
            </p:nvGrpSpPr>
            <p:grpSpPr bwMode="auto">
              <a:xfrm>
                <a:off x="5004825" y="5410202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48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49" name="Straight Connector 179"/>
                <p:cNvCxnSpPr>
                  <a:cxnSpLocks noChangeShapeType="1"/>
                  <a:stCxn id="57448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50" name="Straight Connector 180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51" name="Straight Connector 181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52" name="Straight Connector 182"/>
                <p:cNvCxnSpPr>
                  <a:cxnSpLocks noChangeShapeType="1"/>
                  <a:stCxn id="57448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7" name="Group 74"/>
              <p:cNvGrpSpPr>
                <a:grpSpLocks/>
              </p:cNvGrpSpPr>
              <p:nvPr/>
            </p:nvGrpSpPr>
            <p:grpSpPr bwMode="auto">
              <a:xfrm flipH="1">
                <a:off x="5385825" y="5410200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43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44" name="Straight Connector 174"/>
                <p:cNvCxnSpPr>
                  <a:cxnSpLocks noChangeShapeType="1"/>
                  <a:stCxn id="57443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45" name="Straight Connector 175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46" name="Straight Connector 176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47" name="Straight Connector 177"/>
                <p:cNvCxnSpPr>
                  <a:cxnSpLocks noChangeShapeType="1"/>
                  <a:stCxn id="57443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57439" name="TextBox 169"/>
              <p:cNvSpPr txBox="1">
                <a:spLocks noChangeArrowheads="1"/>
              </p:cNvSpPr>
              <p:nvPr/>
            </p:nvSpPr>
            <p:spPr bwMode="auto">
              <a:xfrm>
                <a:off x="5257800" y="5193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40" name="TextBox 170"/>
              <p:cNvSpPr txBox="1">
                <a:spLocks noChangeArrowheads="1"/>
              </p:cNvSpPr>
              <p:nvPr/>
            </p:nvSpPr>
            <p:spPr bwMode="auto">
              <a:xfrm>
                <a:off x="5257800" y="53340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41" name="TextBox 171"/>
              <p:cNvSpPr txBox="1">
                <a:spLocks noChangeArrowheads="1"/>
              </p:cNvSpPr>
              <p:nvPr/>
            </p:nvSpPr>
            <p:spPr bwMode="auto">
              <a:xfrm>
                <a:off x="5257800" y="54218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42" name="TextBox 172"/>
              <p:cNvSpPr txBox="1">
                <a:spLocks noChangeArrowheads="1"/>
              </p:cNvSpPr>
              <p:nvPr/>
            </p:nvSpPr>
            <p:spPr bwMode="auto">
              <a:xfrm>
                <a:off x="5257800" y="5574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</p:grpSp>
      </p:grpSp>
      <p:grpSp>
        <p:nvGrpSpPr>
          <p:cNvPr id="18" name="Group 159"/>
          <p:cNvGrpSpPr>
            <a:grpSpLocks/>
          </p:cNvGrpSpPr>
          <p:nvPr/>
        </p:nvGrpSpPr>
        <p:grpSpPr bwMode="auto">
          <a:xfrm>
            <a:off x="2590800" y="4138613"/>
            <a:ext cx="3810000" cy="1665287"/>
            <a:chOff x="2590800" y="4138612"/>
            <a:chExt cx="3810000" cy="1665288"/>
          </a:xfrm>
        </p:grpSpPr>
        <p:grpSp>
          <p:nvGrpSpPr>
            <p:cNvPr id="19" name="Group 55"/>
            <p:cNvGrpSpPr>
              <a:grpSpLocks/>
            </p:cNvGrpSpPr>
            <p:nvPr/>
          </p:nvGrpSpPr>
          <p:grpSpPr bwMode="auto">
            <a:xfrm>
              <a:off x="2895600" y="5205412"/>
              <a:ext cx="762000" cy="457200"/>
              <a:chOff x="2352" y="912"/>
              <a:chExt cx="480" cy="288"/>
            </a:xfrm>
          </p:grpSpPr>
          <p:sp>
            <p:nvSpPr>
              <p:cNvPr id="57418" name="AutoShape 56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19" name="Oval 57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57370" name="AutoShape 61"/>
            <p:cNvSpPr>
              <a:spLocks noChangeArrowheads="1"/>
            </p:cNvSpPr>
            <p:nvPr/>
          </p:nvSpPr>
          <p:spPr bwMode="auto">
            <a:xfrm>
              <a:off x="4572000" y="5205412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71" name="Oval 62"/>
            <p:cNvSpPr>
              <a:spLocks noChangeArrowheads="1"/>
            </p:cNvSpPr>
            <p:nvPr/>
          </p:nvSpPr>
          <p:spPr bwMode="auto">
            <a:xfrm>
              <a:off x="4876800" y="52816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20" name="Group 63"/>
            <p:cNvGrpSpPr>
              <a:grpSpLocks/>
            </p:cNvGrpSpPr>
            <p:nvPr/>
          </p:nvGrpSpPr>
          <p:grpSpPr bwMode="auto">
            <a:xfrm>
              <a:off x="5334000" y="5205412"/>
              <a:ext cx="762000" cy="457200"/>
              <a:chOff x="2352" y="912"/>
              <a:chExt cx="480" cy="288"/>
            </a:xfrm>
          </p:grpSpPr>
          <p:sp>
            <p:nvSpPr>
              <p:cNvPr id="57416" name="AutoShape 64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17" name="Oval 65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57373" name="AutoShape 66"/>
            <p:cNvSpPr>
              <a:spLocks noChangeArrowheads="1"/>
            </p:cNvSpPr>
            <p:nvPr/>
          </p:nvSpPr>
          <p:spPr bwMode="auto">
            <a:xfrm>
              <a:off x="2971800" y="4748212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74" name="Oval 67"/>
            <p:cNvSpPr>
              <a:spLocks noChangeArrowheads="1"/>
            </p:cNvSpPr>
            <p:nvPr/>
          </p:nvSpPr>
          <p:spPr bwMode="auto">
            <a:xfrm>
              <a:off x="3200400" y="49006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75" name="AutoShape 68"/>
            <p:cNvSpPr>
              <a:spLocks noChangeArrowheads="1"/>
            </p:cNvSpPr>
            <p:nvPr/>
          </p:nvSpPr>
          <p:spPr bwMode="auto">
            <a:xfrm>
              <a:off x="3733800" y="4748212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76" name="Oval 69"/>
            <p:cNvSpPr>
              <a:spLocks noChangeArrowheads="1"/>
            </p:cNvSpPr>
            <p:nvPr/>
          </p:nvSpPr>
          <p:spPr bwMode="auto">
            <a:xfrm>
              <a:off x="3962400" y="49006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77" name="AutoShape 70"/>
            <p:cNvSpPr>
              <a:spLocks noChangeArrowheads="1"/>
            </p:cNvSpPr>
            <p:nvPr/>
          </p:nvSpPr>
          <p:spPr bwMode="auto">
            <a:xfrm>
              <a:off x="4495800" y="4748212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78" name="Oval 71"/>
            <p:cNvSpPr>
              <a:spLocks noChangeArrowheads="1"/>
            </p:cNvSpPr>
            <p:nvPr/>
          </p:nvSpPr>
          <p:spPr bwMode="auto">
            <a:xfrm>
              <a:off x="4724400" y="48244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79" name="AutoShape 72"/>
            <p:cNvSpPr>
              <a:spLocks noChangeArrowheads="1"/>
            </p:cNvSpPr>
            <p:nvPr/>
          </p:nvSpPr>
          <p:spPr bwMode="auto">
            <a:xfrm>
              <a:off x="5257800" y="4748212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0" name="Oval 73"/>
            <p:cNvSpPr>
              <a:spLocks noChangeArrowheads="1"/>
            </p:cNvSpPr>
            <p:nvPr/>
          </p:nvSpPr>
          <p:spPr bwMode="auto">
            <a:xfrm>
              <a:off x="5486400" y="49006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1" name="AutoShape 74"/>
            <p:cNvSpPr>
              <a:spLocks noChangeArrowheads="1"/>
            </p:cNvSpPr>
            <p:nvPr/>
          </p:nvSpPr>
          <p:spPr bwMode="auto">
            <a:xfrm>
              <a:off x="4495800" y="4443412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2" name="Oval 75"/>
            <p:cNvSpPr>
              <a:spLocks noChangeArrowheads="1"/>
            </p:cNvSpPr>
            <p:nvPr/>
          </p:nvSpPr>
          <p:spPr bwMode="auto">
            <a:xfrm>
              <a:off x="4724400" y="44815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3" name="AutoShape 76"/>
            <p:cNvSpPr>
              <a:spLocks noChangeArrowheads="1"/>
            </p:cNvSpPr>
            <p:nvPr/>
          </p:nvSpPr>
          <p:spPr bwMode="auto">
            <a:xfrm>
              <a:off x="5410200" y="4443412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4" name="Oval 77"/>
            <p:cNvSpPr>
              <a:spLocks noChangeArrowheads="1"/>
            </p:cNvSpPr>
            <p:nvPr/>
          </p:nvSpPr>
          <p:spPr bwMode="auto">
            <a:xfrm>
              <a:off x="5867400" y="44815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5" name="AutoShape 78"/>
            <p:cNvSpPr>
              <a:spLocks noChangeArrowheads="1"/>
            </p:cNvSpPr>
            <p:nvPr/>
          </p:nvSpPr>
          <p:spPr bwMode="auto">
            <a:xfrm>
              <a:off x="3581400" y="4443412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6" name="Oval 79"/>
            <p:cNvSpPr>
              <a:spLocks noChangeArrowheads="1"/>
            </p:cNvSpPr>
            <p:nvPr/>
          </p:nvSpPr>
          <p:spPr bwMode="auto">
            <a:xfrm>
              <a:off x="3810000" y="44815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7" name="AutoShape 80"/>
            <p:cNvSpPr>
              <a:spLocks noChangeArrowheads="1"/>
            </p:cNvSpPr>
            <p:nvPr/>
          </p:nvSpPr>
          <p:spPr bwMode="auto">
            <a:xfrm>
              <a:off x="2667000" y="4443412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8" name="Oval 81"/>
            <p:cNvSpPr>
              <a:spLocks noChangeArrowheads="1"/>
            </p:cNvSpPr>
            <p:nvPr/>
          </p:nvSpPr>
          <p:spPr bwMode="auto">
            <a:xfrm>
              <a:off x="2895600" y="44815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9" name="AutoShape 83"/>
            <p:cNvSpPr>
              <a:spLocks noChangeArrowheads="1"/>
            </p:cNvSpPr>
            <p:nvPr/>
          </p:nvSpPr>
          <p:spPr bwMode="auto">
            <a:xfrm>
              <a:off x="4572000" y="4291012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90" name="AutoShape 84"/>
            <p:cNvSpPr>
              <a:spLocks noChangeArrowheads="1"/>
            </p:cNvSpPr>
            <p:nvPr/>
          </p:nvSpPr>
          <p:spPr bwMode="auto">
            <a:xfrm>
              <a:off x="5486400" y="4291012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91" name="AutoShape 85"/>
            <p:cNvSpPr>
              <a:spLocks noChangeArrowheads="1"/>
            </p:cNvSpPr>
            <p:nvPr/>
          </p:nvSpPr>
          <p:spPr bwMode="auto">
            <a:xfrm>
              <a:off x="3657600" y="4291012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92" name="AutoShape 86"/>
            <p:cNvSpPr>
              <a:spLocks noChangeArrowheads="1"/>
            </p:cNvSpPr>
            <p:nvPr/>
          </p:nvSpPr>
          <p:spPr bwMode="auto">
            <a:xfrm>
              <a:off x="2743200" y="4291012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93" name="AutoShape 87"/>
            <p:cNvSpPr>
              <a:spLocks noChangeArrowheads="1"/>
            </p:cNvSpPr>
            <p:nvPr/>
          </p:nvSpPr>
          <p:spPr bwMode="auto">
            <a:xfrm>
              <a:off x="4419600" y="4138612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94" name="AutoShape 88"/>
            <p:cNvSpPr>
              <a:spLocks noChangeArrowheads="1"/>
            </p:cNvSpPr>
            <p:nvPr/>
          </p:nvSpPr>
          <p:spPr bwMode="auto">
            <a:xfrm>
              <a:off x="5334000" y="4138612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95" name="AutoShape 89"/>
            <p:cNvSpPr>
              <a:spLocks noChangeArrowheads="1"/>
            </p:cNvSpPr>
            <p:nvPr/>
          </p:nvSpPr>
          <p:spPr bwMode="auto">
            <a:xfrm>
              <a:off x="3505200" y="4138612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96" name="AutoShape 90"/>
            <p:cNvSpPr>
              <a:spLocks noChangeArrowheads="1"/>
            </p:cNvSpPr>
            <p:nvPr/>
          </p:nvSpPr>
          <p:spPr bwMode="auto">
            <a:xfrm>
              <a:off x="2590800" y="4138612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21" name="Group 183"/>
            <p:cNvGrpSpPr>
              <a:grpSpLocks/>
            </p:cNvGrpSpPr>
            <p:nvPr/>
          </p:nvGrpSpPr>
          <p:grpSpPr bwMode="auto">
            <a:xfrm>
              <a:off x="3657600" y="5053012"/>
              <a:ext cx="914400" cy="750888"/>
              <a:chOff x="4953000" y="5193268"/>
              <a:chExt cx="914400" cy="750332"/>
            </a:xfrm>
          </p:grpSpPr>
          <p:sp>
            <p:nvSpPr>
              <p:cNvPr id="57398" name="Oval 184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914400" cy="533400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399" name="Oval 48"/>
              <p:cNvSpPr>
                <a:spLocks noChangeAspect="1" noChangeArrowheads="1"/>
              </p:cNvSpPr>
              <p:nvPr/>
            </p:nvSpPr>
            <p:spPr bwMode="auto">
              <a:xfrm>
                <a:off x="5708912" y="5556512"/>
                <a:ext cx="82288" cy="822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22" name="Group 73"/>
              <p:cNvGrpSpPr>
                <a:grpSpLocks/>
              </p:cNvGrpSpPr>
              <p:nvPr/>
            </p:nvGrpSpPr>
            <p:grpSpPr bwMode="auto">
              <a:xfrm>
                <a:off x="5004825" y="5410202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11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12" name="Straight Connector 198"/>
                <p:cNvCxnSpPr>
                  <a:cxnSpLocks noChangeShapeType="1"/>
                  <a:stCxn id="57411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13" name="Straight Connector 19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14" name="Straight Connector 200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15" name="Straight Connector 201"/>
                <p:cNvCxnSpPr>
                  <a:cxnSpLocks noChangeShapeType="1"/>
                  <a:stCxn id="57411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3" name="Group 74"/>
              <p:cNvGrpSpPr>
                <a:grpSpLocks/>
              </p:cNvGrpSpPr>
              <p:nvPr/>
            </p:nvGrpSpPr>
            <p:grpSpPr bwMode="auto">
              <a:xfrm flipH="1">
                <a:off x="5385825" y="5410200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06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07" name="Straight Connector 193"/>
                <p:cNvCxnSpPr>
                  <a:cxnSpLocks noChangeShapeType="1"/>
                  <a:stCxn id="57406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08" name="Straight Connector 194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09" name="Straight Connector 195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10" name="Straight Connector 196"/>
                <p:cNvCxnSpPr>
                  <a:cxnSpLocks noChangeShapeType="1"/>
                  <a:stCxn id="57406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57402" name="TextBox 188"/>
              <p:cNvSpPr txBox="1">
                <a:spLocks noChangeArrowheads="1"/>
              </p:cNvSpPr>
              <p:nvPr/>
            </p:nvSpPr>
            <p:spPr bwMode="auto">
              <a:xfrm>
                <a:off x="5257800" y="5193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03" name="TextBox 189"/>
              <p:cNvSpPr txBox="1">
                <a:spLocks noChangeArrowheads="1"/>
              </p:cNvSpPr>
              <p:nvPr/>
            </p:nvSpPr>
            <p:spPr bwMode="auto">
              <a:xfrm>
                <a:off x="5257800" y="53340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04" name="TextBox 190"/>
              <p:cNvSpPr txBox="1">
                <a:spLocks noChangeArrowheads="1"/>
              </p:cNvSpPr>
              <p:nvPr/>
            </p:nvSpPr>
            <p:spPr bwMode="auto">
              <a:xfrm>
                <a:off x="5257800" y="54218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05" name="TextBox 191"/>
              <p:cNvSpPr txBox="1">
                <a:spLocks noChangeArrowheads="1"/>
              </p:cNvSpPr>
              <p:nvPr/>
            </p:nvSpPr>
            <p:spPr bwMode="auto">
              <a:xfrm>
                <a:off x="5257800" y="5574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</p:grpSp>
      </p:grpSp>
      <p:sp>
        <p:nvSpPr>
          <p:cNvPr id="57362" name="TextBox 151"/>
          <p:cNvSpPr txBox="1">
            <a:spLocks noChangeArrowheads="1"/>
          </p:cNvSpPr>
          <p:nvPr/>
        </p:nvSpPr>
        <p:spPr bwMode="auto">
          <a:xfrm>
            <a:off x="304800" y="674688"/>
            <a:ext cx="1422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8000"/>
                </a:solidFill>
                <a:latin typeface="Arial"/>
                <a:cs typeface="Arial"/>
              </a:rPr>
              <a:t>K14+, prolif.</a:t>
            </a:r>
          </a:p>
        </p:txBody>
      </p:sp>
      <p:sp>
        <p:nvSpPr>
          <p:cNvPr id="57363" name="TextBox 152"/>
          <p:cNvSpPr txBox="1">
            <a:spLocks noChangeArrowheads="1"/>
          </p:cNvSpPr>
          <p:nvPr/>
        </p:nvSpPr>
        <p:spPr bwMode="auto">
          <a:xfrm>
            <a:off x="304800" y="2655888"/>
            <a:ext cx="1422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8000"/>
                </a:solidFill>
                <a:latin typeface="Arial"/>
                <a:cs typeface="Arial"/>
              </a:rPr>
              <a:t>K14+, prolif.</a:t>
            </a:r>
          </a:p>
        </p:txBody>
      </p:sp>
      <p:sp>
        <p:nvSpPr>
          <p:cNvPr id="57364" name="TextBox 153"/>
          <p:cNvSpPr txBox="1">
            <a:spLocks noChangeArrowheads="1"/>
          </p:cNvSpPr>
          <p:nvPr/>
        </p:nvSpPr>
        <p:spPr bwMode="auto">
          <a:xfrm>
            <a:off x="0" y="2117725"/>
            <a:ext cx="1897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rial"/>
                <a:cs typeface="Arial"/>
              </a:rPr>
              <a:t>K10/K14+, prolif.</a:t>
            </a:r>
          </a:p>
        </p:txBody>
      </p:sp>
      <p:sp>
        <p:nvSpPr>
          <p:cNvPr id="57365" name="TextBox 154"/>
          <p:cNvSpPr txBox="1">
            <a:spLocks noChangeArrowheads="1"/>
          </p:cNvSpPr>
          <p:nvPr/>
        </p:nvSpPr>
        <p:spPr bwMode="auto">
          <a:xfrm>
            <a:off x="304800" y="5281613"/>
            <a:ext cx="1422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8000"/>
                </a:solidFill>
                <a:latin typeface="Arial"/>
                <a:cs typeface="Arial"/>
              </a:rPr>
              <a:t>K14+, prolif.</a:t>
            </a:r>
          </a:p>
        </p:txBody>
      </p:sp>
      <p:sp>
        <p:nvSpPr>
          <p:cNvPr id="57366" name="TextBox 155"/>
          <p:cNvSpPr txBox="1">
            <a:spLocks noChangeArrowheads="1"/>
          </p:cNvSpPr>
          <p:nvPr/>
        </p:nvSpPr>
        <p:spPr bwMode="auto">
          <a:xfrm>
            <a:off x="0" y="4819650"/>
            <a:ext cx="18849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80FF"/>
                </a:solidFill>
                <a:latin typeface="Arial"/>
                <a:cs typeface="Arial"/>
              </a:rPr>
              <a:t>K10+, non-prolif.</a:t>
            </a:r>
          </a:p>
        </p:txBody>
      </p:sp>
      <p:sp>
        <p:nvSpPr>
          <p:cNvPr id="57367" name="TextBox 156"/>
          <p:cNvSpPr txBox="1">
            <a:spLocks noChangeArrowheads="1"/>
          </p:cNvSpPr>
          <p:nvPr/>
        </p:nvSpPr>
        <p:spPr bwMode="auto">
          <a:xfrm>
            <a:off x="533400" y="436245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6FF1E"/>
                </a:solidFill>
                <a:latin typeface="Arial"/>
                <a:cs typeface="Arial"/>
              </a:rPr>
              <a:t>Loricrin+</a:t>
            </a:r>
          </a:p>
        </p:txBody>
      </p:sp>
      <p:sp>
        <p:nvSpPr>
          <p:cNvPr id="160" name="Title 159"/>
          <p:cNvSpPr>
            <a:spLocks noGrp="1"/>
          </p:cNvSpPr>
          <p:nvPr>
            <p:ph type="title" idx="4294967295"/>
          </p:nvPr>
        </p:nvSpPr>
        <p:spPr>
          <a:xfrm>
            <a:off x="304801" y="33592"/>
            <a:ext cx="8650316" cy="576649"/>
          </a:xfrm>
        </p:spPr>
        <p:txBody>
          <a:bodyPr>
            <a:noAutofit/>
          </a:bodyPr>
          <a:lstStyle/>
          <a:p>
            <a:r>
              <a:rPr lang="en-US" sz="2800" u="sng" kern="1200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Epidermis becomes stratified in late embryos</a:t>
            </a:r>
            <a:endParaRPr lang="en-US" sz="2800" dirty="0"/>
          </a:p>
        </p:txBody>
      </p:sp>
      <p:cxnSp>
        <p:nvCxnSpPr>
          <p:cNvPr id="161" name="Straight Connector 160"/>
          <p:cNvCxnSpPr/>
          <p:nvPr/>
        </p:nvCxnSpPr>
        <p:spPr>
          <a:xfrm rot="5400000">
            <a:off x="4242594" y="1793081"/>
            <a:ext cx="354013" cy="1588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rot="5400000">
            <a:off x="4267569" y="3783013"/>
            <a:ext cx="354013" cy="1588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36"/>
          <p:cNvSpPr txBox="1">
            <a:spLocks noChangeArrowheads="1"/>
          </p:cNvSpPr>
          <p:nvPr/>
        </p:nvSpPr>
        <p:spPr bwMode="auto">
          <a:xfrm>
            <a:off x="2895600" y="5916613"/>
            <a:ext cx="3635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Arial"/>
                <a:cs typeface="Arial"/>
              </a:rPr>
              <a:t>Intermediate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 layer expands ??</a:t>
            </a:r>
          </a:p>
        </p:txBody>
      </p:sp>
      <p:grpSp>
        <p:nvGrpSpPr>
          <p:cNvPr id="2" name="Group 169"/>
          <p:cNvGrpSpPr>
            <a:grpSpLocks/>
          </p:cNvGrpSpPr>
          <p:nvPr/>
        </p:nvGrpSpPr>
        <p:grpSpPr bwMode="auto">
          <a:xfrm>
            <a:off x="3048000" y="5399088"/>
            <a:ext cx="762000" cy="457200"/>
            <a:chOff x="2352" y="912"/>
            <a:chExt cx="480" cy="288"/>
          </a:xfrm>
        </p:grpSpPr>
        <p:sp>
          <p:nvSpPr>
            <p:cNvPr id="59608" name="AutoShape 170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609" name="Oval 171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3" name="Group 172"/>
          <p:cNvGrpSpPr>
            <a:grpSpLocks/>
          </p:cNvGrpSpPr>
          <p:nvPr/>
        </p:nvGrpSpPr>
        <p:grpSpPr bwMode="auto">
          <a:xfrm>
            <a:off x="3810000" y="5399088"/>
            <a:ext cx="762000" cy="457200"/>
            <a:chOff x="2352" y="912"/>
            <a:chExt cx="480" cy="288"/>
          </a:xfrm>
        </p:grpSpPr>
        <p:sp>
          <p:nvSpPr>
            <p:cNvPr id="59606" name="AutoShape 173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607" name="Oval 174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4" name="Group 175"/>
          <p:cNvGrpSpPr>
            <a:grpSpLocks/>
          </p:cNvGrpSpPr>
          <p:nvPr/>
        </p:nvGrpSpPr>
        <p:grpSpPr bwMode="auto">
          <a:xfrm>
            <a:off x="5486400" y="5399088"/>
            <a:ext cx="762000" cy="457200"/>
            <a:chOff x="2352" y="912"/>
            <a:chExt cx="480" cy="288"/>
          </a:xfrm>
        </p:grpSpPr>
        <p:sp>
          <p:nvSpPr>
            <p:cNvPr id="59604" name="AutoShape 176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605" name="Oval 177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59398" name="AutoShape 178"/>
          <p:cNvSpPr>
            <a:spLocks noChangeArrowheads="1"/>
          </p:cNvSpPr>
          <p:nvPr/>
        </p:nvSpPr>
        <p:spPr bwMode="auto">
          <a:xfrm>
            <a:off x="2819400" y="4941888"/>
            <a:ext cx="762000" cy="457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9399" name="Oval 179"/>
          <p:cNvSpPr>
            <a:spLocks noChangeArrowheads="1"/>
          </p:cNvSpPr>
          <p:nvPr/>
        </p:nvSpPr>
        <p:spPr bwMode="auto">
          <a:xfrm>
            <a:off x="3124200" y="5094288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grpSp>
        <p:nvGrpSpPr>
          <p:cNvPr id="5" name="Group 212"/>
          <p:cNvGrpSpPr>
            <a:grpSpLocks/>
          </p:cNvGrpSpPr>
          <p:nvPr/>
        </p:nvGrpSpPr>
        <p:grpSpPr bwMode="auto">
          <a:xfrm>
            <a:off x="4495800" y="4941888"/>
            <a:ext cx="762000" cy="457200"/>
            <a:chOff x="4608" y="3408"/>
            <a:chExt cx="480" cy="288"/>
          </a:xfrm>
        </p:grpSpPr>
        <p:sp>
          <p:nvSpPr>
            <p:cNvPr id="59602" name="AutoShape 180"/>
            <p:cNvSpPr>
              <a:spLocks noChangeArrowheads="1"/>
            </p:cNvSpPr>
            <p:nvPr/>
          </p:nvSpPr>
          <p:spPr bwMode="auto">
            <a:xfrm>
              <a:off x="4608" y="3408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603" name="Oval 181"/>
            <p:cNvSpPr>
              <a:spLocks noChangeArrowheads="1"/>
            </p:cNvSpPr>
            <p:nvPr/>
          </p:nvSpPr>
          <p:spPr bwMode="auto">
            <a:xfrm>
              <a:off x="4752" y="3456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6" name="Group 184"/>
          <p:cNvGrpSpPr>
            <a:grpSpLocks/>
          </p:cNvGrpSpPr>
          <p:nvPr/>
        </p:nvGrpSpPr>
        <p:grpSpPr bwMode="auto">
          <a:xfrm>
            <a:off x="5257800" y="4941888"/>
            <a:ext cx="762000" cy="457200"/>
            <a:chOff x="5088" y="3360"/>
            <a:chExt cx="480" cy="288"/>
          </a:xfrm>
        </p:grpSpPr>
        <p:sp>
          <p:nvSpPr>
            <p:cNvPr id="59600" name="AutoShape 182"/>
            <p:cNvSpPr>
              <a:spLocks noChangeArrowheads="1"/>
            </p:cNvSpPr>
            <p:nvPr/>
          </p:nvSpPr>
          <p:spPr bwMode="auto">
            <a:xfrm>
              <a:off x="5088" y="3360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601" name="Oval 183"/>
            <p:cNvSpPr>
              <a:spLocks noChangeArrowheads="1"/>
            </p:cNvSpPr>
            <p:nvPr/>
          </p:nvSpPr>
          <p:spPr bwMode="auto">
            <a:xfrm>
              <a:off x="5232" y="3456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7" name="Group 185"/>
          <p:cNvGrpSpPr>
            <a:grpSpLocks/>
          </p:cNvGrpSpPr>
          <p:nvPr/>
        </p:nvGrpSpPr>
        <p:grpSpPr bwMode="auto">
          <a:xfrm>
            <a:off x="5410200" y="4484688"/>
            <a:ext cx="762000" cy="457200"/>
            <a:chOff x="5088" y="3360"/>
            <a:chExt cx="480" cy="288"/>
          </a:xfrm>
        </p:grpSpPr>
        <p:sp>
          <p:nvSpPr>
            <p:cNvPr id="59598" name="AutoShape 186"/>
            <p:cNvSpPr>
              <a:spLocks noChangeArrowheads="1"/>
            </p:cNvSpPr>
            <p:nvPr/>
          </p:nvSpPr>
          <p:spPr bwMode="auto">
            <a:xfrm>
              <a:off x="5088" y="3360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599" name="Oval 187"/>
            <p:cNvSpPr>
              <a:spLocks noChangeArrowheads="1"/>
            </p:cNvSpPr>
            <p:nvPr/>
          </p:nvSpPr>
          <p:spPr bwMode="auto">
            <a:xfrm>
              <a:off x="5232" y="3456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8" name="Group 197"/>
          <p:cNvGrpSpPr>
            <a:grpSpLocks/>
          </p:cNvGrpSpPr>
          <p:nvPr/>
        </p:nvGrpSpPr>
        <p:grpSpPr bwMode="auto">
          <a:xfrm>
            <a:off x="3733800" y="4484688"/>
            <a:ext cx="762000" cy="457200"/>
            <a:chOff x="5088" y="3360"/>
            <a:chExt cx="480" cy="288"/>
          </a:xfrm>
        </p:grpSpPr>
        <p:sp>
          <p:nvSpPr>
            <p:cNvPr id="59596" name="AutoShape 198"/>
            <p:cNvSpPr>
              <a:spLocks noChangeArrowheads="1"/>
            </p:cNvSpPr>
            <p:nvPr/>
          </p:nvSpPr>
          <p:spPr bwMode="auto">
            <a:xfrm>
              <a:off x="5088" y="3360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597" name="Oval 199"/>
            <p:cNvSpPr>
              <a:spLocks noChangeArrowheads="1"/>
            </p:cNvSpPr>
            <p:nvPr/>
          </p:nvSpPr>
          <p:spPr bwMode="auto">
            <a:xfrm>
              <a:off x="5232" y="3456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9" name="Group 200"/>
          <p:cNvGrpSpPr>
            <a:grpSpLocks/>
          </p:cNvGrpSpPr>
          <p:nvPr/>
        </p:nvGrpSpPr>
        <p:grpSpPr bwMode="auto">
          <a:xfrm>
            <a:off x="2971800" y="4484688"/>
            <a:ext cx="762000" cy="457200"/>
            <a:chOff x="5088" y="3360"/>
            <a:chExt cx="480" cy="288"/>
          </a:xfrm>
        </p:grpSpPr>
        <p:sp>
          <p:nvSpPr>
            <p:cNvPr id="59594" name="AutoShape 201"/>
            <p:cNvSpPr>
              <a:spLocks noChangeArrowheads="1"/>
            </p:cNvSpPr>
            <p:nvPr/>
          </p:nvSpPr>
          <p:spPr bwMode="auto">
            <a:xfrm>
              <a:off x="5088" y="3360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595" name="Oval 202"/>
            <p:cNvSpPr>
              <a:spLocks noChangeArrowheads="1"/>
            </p:cNvSpPr>
            <p:nvPr/>
          </p:nvSpPr>
          <p:spPr bwMode="auto">
            <a:xfrm>
              <a:off x="5232" y="3456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10" name="Group 203"/>
          <p:cNvGrpSpPr>
            <a:grpSpLocks/>
          </p:cNvGrpSpPr>
          <p:nvPr/>
        </p:nvGrpSpPr>
        <p:grpSpPr bwMode="auto">
          <a:xfrm>
            <a:off x="2819400" y="4027488"/>
            <a:ext cx="762000" cy="457200"/>
            <a:chOff x="5088" y="3360"/>
            <a:chExt cx="480" cy="288"/>
          </a:xfrm>
        </p:grpSpPr>
        <p:sp>
          <p:nvSpPr>
            <p:cNvPr id="59592" name="AutoShape 204"/>
            <p:cNvSpPr>
              <a:spLocks noChangeArrowheads="1"/>
            </p:cNvSpPr>
            <p:nvPr/>
          </p:nvSpPr>
          <p:spPr bwMode="auto">
            <a:xfrm>
              <a:off x="5088" y="3360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593" name="Oval 205"/>
            <p:cNvSpPr>
              <a:spLocks noChangeArrowheads="1"/>
            </p:cNvSpPr>
            <p:nvPr/>
          </p:nvSpPr>
          <p:spPr bwMode="auto">
            <a:xfrm>
              <a:off x="5232" y="3456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11" name="Group 213"/>
          <p:cNvGrpSpPr>
            <a:grpSpLocks/>
          </p:cNvGrpSpPr>
          <p:nvPr/>
        </p:nvGrpSpPr>
        <p:grpSpPr bwMode="auto">
          <a:xfrm>
            <a:off x="4495800" y="4027488"/>
            <a:ext cx="762000" cy="457200"/>
            <a:chOff x="4608" y="3408"/>
            <a:chExt cx="480" cy="288"/>
          </a:xfrm>
        </p:grpSpPr>
        <p:sp>
          <p:nvSpPr>
            <p:cNvPr id="59590" name="AutoShape 214"/>
            <p:cNvSpPr>
              <a:spLocks noChangeArrowheads="1"/>
            </p:cNvSpPr>
            <p:nvPr/>
          </p:nvSpPr>
          <p:spPr bwMode="auto">
            <a:xfrm>
              <a:off x="4608" y="3408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591" name="Oval 215"/>
            <p:cNvSpPr>
              <a:spLocks noChangeArrowheads="1"/>
            </p:cNvSpPr>
            <p:nvPr/>
          </p:nvSpPr>
          <p:spPr bwMode="auto">
            <a:xfrm>
              <a:off x="4752" y="3456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12" name="Group 216"/>
          <p:cNvGrpSpPr>
            <a:grpSpLocks/>
          </p:cNvGrpSpPr>
          <p:nvPr/>
        </p:nvGrpSpPr>
        <p:grpSpPr bwMode="auto">
          <a:xfrm>
            <a:off x="5257800" y="4027488"/>
            <a:ext cx="762000" cy="457200"/>
            <a:chOff x="4608" y="3408"/>
            <a:chExt cx="480" cy="288"/>
          </a:xfrm>
        </p:grpSpPr>
        <p:sp>
          <p:nvSpPr>
            <p:cNvPr id="59588" name="AutoShape 217"/>
            <p:cNvSpPr>
              <a:spLocks noChangeArrowheads="1"/>
            </p:cNvSpPr>
            <p:nvPr/>
          </p:nvSpPr>
          <p:spPr bwMode="auto">
            <a:xfrm>
              <a:off x="4608" y="3408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589" name="Oval 218"/>
            <p:cNvSpPr>
              <a:spLocks noChangeArrowheads="1"/>
            </p:cNvSpPr>
            <p:nvPr/>
          </p:nvSpPr>
          <p:spPr bwMode="auto">
            <a:xfrm>
              <a:off x="4752" y="3456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13" name="Group 280"/>
          <p:cNvGrpSpPr>
            <a:grpSpLocks/>
          </p:cNvGrpSpPr>
          <p:nvPr/>
        </p:nvGrpSpPr>
        <p:grpSpPr bwMode="auto">
          <a:xfrm>
            <a:off x="4572000" y="5246688"/>
            <a:ext cx="914400" cy="750887"/>
            <a:chOff x="4953000" y="5193268"/>
            <a:chExt cx="914400" cy="750332"/>
          </a:xfrm>
        </p:grpSpPr>
        <p:sp>
          <p:nvSpPr>
            <p:cNvPr id="59570" name="Oval 281"/>
            <p:cNvSpPr>
              <a:spLocks noChangeArrowheads="1"/>
            </p:cNvSpPr>
            <p:nvPr/>
          </p:nvSpPr>
          <p:spPr bwMode="auto">
            <a:xfrm>
              <a:off x="4953000" y="5334000"/>
              <a:ext cx="914400" cy="533400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571" name="Oval 48"/>
            <p:cNvSpPr>
              <a:spLocks noChangeAspect="1" noChangeArrowheads="1"/>
            </p:cNvSpPr>
            <p:nvPr/>
          </p:nvSpPr>
          <p:spPr bwMode="auto">
            <a:xfrm>
              <a:off x="5708912" y="5556512"/>
              <a:ext cx="82288" cy="822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14" name="Group 73"/>
            <p:cNvGrpSpPr>
              <a:grpSpLocks/>
            </p:cNvGrpSpPr>
            <p:nvPr/>
          </p:nvGrpSpPr>
          <p:grpSpPr bwMode="auto">
            <a:xfrm>
              <a:off x="5004825" y="5410202"/>
              <a:ext cx="405375" cy="380998"/>
              <a:chOff x="5023112" y="5410202"/>
              <a:chExt cx="405375" cy="380998"/>
            </a:xfrm>
          </p:grpSpPr>
          <p:sp>
            <p:nvSpPr>
              <p:cNvPr id="59583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59584" name="Straight Connector 295"/>
              <p:cNvCxnSpPr>
                <a:cxnSpLocks noChangeShapeType="1"/>
                <a:stCxn id="59583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85" name="Straight Connector 296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86" name="Straight Connector 29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87" name="Straight Connector 298"/>
              <p:cNvCxnSpPr>
                <a:cxnSpLocks noChangeShapeType="1"/>
                <a:stCxn id="59583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5" name="Group 74"/>
            <p:cNvGrpSpPr>
              <a:grpSpLocks/>
            </p:cNvGrpSpPr>
            <p:nvPr/>
          </p:nvGrpSpPr>
          <p:grpSpPr bwMode="auto">
            <a:xfrm flipH="1">
              <a:off x="5385825" y="5410200"/>
              <a:ext cx="405375" cy="380998"/>
              <a:chOff x="5023112" y="5410202"/>
              <a:chExt cx="405375" cy="380998"/>
            </a:xfrm>
          </p:grpSpPr>
          <p:sp>
            <p:nvSpPr>
              <p:cNvPr id="59578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59579" name="Straight Connector 290"/>
              <p:cNvCxnSpPr>
                <a:cxnSpLocks noChangeShapeType="1"/>
                <a:stCxn id="59578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80" name="Straight Connector 291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81" name="Straight Connector 29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82" name="Straight Connector 293"/>
              <p:cNvCxnSpPr>
                <a:cxnSpLocks noChangeShapeType="1"/>
                <a:stCxn id="59578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59574" name="TextBox 285"/>
            <p:cNvSpPr txBox="1">
              <a:spLocks noChangeArrowheads="1"/>
            </p:cNvSpPr>
            <p:nvPr/>
          </p:nvSpPr>
          <p:spPr bwMode="auto">
            <a:xfrm>
              <a:off x="5257800" y="5193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575" name="TextBox 286"/>
            <p:cNvSpPr txBox="1">
              <a:spLocks noChangeArrowheads="1"/>
            </p:cNvSpPr>
            <p:nvPr/>
          </p:nvSpPr>
          <p:spPr bwMode="auto">
            <a:xfrm>
              <a:off x="5257800" y="53340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576" name="TextBox 287"/>
            <p:cNvSpPr txBox="1">
              <a:spLocks noChangeArrowheads="1"/>
            </p:cNvSpPr>
            <p:nvPr/>
          </p:nvSpPr>
          <p:spPr bwMode="auto">
            <a:xfrm>
              <a:off x="5257800" y="54218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577" name="TextBox 288"/>
            <p:cNvSpPr txBox="1">
              <a:spLocks noChangeArrowheads="1"/>
            </p:cNvSpPr>
            <p:nvPr/>
          </p:nvSpPr>
          <p:spPr bwMode="auto">
            <a:xfrm>
              <a:off x="5257800" y="5574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</p:grpSp>
      <p:grpSp>
        <p:nvGrpSpPr>
          <p:cNvPr id="16" name="Group 299"/>
          <p:cNvGrpSpPr>
            <a:grpSpLocks/>
          </p:cNvGrpSpPr>
          <p:nvPr/>
        </p:nvGrpSpPr>
        <p:grpSpPr bwMode="auto">
          <a:xfrm>
            <a:off x="3581400" y="3810000"/>
            <a:ext cx="914400" cy="750888"/>
            <a:chOff x="4953000" y="5193268"/>
            <a:chExt cx="914400" cy="750332"/>
          </a:xfrm>
        </p:grpSpPr>
        <p:sp>
          <p:nvSpPr>
            <p:cNvPr id="59552" name="Oval 300"/>
            <p:cNvSpPr>
              <a:spLocks noChangeArrowheads="1"/>
            </p:cNvSpPr>
            <p:nvPr/>
          </p:nvSpPr>
          <p:spPr bwMode="auto">
            <a:xfrm>
              <a:off x="4953000" y="5334000"/>
              <a:ext cx="9144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553" name="Oval 48"/>
            <p:cNvSpPr>
              <a:spLocks noChangeAspect="1" noChangeArrowheads="1"/>
            </p:cNvSpPr>
            <p:nvPr/>
          </p:nvSpPr>
          <p:spPr bwMode="auto">
            <a:xfrm>
              <a:off x="5708912" y="5556512"/>
              <a:ext cx="82288" cy="822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17" name="Group 245"/>
            <p:cNvGrpSpPr>
              <a:grpSpLocks/>
            </p:cNvGrpSpPr>
            <p:nvPr/>
          </p:nvGrpSpPr>
          <p:grpSpPr bwMode="auto">
            <a:xfrm>
              <a:off x="5004825" y="5410202"/>
              <a:ext cx="405375" cy="380998"/>
              <a:chOff x="5023112" y="5410202"/>
              <a:chExt cx="405375" cy="380998"/>
            </a:xfrm>
          </p:grpSpPr>
          <p:sp>
            <p:nvSpPr>
              <p:cNvPr id="59565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59566" name="Straight Connector 314"/>
              <p:cNvCxnSpPr>
                <a:cxnSpLocks noChangeShapeType="1"/>
                <a:stCxn id="59565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67" name="Straight Connector 315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68" name="Straight Connector 31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69" name="Straight Connector 317"/>
              <p:cNvCxnSpPr>
                <a:cxnSpLocks noChangeShapeType="1"/>
                <a:stCxn id="59565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8" name="Group 246"/>
            <p:cNvGrpSpPr>
              <a:grpSpLocks/>
            </p:cNvGrpSpPr>
            <p:nvPr/>
          </p:nvGrpSpPr>
          <p:grpSpPr bwMode="auto">
            <a:xfrm flipH="1">
              <a:off x="5385825" y="5410200"/>
              <a:ext cx="405375" cy="380998"/>
              <a:chOff x="5023112" y="5410202"/>
              <a:chExt cx="405375" cy="380998"/>
            </a:xfrm>
          </p:grpSpPr>
          <p:sp>
            <p:nvSpPr>
              <p:cNvPr id="59560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59561" name="Straight Connector 309"/>
              <p:cNvCxnSpPr>
                <a:cxnSpLocks noChangeShapeType="1"/>
                <a:stCxn id="59560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62" name="Straight Connector 310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63" name="Straight Connector 31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64" name="Straight Connector 312"/>
              <p:cNvCxnSpPr>
                <a:cxnSpLocks noChangeShapeType="1"/>
                <a:stCxn id="59560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59556" name="TextBox 304"/>
            <p:cNvSpPr txBox="1">
              <a:spLocks noChangeArrowheads="1"/>
            </p:cNvSpPr>
            <p:nvPr/>
          </p:nvSpPr>
          <p:spPr bwMode="auto">
            <a:xfrm>
              <a:off x="5257800" y="5193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557" name="TextBox 305"/>
            <p:cNvSpPr txBox="1">
              <a:spLocks noChangeArrowheads="1"/>
            </p:cNvSpPr>
            <p:nvPr/>
          </p:nvSpPr>
          <p:spPr bwMode="auto">
            <a:xfrm>
              <a:off x="5257800" y="53340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558" name="TextBox 306"/>
            <p:cNvSpPr txBox="1">
              <a:spLocks noChangeArrowheads="1"/>
            </p:cNvSpPr>
            <p:nvPr/>
          </p:nvSpPr>
          <p:spPr bwMode="auto">
            <a:xfrm>
              <a:off x="5257800" y="54218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559" name="TextBox 307"/>
            <p:cNvSpPr txBox="1">
              <a:spLocks noChangeArrowheads="1"/>
            </p:cNvSpPr>
            <p:nvPr/>
          </p:nvSpPr>
          <p:spPr bwMode="auto">
            <a:xfrm>
              <a:off x="5257800" y="5574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</p:grpSp>
      <p:grpSp>
        <p:nvGrpSpPr>
          <p:cNvPr id="19" name="Group 318"/>
          <p:cNvGrpSpPr>
            <a:grpSpLocks/>
          </p:cNvGrpSpPr>
          <p:nvPr/>
        </p:nvGrpSpPr>
        <p:grpSpPr bwMode="auto">
          <a:xfrm>
            <a:off x="4495800" y="4267200"/>
            <a:ext cx="914400" cy="750888"/>
            <a:chOff x="4953000" y="5193268"/>
            <a:chExt cx="914400" cy="750332"/>
          </a:xfrm>
        </p:grpSpPr>
        <p:sp>
          <p:nvSpPr>
            <p:cNvPr id="59534" name="Oval 319"/>
            <p:cNvSpPr>
              <a:spLocks noChangeArrowheads="1"/>
            </p:cNvSpPr>
            <p:nvPr/>
          </p:nvSpPr>
          <p:spPr bwMode="auto">
            <a:xfrm>
              <a:off x="4953000" y="5334000"/>
              <a:ext cx="9144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535" name="Oval 48"/>
            <p:cNvSpPr>
              <a:spLocks noChangeAspect="1" noChangeArrowheads="1"/>
            </p:cNvSpPr>
            <p:nvPr/>
          </p:nvSpPr>
          <p:spPr bwMode="auto">
            <a:xfrm>
              <a:off x="5708912" y="5556512"/>
              <a:ext cx="82288" cy="822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20" name="Group 245"/>
            <p:cNvGrpSpPr>
              <a:grpSpLocks/>
            </p:cNvGrpSpPr>
            <p:nvPr/>
          </p:nvGrpSpPr>
          <p:grpSpPr bwMode="auto">
            <a:xfrm>
              <a:off x="5004825" y="5410202"/>
              <a:ext cx="405375" cy="380998"/>
              <a:chOff x="5023112" y="5410202"/>
              <a:chExt cx="405375" cy="380998"/>
            </a:xfrm>
          </p:grpSpPr>
          <p:sp>
            <p:nvSpPr>
              <p:cNvPr id="59547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59548" name="Straight Connector 333"/>
              <p:cNvCxnSpPr>
                <a:cxnSpLocks noChangeShapeType="1"/>
                <a:stCxn id="59547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49" name="Straight Connector 334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50" name="Straight Connector 33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51" name="Straight Connector 336"/>
              <p:cNvCxnSpPr>
                <a:cxnSpLocks noChangeShapeType="1"/>
                <a:stCxn id="59547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21" name="Group 246"/>
            <p:cNvGrpSpPr>
              <a:grpSpLocks/>
            </p:cNvGrpSpPr>
            <p:nvPr/>
          </p:nvGrpSpPr>
          <p:grpSpPr bwMode="auto">
            <a:xfrm flipH="1">
              <a:off x="5385825" y="5410200"/>
              <a:ext cx="405375" cy="380998"/>
              <a:chOff x="5023112" y="5410202"/>
              <a:chExt cx="405375" cy="380998"/>
            </a:xfrm>
          </p:grpSpPr>
          <p:sp>
            <p:nvSpPr>
              <p:cNvPr id="59542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59543" name="Straight Connector 328"/>
              <p:cNvCxnSpPr>
                <a:cxnSpLocks noChangeShapeType="1"/>
                <a:stCxn id="59542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44" name="Straight Connector 329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45" name="Straight Connector 33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46" name="Straight Connector 331"/>
              <p:cNvCxnSpPr>
                <a:cxnSpLocks noChangeShapeType="1"/>
                <a:stCxn id="59542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59538" name="TextBox 323"/>
            <p:cNvSpPr txBox="1">
              <a:spLocks noChangeArrowheads="1"/>
            </p:cNvSpPr>
            <p:nvPr/>
          </p:nvSpPr>
          <p:spPr bwMode="auto">
            <a:xfrm>
              <a:off x="5257800" y="5193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539" name="TextBox 324"/>
            <p:cNvSpPr txBox="1">
              <a:spLocks noChangeArrowheads="1"/>
            </p:cNvSpPr>
            <p:nvPr/>
          </p:nvSpPr>
          <p:spPr bwMode="auto">
            <a:xfrm>
              <a:off x="5257800" y="53340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540" name="TextBox 325"/>
            <p:cNvSpPr txBox="1">
              <a:spLocks noChangeArrowheads="1"/>
            </p:cNvSpPr>
            <p:nvPr/>
          </p:nvSpPr>
          <p:spPr bwMode="auto">
            <a:xfrm>
              <a:off x="5257800" y="54218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541" name="TextBox 326"/>
            <p:cNvSpPr txBox="1">
              <a:spLocks noChangeArrowheads="1"/>
            </p:cNvSpPr>
            <p:nvPr/>
          </p:nvSpPr>
          <p:spPr bwMode="auto">
            <a:xfrm>
              <a:off x="5257800" y="5574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</p:grpSp>
      <p:grpSp>
        <p:nvGrpSpPr>
          <p:cNvPr id="22" name="Group 337"/>
          <p:cNvGrpSpPr>
            <a:grpSpLocks/>
          </p:cNvGrpSpPr>
          <p:nvPr/>
        </p:nvGrpSpPr>
        <p:grpSpPr bwMode="auto">
          <a:xfrm>
            <a:off x="3581400" y="4789488"/>
            <a:ext cx="914400" cy="750887"/>
            <a:chOff x="4953000" y="5193268"/>
            <a:chExt cx="914400" cy="750332"/>
          </a:xfrm>
        </p:grpSpPr>
        <p:sp>
          <p:nvSpPr>
            <p:cNvPr id="59516" name="Oval 338"/>
            <p:cNvSpPr>
              <a:spLocks noChangeArrowheads="1"/>
            </p:cNvSpPr>
            <p:nvPr/>
          </p:nvSpPr>
          <p:spPr bwMode="auto">
            <a:xfrm>
              <a:off x="4953000" y="5334000"/>
              <a:ext cx="9144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517" name="Oval 48"/>
            <p:cNvSpPr>
              <a:spLocks noChangeAspect="1" noChangeArrowheads="1"/>
            </p:cNvSpPr>
            <p:nvPr/>
          </p:nvSpPr>
          <p:spPr bwMode="auto">
            <a:xfrm>
              <a:off x="5708912" y="5556512"/>
              <a:ext cx="82288" cy="822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23" name="Group 245"/>
            <p:cNvGrpSpPr>
              <a:grpSpLocks/>
            </p:cNvGrpSpPr>
            <p:nvPr/>
          </p:nvGrpSpPr>
          <p:grpSpPr bwMode="auto">
            <a:xfrm>
              <a:off x="5004825" y="5410202"/>
              <a:ext cx="405375" cy="380998"/>
              <a:chOff x="5023112" y="5410202"/>
              <a:chExt cx="405375" cy="380998"/>
            </a:xfrm>
          </p:grpSpPr>
          <p:sp>
            <p:nvSpPr>
              <p:cNvPr id="59529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59530" name="Straight Connector 352"/>
              <p:cNvCxnSpPr>
                <a:cxnSpLocks noChangeShapeType="1"/>
                <a:stCxn id="59529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31" name="Straight Connector 353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32" name="Straight Connector 35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33" name="Straight Connector 355"/>
              <p:cNvCxnSpPr>
                <a:cxnSpLocks noChangeShapeType="1"/>
                <a:stCxn id="59529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24" name="Group 246"/>
            <p:cNvGrpSpPr>
              <a:grpSpLocks/>
            </p:cNvGrpSpPr>
            <p:nvPr/>
          </p:nvGrpSpPr>
          <p:grpSpPr bwMode="auto">
            <a:xfrm flipH="1">
              <a:off x="5385825" y="5410200"/>
              <a:ext cx="405375" cy="380998"/>
              <a:chOff x="5023112" y="5410202"/>
              <a:chExt cx="405375" cy="380998"/>
            </a:xfrm>
          </p:grpSpPr>
          <p:sp>
            <p:nvSpPr>
              <p:cNvPr id="59524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59525" name="Straight Connector 347"/>
              <p:cNvCxnSpPr>
                <a:cxnSpLocks noChangeShapeType="1"/>
                <a:stCxn id="59524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26" name="Straight Connector 348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27" name="Straight Connector 34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28" name="Straight Connector 350"/>
              <p:cNvCxnSpPr>
                <a:cxnSpLocks noChangeShapeType="1"/>
                <a:stCxn id="59524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59520" name="TextBox 342"/>
            <p:cNvSpPr txBox="1">
              <a:spLocks noChangeArrowheads="1"/>
            </p:cNvSpPr>
            <p:nvPr/>
          </p:nvSpPr>
          <p:spPr bwMode="auto">
            <a:xfrm>
              <a:off x="5257800" y="5193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521" name="TextBox 343"/>
            <p:cNvSpPr txBox="1">
              <a:spLocks noChangeArrowheads="1"/>
            </p:cNvSpPr>
            <p:nvPr/>
          </p:nvSpPr>
          <p:spPr bwMode="auto">
            <a:xfrm>
              <a:off x="5257800" y="53340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522" name="TextBox 344"/>
            <p:cNvSpPr txBox="1">
              <a:spLocks noChangeArrowheads="1"/>
            </p:cNvSpPr>
            <p:nvPr/>
          </p:nvSpPr>
          <p:spPr bwMode="auto">
            <a:xfrm>
              <a:off x="5257800" y="54218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523" name="TextBox 345"/>
            <p:cNvSpPr txBox="1">
              <a:spLocks noChangeArrowheads="1"/>
            </p:cNvSpPr>
            <p:nvPr/>
          </p:nvSpPr>
          <p:spPr bwMode="auto">
            <a:xfrm>
              <a:off x="5257800" y="5574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</p:grpSp>
      <p:sp>
        <p:nvSpPr>
          <p:cNvPr id="59412" name="Text Box 53"/>
          <p:cNvSpPr txBox="1">
            <a:spLocks noChangeArrowheads="1"/>
          </p:cNvSpPr>
          <p:nvPr/>
        </p:nvSpPr>
        <p:spPr bwMode="auto">
          <a:xfrm>
            <a:off x="6557963" y="5459413"/>
            <a:ext cx="792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8000"/>
                </a:solidFill>
                <a:latin typeface="Arial"/>
                <a:cs typeface="Arial"/>
              </a:rPr>
              <a:t>basal</a:t>
            </a:r>
          </a:p>
        </p:txBody>
      </p:sp>
      <p:sp>
        <p:nvSpPr>
          <p:cNvPr id="59413" name="Text Box 82"/>
          <p:cNvSpPr txBox="1">
            <a:spLocks noChangeArrowheads="1"/>
          </p:cNvSpPr>
          <p:nvPr/>
        </p:nvSpPr>
        <p:spPr bwMode="auto">
          <a:xfrm>
            <a:off x="7772400" y="4424363"/>
            <a:ext cx="855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e17.5</a:t>
            </a:r>
          </a:p>
        </p:txBody>
      </p:sp>
      <p:sp>
        <p:nvSpPr>
          <p:cNvPr id="59414" name="Text Box 35"/>
          <p:cNvSpPr txBox="1">
            <a:spLocks noChangeArrowheads="1"/>
          </p:cNvSpPr>
          <p:nvPr/>
        </p:nvSpPr>
        <p:spPr bwMode="auto">
          <a:xfrm>
            <a:off x="6324600" y="501808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00"/>
                </a:solidFill>
                <a:latin typeface="Arial"/>
                <a:cs typeface="Arial"/>
              </a:rPr>
              <a:t>intermediate</a:t>
            </a:r>
          </a:p>
        </p:txBody>
      </p:sp>
      <p:sp>
        <p:nvSpPr>
          <p:cNvPr id="59415" name="Text Box 35"/>
          <p:cNvSpPr txBox="1">
            <a:spLocks noChangeArrowheads="1"/>
          </p:cNvSpPr>
          <p:nvPr/>
        </p:nvSpPr>
        <p:spPr bwMode="auto">
          <a:xfrm>
            <a:off x="6324600" y="4498975"/>
            <a:ext cx="144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00"/>
                </a:solidFill>
                <a:latin typeface="Arial"/>
                <a:cs typeface="Arial"/>
              </a:rPr>
              <a:t>intermediate</a:t>
            </a:r>
          </a:p>
        </p:txBody>
      </p:sp>
      <p:sp>
        <p:nvSpPr>
          <p:cNvPr id="59416" name="Text Box 35"/>
          <p:cNvSpPr txBox="1">
            <a:spLocks noChangeArrowheads="1"/>
          </p:cNvSpPr>
          <p:nvPr/>
        </p:nvSpPr>
        <p:spPr bwMode="auto">
          <a:xfrm>
            <a:off x="6324600" y="402748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00"/>
                </a:solidFill>
                <a:latin typeface="Arial"/>
                <a:cs typeface="Arial"/>
              </a:rPr>
              <a:t>intermediate</a:t>
            </a:r>
          </a:p>
        </p:txBody>
      </p:sp>
      <p:sp>
        <p:nvSpPr>
          <p:cNvPr id="59417" name="TextBox 273"/>
          <p:cNvSpPr txBox="1">
            <a:spLocks noChangeArrowheads="1"/>
          </p:cNvSpPr>
          <p:nvPr/>
        </p:nvSpPr>
        <p:spPr bwMode="auto">
          <a:xfrm>
            <a:off x="304800" y="5470525"/>
            <a:ext cx="1422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8000"/>
                </a:solidFill>
                <a:latin typeface="Arial"/>
                <a:cs typeface="Arial"/>
              </a:rPr>
              <a:t>K14+, prolif.</a:t>
            </a:r>
          </a:p>
        </p:txBody>
      </p:sp>
      <p:sp>
        <p:nvSpPr>
          <p:cNvPr id="59418" name="TextBox 274"/>
          <p:cNvSpPr txBox="1">
            <a:spLocks noChangeArrowheads="1"/>
          </p:cNvSpPr>
          <p:nvPr/>
        </p:nvSpPr>
        <p:spPr bwMode="auto">
          <a:xfrm>
            <a:off x="0" y="4932363"/>
            <a:ext cx="1897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rial"/>
                <a:cs typeface="Arial"/>
              </a:rPr>
              <a:t>K10/K14+, prolif.</a:t>
            </a:r>
          </a:p>
        </p:txBody>
      </p:sp>
      <p:sp>
        <p:nvSpPr>
          <p:cNvPr id="59419" name="TextBox 275"/>
          <p:cNvSpPr txBox="1">
            <a:spLocks noChangeArrowheads="1"/>
          </p:cNvSpPr>
          <p:nvPr/>
        </p:nvSpPr>
        <p:spPr bwMode="auto">
          <a:xfrm>
            <a:off x="0" y="4408488"/>
            <a:ext cx="1897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rial"/>
                <a:cs typeface="Arial"/>
              </a:rPr>
              <a:t>K10/K14+, prolif.</a:t>
            </a:r>
          </a:p>
        </p:txBody>
      </p:sp>
      <p:sp>
        <p:nvSpPr>
          <p:cNvPr id="59420" name="TextBox 276"/>
          <p:cNvSpPr txBox="1">
            <a:spLocks noChangeArrowheads="1"/>
          </p:cNvSpPr>
          <p:nvPr/>
        </p:nvSpPr>
        <p:spPr bwMode="auto">
          <a:xfrm>
            <a:off x="0" y="3946525"/>
            <a:ext cx="1897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rial"/>
                <a:cs typeface="Arial"/>
              </a:rPr>
              <a:t>K10/K14+, prolif.</a:t>
            </a:r>
          </a:p>
        </p:txBody>
      </p:sp>
      <p:sp>
        <p:nvSpPr>
          <p:cNvPr id="59422" name="Oval 87"/>
          <p:cNvSpPr>
            <a:spLocks noChangeArrowheads="1"/>
          </p:cNvSpPr>
          <p:nvPr/>
        </p:nvSpPr>
        <p:spPr bwMode="auto">
          <a:xfrm>
            <a:off x="3581400" y="23129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9423" name="Oval 88"/>
          <p:cNvSpPr>
            <a:spLocks noChangeArrowheads="1"/>
          </p:cNvSpPr>
          <p:nvPr/>
        </p:nvSpPr>
        <p:spPr bwMode="auto">
          <a:xfrm>
            <a:off x="4038600" y="2312988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9424" name="AutoShape 89"/>
          <p:cNvSpPr>
            <a:spLocks noChangeArrowheads="1"/>
          </p:cNvSpPr>
          <p:nvPr/>
        </p:nvSpPr>
        <p:spPr bwMode="auto">
          <a:xfrm>
            <a:off x="3810000" y="2503488"/>
            <a:ext cx="152400" cy="2286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9425" name="AutoShape 90"/>
          <p:cNvSpPr>
            <a:spLocks noChangeArrowheads="1"/>
          </p:cNvSpPr>
          <p:nvPr/>
        </p:nvSpPr>
        <p:spPr bwMode="auto">
          <a:xfrm flipV="1">
            <a:off x="3810000" y="2122488"/>
            <a:ext cx="152400" cy="2286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9426" name="Text Box 13"/>
          <p:cNvSpPr txBox="1">
            <a:spLocks noChangeArrowheads="1"/>
          </p:cNvSpPr>
          <p:nvPr/>
        </p:nvSpPr>
        <p:spPr bwMode="auto">
          <a:xfrm>
            <a:off x="2971800" y="1219200"/>
            <a:ext cx="293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Single-layered ectoderm</a:t>
            </a:r>
          </a:p>
        </p:txBody>
      </p:sp>
      <p:sp>
        <p:nvSpPr>
          <p:cNvPr id="59427" name="Text Box 15"/>
          <p:cNvSpPr txBox="1">
            <a:spLocks noChangeArrowheads="1"/>
          </p:cNvSpPr>
          <p:nvPr/>
        </p:nvSpPr>
        <p:spPr bwMode="auto">
          <a:xfrm>
            <a:off x="2944813" y="3209925"/>
            <a:ext cx="2922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Intermediate layer forms</a:t>
            </a:r>
          </a:p>
        </p:txBody>
      </p:sp>
      <p:sp>
        <p:nvSpPr>
          <p:cNvPr id="59428" name="Text Box 26"/>
          <p:cNvSpPr txBox="1">
            <a:spLocks noChangeArrowheads="1"/>
          </p:cNvSpPr>
          <p:nvPr/>
        </p:nvSpPr>
        <p:spPr bwMode="auto">
          <a:xfrm>
            <a:off x="7772400" y="674688"/>
            <a:ext cx="684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e8.5</a:t>
            </a:r>
          </a:p>
        </p:txBody>
      </p:sp>
      <p:sp>
        <p:nvSpPr>
          <p:cNvPr id="59429" name="Text Box 28"/>
          <p:cNvSpPr txBox="1">
            <a:spLocks noChangeArrowheads="1"/>
          </p:cNvSpPr>
          <p:nvPr/>
        </p:nvSpPr>
        <p:spPr bwMode="auto">
          <a:xfrm>
            <a:off x="7772400" y="2571750"/>
            <a:ext cx="855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e14.5</a:t>
            </a:r>
          </a:p>
        </p:txBody>
      </p:sp>
      <p:sp>
        <p:nvSpPr>
          <p:cNvPr id="59430" name="Text Box 34"/>
          <p:cNvSpPr txBox="1">
            <a:spLocks noChangeArrowheads="1"/>
          </p:cNvSpPr>
          <p:nvPr/>
        </p:nvSpPr>
        <p:spPr bwMode="auto">
          <a:xfrm>
            <a:off x="6346825" y="2670175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8000"/>
                </a:solidFill>
                <a:latin typeface="Arial"/>
                <a:cs typeface="Arial"/>
              </a:rPr>
              <a:t>basal</a:t>
            </a:r>
          </a:p>
        </p:txBody>
      </p:sp>
      <p:sp>
        <p:nvSpPr>
          <p:cNvPr id="59431" name="Text Box 35"/>
          <p:cNvSpPr txBox="1">
            <a:spLocks noChangeArrowheads="1"/>
          </p:cNvSpPr>
          <p:nvPr/>
        </p:nvSpPr>
        <p:spPr bwMode="auto">
          <a:xfrm>
            <a:off x="6330950" y="225583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00"/>
                </a:solidFill>
                <a:latin typeface="Arial"/>
                <a:cs typeface="Arial"/>
              </a:rPr>
              <a:t>intermediate</a:t>
            </a:r>
          </a:p>
        </p:txBody>
      </p:sp>
      <p:grpSp>
        <p:nvGrpSpPr>
          <p:cNvPr id="25" name="Group 42"/>
          <p:cNvGrpSpPr>
            <a:grpSpLocks/>
          </p:cNvGrpSpPr>
          <p:nvPr/>
        </p:nvGrpSpPr>
        <p:grpSpPr bwMode="auto">
          <a:xfrm>
            <a:off x="2895600" y="681038"/>
            <a:ext cx="762000" cy="457200"/>
            <a:chOff x="2352" y="912"/>
            <a:chExt cx="480" cy="288"/>
          </a:xfrm>
        </p:grpSpPr>
        <p:sp>
          <p:nvSpPr>
            <p:cNvPr id="59514" name="AutoShape 40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515" name="Oval 41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59433" name="AutoShape 44"/>
          <p:cNvSpPr>
            <a:spLocks noChangeArrowheads="1"/>
          </p:cNvSpPr>
          <p:nvPr/>
        </p:nvSpPr>
        <p:spPr bwMode="auto">
          <a:xfrm>
            <a:off x="3657600" y="681038"/>
            <a:ext cx="762000" cy="457200"/>
          </a:xfrm>
          <a:prstGeom prst="roundRect">
            <a:avLst>
              <a:gd name="adj" fmla="val 16667"/>
            </a:avLst>
          </a:prstGeom>
          <a:solidFill>
            <a:srgbClr val="FF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9434" name="Oval 45"/>
          <p:cNvSpPr>
            <a:spLocks noChangeArrowheads="1"/>
          </p:cNvSpPr>
          <p:nvPr/>
        </p:nvSpPr>
        <p:spPr bwMode="auto">
          <a:xfrm>
            <a:off x="3962400" y="827088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grpSp>
        <p:nvGrpSpPr>
          <p:cNvPr id="26" name="Group 49"/>
          <p:cNvGrpSpPr>
            <a:grpSpLocks/>
          </p:cNvGrpSpPr>
          <p:nvPr/>
        </p:nvGrpSpPr>
        <p:grpSpPr bwMode="auto">
          <a:xfrm>
            <a:off x="5334000" y="681038"/>
            <a:ext cx="762000" cy="457200"/>
            <a:chOff x="2352" y="912"/>
            <a:chExt cx="480" cy="288"/>
          </a:xfrm>
        </p:grpSpPr>
        <p:sp>
          <p:nvSpPr>
            <p:cNvPr id="59512" name="AutoShape 50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513" name="Oval 51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27" name="Group 52"/>
          <p:cNvGrpSpPr>
            <a:grpSpLocks/>
          </p:cNvGrpSpPr>
          <p:nvPr/>
        </p:nvGrpSpPr>
        <p:grpSpPr bwMode="auto">
          <a:xfrm>
            <a:off x="2895600" y="2655888"/>
            <a:ext cx="762000" cy="457200"/>
            <a:chOff x="2352" y="912"/>
            <a:chExt cx="480" cy="288"/>
          </a:xfrm>
        </p:grpSpPr>
        <p:sp>
          <p:nvSpPr>
            <p:cNvPr id="59510" name="AutoShape 53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511" name="Oval 54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28" name="Group 55"/>
          <p:cNvGrpSpPr>
            <a:grpSpLocks/>
          </p:cNvGrpSpPr>
          <p:nvPr/>
        </p:nvGrpSpPr>
        <p:grpSpPr bwMode="auto">
          <a:xfrm>
            <a:off x="3657600" y="2655888"/>
            <a:ext cx="762000" cy="457200"/>
            <a:chOff x="2352" y="912"/>
            <a:chExt cx="480" cy="288"/>
          </a:xfrm>
        </p:grpSpPr>
        <p:sp>
          <p:nvSpPr>
            <p:cNvPr id="59508" name="AutoShape 56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509" name="Oval 57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29" name="Group 61"/>
          <p:cNvGrpSpPr>
            <a:grpSpLocks/>
          </p:cNvGrpSpPr>
          <p:nvPr/>
        </p:nvGrpSpPr>
        <p:grpSpPr bwMode="auto">
          <a:xfrm>
            <a:off x="5334000" y="2655888"/>
            <a:ext cx="762000" cy="457200"/>
            <a:chOff x="2352" y="912"/>
            <a:chExt cx="480" cy="288"/>
          </a:xfrm>
        </p:grpSpPr>
        <p:sp>
          <p:nvSpPr>
            <p:cNvPr id="59506" name="AutoShape 62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507" name="Oval 63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59439" name="AutoShape 65"/>
          <p:cNvSpPr>
            <a:spLocks noChangeArrowheads="1"/>
          </p:cNvSpPr>
          <p:nvPr/>
        </p:nvSpPr>
        <p:spPr bwMode="auto">
          <a:xfrm>
            <a:off x="2667000" y="2198688"/>
            <a:ext cx="762000" cy="457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9440" name="Oval 66"/>
          <p:cNvSpPr>
            <a:spLocks noChangeArrowheads="1"/>
          </p:cNvSpPr>
          <p:nvPr/>
        </p:nvSpPr>
        <p:spPr bwMode="auto">
          <a:xfrm>
            <a:off x="2971800" y="2351088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9441" name="AutoShape 70"/>
          <p:cNvSpPr>
            <a:spLocks noChangeArrowheads="1"/>
          </p:cNvSpPr>
          <p:nvPr/>
        </p:nvSpPr>
        <p:spPr bwMode="auto">
          <a:xfrm>
            <a:off x="4343400" y="2198688"/>
            <a:ext cx="762000" cy="457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9442" name="Oval 71"/>
          <p:cNvSpPr>
            <a:spLocks noChangeArrowheads="1"/>
          </p:cNvSpPr>
          <p:nvPr/>
        </p:nvSpPr>
        <p:spPr bwMode="auto">
          <a:xfrm>
            <a:off x="4572000" y="2274888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9443" name="AutoShape 73"/>
          <p:cNvSpPr>
            <a:spLocks noChangeArrowheads="1"/>
          </p:cNvSpPr>
          <p:nvPr/>
        </p:nvSpPr>
        <p:spPr bwMode="auto">
          <a:xfrm>
            <a:off x="5105400" y="2198688"/>
            <a:ext cx="762000" cy="457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59444" name="Oval 74"/>
          <p:cNvSpPr>
            <a:spLocks noChangeArrowheads="1"/>
          </p:cNvSpPr>
          <p:nvPr/>
        </p:nvSpPr>
        <p:spPr bwMode="auto">
          <a:xfrm>
            <a:off x="5334000" y="2351088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grpSp>
        <p:nvGrpSpPr>
          <p:cNvPr id="30" name="Group 126"/>
          <p:cNvGrpSpPr>
            <a:grpSpLocks/>
          </p:cNvGrpSpPr>
          <p:nvPr/>
        </p:nvGrpSpPr>
        <p:grpSpPr bwMode="auto">
          <a:xfrm>
            <a:off x="4419600" y="2503488"/>
            <a:ext cx="914400" cy="750887"/>
            <a:chOff x="4953000" y="5193268"/>
            <a:chExt cx="914400" cy="750332"/>
          </a:xfrm>
        </p:grpSpPr>
        <p:sp>
          <p:nvSpPr>
            <p:cNvPr id="59488" name="Oval 127"/>
            <p:cNvSpPr>
              <a:spLocks noChangeArrowheads="1"/>
            </p:cNvSpPr>
            <p:nvPr/>
          </p:nvSpPr>
          <p:spPr bwMode="auto">
            <a:xfrm>
              <a:off x="4953000" y="5334000"/>
              <a:ext cx="914400" cy="533400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489" name="Oval 48"/>
            <p:cNvSpPr>
              <a:spLocks noChangeAspect="1" noChangeArrowheads="1"/>
            </p:cNvSpPr>
            <p:nvPr/>
          </p:nvSpPr>
          <p:spPr bwMode="auto">
            <a:xfrm>
              <a:off x="5708912" y="5556512"/>
              <a:ext cx="82288" cy="822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31" name="Group 73"/>
            <p:cNvGrpSpPr>
              <a:grpSpLocks/>
            </p:cNvGrpSpPr>
            <p:nvPr/>
          </p:nvGrpSpPr>
          <p:grpSpPr bwMode="auto">
            <a:xfrm>
              <a:off x="5004825" y="5410202"/>
              <a:ext cx="405375" cy="380998"/>
              <a:chOff x="5023112" y="5410202"/>
              <a:chExt cx="405375" cy="380998"/>
            </a:xfrm>
          </p:grpSpPr>
          <p:sp>
            <p:nvSpPr>
              <p:cNvPr id="59501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59502" name="Straight Connector 141"/>
              <p:cNvCxnSpPr>
                <a:cxnSpLocks noChangeShapeType="1"/>
                <a:stCxn id="59501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03" name="Straight Connector 142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04" name="Straight Connector 14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05" name="Straight Connector 144"/>
              <p:cNvCxnSpPr>
                <a:cxnSpLocks noChangeShapeType="1"/>
                <a:stCxn id="59501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59610" name="Group 74"/>
            <p:cNvGrpSpPr>
              <a:grpSpLocks/>
            </p:cNvGrpSpPr>
            <p:nvPr/>
          </p:nvGrpSpPr>
          <p:grpSpPr bwMode="auto">
            <a:xfrm flipH="1">
              <a:off x="5385825" y="5410200"/>
              <a:ext cx="405375" cy="380998"/>
              <a:chOff x="5023112" y="5410202"/>
              <a:chExt cx="405375" cy="380998"/>
            </a:xfrm>
          </p:grpSpPr>
          <p:sp>
            <p:nvSpPr>
              <p:cNvPr id="59496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59497" name="Straight Connector 136"/>
              <p:cNvCxnSpPr>
                <a:cxnSpLocks noChangeShapeType="1"/>
                <a:stCxn id="59496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498" name="Straight Connector 137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499" name="Straight Connector 13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500" name="Straight Connector 139"/>
              <p:cNvCxnSpPr>
                <a:cxnSpLocks noChangeShapeType="1"/>
                <a:stCxn id="59496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59492" name="TextBox 131"/>
            <p:cNvSpPr txBox="1">
              <a:spLocks noChangeArrowheads="1"/>
            </p:cNvSpPr>
            <p:nvPr/>
          </p:nvSpPr>
          <p:spPr bwMode="auto">
            <a:xfrm>
              <a:off x="5257800" y="5193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493" name="TextBox 132"/>
            <p:cNvSpPr txBox="1">
              <a:spLocks noChangeArrowheads="1"/>
            </p:cNvSpPr>
            <p:nvPr/>
          </p:nvSpPr>
          <p:spPr bwMode="auto">
            <a:xfrm>
              <a:off x="5257800" y="53340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494" name="TextBox 133"/>
            <p:cNvSpPr txBox="1">
              <a:spLocks noChangeArrowheads="1"/>
            </p:cNvSpPr>
            <p:nvPr/>
          </p:nvSpPr>
          <p:spPr bwMode="auto">
            <a:xfrm>
              <a:off x="5257800" y="54218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495" name="TextBox 134"/>
            <p:cNvSpPr txBox="1">
              <a:spLocks noChangeArrowheads="1"/>
            </p:cNvSpPr>
            <p:nvPr/>
          </p:nvSpPr>
          <p:spPr bwMode="auto">
            <a:xfrm>
              <a:off x="5257800" y="5574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</p:grpSp>
      <p:grpSp>
        <p:nvGrpSpPr>
          <p:cNvPr id="59611" name="Group 145"/>
          <p:cNvGrpSpPr>
            <a:grpSpLocks/>
          </p:cNvGrpSpPr>
          <p:nvPr/>
        </p:nvGrpSpPr>
        <p:grpSpPr bwMode="auto">
          <a:xfrm>
            <a:off x="4419600" y="533400"/>
            <a:ext cx="914400" cy="750888"/>
            <a:chOff x="4953000" y="5193268"/>
            <a:chExt cx="914400" cy="750332"/>
          </a:xfrm>
        </p:grpSpPr>
        <p:sp>
          <p:nvSpPr>
            <p:cNvPr id="59470" name="Oval 146"/>
            <p:cNvSpPr>
              <a:spLocks noChangeArrowheads="1"/>
            </p:cNvSpPr>
            <p:nvPr/>
          </p:nvSpPr>
          <p:spPr bwMode="auto">
            <a:xfrm>
              <a:off x="4953000" y="5334000"/>
              <a:ext cx="914400" cy="533400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471" name="Oval 48"/>
            <p:cNvSpPr>
              <a:spLocks noChangeAspect="1" noChangeArrowheads="1"/>
            </p:cNvSpPr>
            <p:nvPr/>
          </p:nvSpPr>
          <p:spPr bwMode="auto">
            <a:xfrm>
              <a:off x="5708912" y="5556512"/>
              <a:ext cx="82288" cy="822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59612" name="Group 73"/>
            <p:cNvGrpSpPr>
              <a:grpSpLocks/>
            </p:cNvGrpSpPr>
            <p:nvPr/>
          </p:nvGrpSpPr>
          <p:grpSpPr bwMode="auto">
            <a:xfrm>
              <a:off x="5004825" y="5410202"/>
              <a:ext cx="405375" cy="380998"/>
              <a:chOff x="5023112" y="5410202"/>
              <a:chExt cx="405375" cy="380998"/>
            </a:xfrm>
          </p:grpSpPr>
          <p:sp>
            <p:nvSpPr>
              <p:cNvPr id="59483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59484" name="Straight Connector 160"/>
              <p:cNvCxnSpPr>
                <a:cxnSpLocks noChangeShapeType="1"/>
                <a:stCxn id="59483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485" name="Straight Connector 161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486" name="Straight Connector 16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487" name="Straight Connector 163"/>
              <p:cNvCxnSpPr>
                <a:cxnSpLocks noChangeShapeType="1"/>
                <a:stCxn id="59483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59613" name="Group 74"/>
            <p:cNvGrpSpPr>
              <a:grpSpLocks/>
            </p:cNvGrpSpPr>
            <p:nvPr/>
          </p:nvGrpSpPr>
          <p:grpSpPr bwMode="auto">
            <a:xfrm flipH="1">
              <a:off x="5385825" y="5410200"/>
              <a:ext cx="405375" cy="380998"/>
              <a:chOff x="5023112" y="5410202"/>
              <a:chExt cx="405375" cy="380998"/>
            </a:xfrm>
          </p:grpSpPr>
          <p:sp>
            <p:nvSpPr>
              <p:cNvPr id="59478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59479" name="Straight Connector 155"/>
              <p:cNvCxnSpPr>
                <a:cxnSpLocks noChangeShapeType="1"/>
                <a:stCxn id="59478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480" name="Straight Connector 156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481" name="Straight Connector 15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482" name="Straight Connector 158"/>
              <p:cNvCxnSpPr>
                <a:cxnSpLocks noChangeShapeType="1"/>
                <a:stCxn id="59478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59474" name="TextBox 150"/>
            <p:cNvSpPr txBox="1">
              <a:spLocks noChangeArrowheads="1"/>
            </p:cNvSpPr>
            <p:nvPr/>
          </p:nvSpPr>
          <p:spPr bwMode="auto">
            <a:xfrm>
              <a:off x="5257800" y="5193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475" name="TextBox 151"/>
            <p:cNvSpPr txBox="1">
              <a:spLocks noChangeArrowheads="1"/>
            </p:cNvSpPr>
            <p:nvPr/>
          </p:nvSpPr>
          <p:spPr bwMode="auto">
            <a:xfrm>
              <a:off x="5257800" y="53340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476" name="TextBox 152"/>
            <p:cNvSpPr txBox="1">
              <a:spLocks noChangeArrowheads="1"/>
            </p:cNvSpPr>
            <p:nvPr/>
          </p:nvSpPr>
          <p:spPr bwMode="auto">
            <a:xfrm>
              <a:off x="5257800" y="54218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477" name="TextBox 153"/>
            <p:cNvSpPr txBox="1">
              <a:spLocks noChangeArrowheads="1"/>
            </p:cNvSpPr>
            <p:nvPr/>
          </p:nvSpPr>
          <p:spPr bwMode="auto">
            <a:xfrm>
              <a:off x="5257800" y="5574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</p:grpSp>
      <p:grpSp>
        <p:nvGrpSpPr>
          <p:cNvPr id="59614" name="Group 164"/>
          <p:cNvGrpSpPr>
            <a:grpSpLocks/>
          </p:cNvGrpSpPr>
          <p:nvPr/>
        </p:nvGrpSpPr>
        <p:grpSpPr bwMode="auto">
          <a:xfrm>
            <a:off x="3429000" y="1970088"/>
            <a:ext cx="914400" cy="750887"/>
            <a:chOff x="4953000" y="5193268"/>
            <a:chExt cx="914400" cy="750332"/>
          </a:xfrm>
        </p:grpSpPr>
        <p:sp>
          <p:nvSpPr>
            <p:cNvPr id="59452" name="Oval 165"/>
            <p:cNvSpPr>
              <a:spLocks noChangeArrowheads="1"/>
            </p:cNvSpPr>
            <p:nvPr/>
          </p:nvSpPr>
          <p:spPr bwMode="auto">
            <a:xfrm>
              <a:off x="4953000" y="5334000"/>
              <a:ext cx="9144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9453" name="Oval 48"/>
            <p:cNvSpPr>
              <a:spLocks noChangeAspect="1" noChangeArrowheads="1"/>
            </p:cNvSpPr>
            <p:nvPr/>
          </p:nvSpPr>
          <p:spPr bwMode="auto">
            <a:xfrm>
              <a:off x="5708912" y="5556512"/>
              <a:ext cx="82288" cy="822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59615" name="Group 73"/>
            <p:cNvGrpSpPr>
              <a:grpSpLocks/>
            </p:cNvGrpSpPr>
            <p:nvPr/>
          </p:nvGrpSpPr>
          <p:grpSpPr bwMode="auto">
            <a:xfrm>
              <a:off x="5004825" y="5410202"/>
              <a:ext cx="405375" cy="380998"/>
              <a:chOff x="5023112" y="5410202"/>
              <a:chExt cx="405375" cy="380998"/>
            </a:xfrm>
          </p:grpSpPr>
          <p:sp>
            <p:nvSpPr>
              <p:cNvPr id="59465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59466" name="Straight Connector 179"/>
              <p:cNvCxnSpPr>
                <a:cxnSpLocks noChangeShapeType="1"/>
                <a:stCxn id="59465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467" name="Straight Connector 180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468" name="Straight Connector 18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469" name="Straight Connector 182"/>
              <p:cNvCxnSpPr>
                <a:cxnSpLocks noChangeShapeType="1"/>
                <a:stCxn id="59465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59392" name="Group 74"/>
            <p:cNvGrpSpPr>
              <a:grpSpLocks/>
            </p:cNvGrpSpPr>
            <p:nvPr/>
          </p:nvGrpSpPr>
          <p:grpSpPr bwMode="auto">
            <a:xfrm flipH="1">
              <a:off x="5385825" y="5410200"/>
              <a:ext cx="405375" cy="380998"/>
              <a:chOff x="5023112" y="5410202"/>
              <a:chExt cx="405375" cy="380998"/>
            </a:xfrm>
          </p:grpSpPr>
          <p:sp>
            <p:nvSpPr>
              <p:cNvPr id="59460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59461" name="Straight Connector 174"/>
              <p:cNvCxnSpPr>
                <a:cxnSpLocks noChangeShapeType="1"/>
                <a:stCxn id="59460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462" name="Straight Connector 175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463" name="Straight Connector 17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464" name="Straight Connector 177"/>
              <p:cNvCxnSpPr>
                <a:cxnSpLocks noChangeShapeType="1"/>
                <a:stCxn id="59460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59456" name="TextBox 169"/>
            <p:cNvSpPr txBox="1">
              <a:spLocks noChangeArrowheads="1"/>
            </p:cNvSpPr>
            <p:nvPr/>
          </p:nvSpPr>
          <p:spPr bwMode="auto">
            <a:xfrm>
              <a:off x="5257800" y="5193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457" name="TextBox 170"/>
            <p:cNvSpPr txBox="1">
              <a:spLocks noChangeArrowheads="1"/>
            </p:cNvSpPr>
            <p:nvPr/>
          </p:nvSpPr>
          <p:spPr bwMode="auto">
            <a:xfrm>
              <a:off x="5257800" y="53340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458" name="TextBox 171"/>
            <p:cNvSpPr txBox="1">
              <a:spLocks noChangeArrowheads="1"/>
            </p:cNvSpPr>
            <p:nvPr/>
          </p:nvSpPr>
          <p:spPr bwMode="auto">
            <a:xfrm>
              <a:off x="5257800" y="54218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59459" name="TextBox 172"/>
            <p:cNvSpPr txBox="1">
              <a:spLocks noChangeArrowheads="1"/>
            </p:cNvSpPr>
            <p:nvPr/>
          </p:nvSpPr>
          <p:spPr bwMode="auto">
            <a:xfrm>
              <a:off x="5257800" y="5574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</p:grpSp>
      <p:sp>
        <p:nvSpPr>
          <p:cNvPr id="59448" name="TextBox 151"/>
          <p:cNvSpPr txBox="1">
            <a:spLocks noChangeArrowheads="1"/>
          </p:cNvSpPr>
          <p:nvPr/>
        </p:nvSpPr>
        <p:spPr bwMode="auto">
          <a:xfrm>
            <a:off x="304800" y="674688"/>
            <a:ext cx="1422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8000"/>
                </a:solidFill>
                <a:latin typeface="Arial"/>
                <a:cs typeface="Arial"/>
              </a:rPr>
              <a:t>K14+, prolif.</a:t>
            </a:r>
          </a:p>
        </p:txBody>
      </p:sp>
      <p:sp>
        <p:nvSpPr>
          <p:cNvPr id="59449" name="TextBox 152"/>
          <p:cNvSpPr txBox="1">
            <a:spLocks noChangeArrowheads="1"/>
          </p:cNvSpPr>
          <p:nvPr/>
        </p:nvSpPr>
        <p:spPr bwMode="auto">
          <a:xfrm>
            <a:off x="304800" y="2655888"/>
            <a:ext cx="1422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8000"/>
                </a:solidFill>
                <a:latin typeface="Arial"/>
                <a:cs typeface="Arial"/>
              </a:rPr>
              <a:t>K14+, prolif.</a:t>
            </a:r>
          </a:p>
        </p:txBody>
      </p:sp>
      <p:sp>
        <p:nvSpPr>
          <p:cNvPr id="59450" name="TextBox 153"/>
          <p:cNvSpPr txBox="1">
            <a:spLocks noChangeArrowheads="1"/>
          </p:cNvSpPr>
          <p:nvPr/>
        </p:nvSpPr>
        <p:spPr bwMode="auto">
          <a:xfrm>
            <a:off x="0" y="2117725"/>
            <a:ext cx="1897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rial"/>
                <a:cs typeface="Arial"/>
              </a:rPr>
              <a:t>K10/K14+, prolif.</a:t>
            </a:r>
          </a:p>
        </p:txBody>
      </p:sp>
      <p:sp>
        <p:nvSpPr>
          <p:cNvPr id="218" name="Title 217"/>
          <p:cNvSpPr>
            <a:spLocks noGrp="1"/>
          </p:cNvSpPr>
          <p:nvPr>
            <p:ph type="title" idx="4294967295"/>
          </p:nvPr>
        </p:nvSpPr>
        <p:spPr>
          <a:xfrm>
            <a:off x="60218" y="11242"/>
            <a:ext cx="8839200" cy="640044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US" sz="3200" u="sng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Is </a:t>
            </a:r>
            <a:r>
              <a:rPr lang="en-US" sz="3200" i="1" u="sng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shd </a:t>
            </a:r>
            <a:r>
              <a:rPr lang="en-US" sz="3200" u="sng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epidermis trapped in intermediate fate?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839200" cy="685800"/>
          </a:xfrm>
        </p:spPr>
        <p:txBody>
          <a:bodyPr/>
          <a:lstStyle/>
          <a:p>
            <a:pPr eaLnBrk="1" hangingPunct="1"/>
            <a:r>
              <a:rPr lang="en-US" sz="3200" i="1" u="sng" dirty="0" smtClean="0">
                <a:solidFill>
                  <a:schemeClr val="bg1"/>
                </a:solidFill>
                <a:latin typeface="Arial"/>
                <a:cs typeface="Arial"/>
              </a:rPr>
              <a:t>shd</a:t>
            </a:r>
            <a:r>
              <a:rPr lang="en-US" sz="3200" u="sng" dirty="0" smtClean="0">
                <a:solidFill>
                  <a:schemeClr val="bg1"/>
                </a:solidFill>
                <a:latin typeface="Arial"/>
                <a:cs typeface="Arial"/>
              </a:rPr>
              <a:t> basal keratinocytes are </a:t>
            </a:r>
            <a:r>
              <a:rPr lang="en-US" sz="3200" u="sng" dirty="0" err="1" smtClean="0">
                <a:solidFill>
                  <a:schemeClr val="bg1"/>
                </a:solidFill>
                <a:latin typeface="Arial"/>
                <a:cs typeface="Arial"/>
              </a:rPr>
              <a:t>hyperproliferative</a:t>
            </a:r>
            <a:endParaRPr lang="en-US" sz="3200" u="sng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1443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4638" y="1209675"/>
            <a:ext cx="60547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Box 13"/>
          <p:cNvSpPr txBox="1">
            <a:spLocks noChangeArrowheads="1"/>
          </p:cNvSpPr>
          <p:nvPr/>
        </p:nvSpPr>
        <p:spPr bwMode="auto">
          <a:xfrm rot="-5400000">
            <a:off x="-1022647" y="3162984"/>
            <a:ext cx="37899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Percentage of basal cells in mitosis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(phospho-histone H3+)</a:t>
            </a:r>
          </a:p>
        </p:txBody>
      </p:sp>
      <p:sp>
        <p:nvSpPr>
          <p:cNvPr id="61445" name="TextBox 14"/>
          <p:cNvSpPr txBox="1">
            <a:spLocks noChangeArrowheads="1"/>
          </p:cNvSpPr>
          <p:nvPr/>
        </p:nvSpPr>
        <p:spPr bwMode="auto">
          <a:xfrm>
            <a:off x="2822575" y="5867400"/>
            <a:ext cx="32380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control                   </a:t>
            </a:r>
            <a:r>
              <a:rPr lang="en-US" i="1">
                <a:solidFill>
                  <a:srgbClr val="FFFFFF"/>
                </a:solidFill>
                <a:latin typeface="Arial"/>
                <a:cs typeface="Arial"/>
              </a:rPr>
              <a:t>shd </a:t>
            </a:r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mutant</a:t>
            </a:r>
          </a:p>
        </p:txBody>
      </p:sp>
      <p:sp>
        <p:nvSpPr>
          <p:cNvPr id="61446" name="TextBox 5"/>
          <p:cNvSpPr txBox="1">
            <a:spLocks noChangeArrowheads="1"/>
          </p:cNvSpPr>
          <p:nvPr/>
        </p:nvSpPr>
        <p:spPr bwMode="auto">
          <a:xfrm>
            <a:off x="7119938" y="6324600"/>
            <a:ext cx="15066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/>
                <a:cs typeface="Arial"/>
              </a:rPr>
              <a:t>***P &lt; 0.0005</a:t>
            </a:r>
            <a:r>
              <a:rPr lang="en-US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1447" name="TextBox 6"/>
          <p:cNvSpPr txBox="1">
            <a:spLocks noChangeArrowheads="1"/>
          </p:cNvSpPr>
          <p:nvPr/>
        </p:nvSpPr>
        <p:spPr bwMode="auto">
          <a:xfrm>
            <a:off x="5813425" y="1066800"/>
            <a:ext cx="663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/>
                <a:cs typeface="Arial"/>
              </a:rPr>
              <a:t>***</a:t>
            </a:r>
          </a:p>
        </p:txBody>
      </p:sp>
      <p:sp>
        <p:nvSpPr>
          <p:cNvPr id="61448" name="TextBox 34"/>
          <p:cNvSpPr txBox="1">
            <a:spLocks noChangeArrowheads="1"/>
          </p:cNvSpPr>
          <p:nvPr/>
        </p:nvSpPr>
        <p:spPr bwMode="auto">
          <a:xfrm>
            <a:off x="0" y="6396038"/>
            <a:ext cx="762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e16.5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839200" cy="685800"/>
          </a:xfrm>
        </p:spPr>
        <p:txBody>
          <a:bodyPr/>
          <a:lstStyle/>
          <a:p>
            <a:pPr eaLnBrk="1" hangingPunct="1"/>
            <a:r>
              <a:rPr lang="en-US" sz="3200" i="1" u="sng" smtClean="0">
                <a:solidFill>
                  <a:schemeClr val="bg1"/>
                </a:solidFill>
                <a:latin typeface="Arial"/>
                <a:cs typeface="Arial"/>
              </a:rPr>
              <a:t>shd</a:t>
            </a:r>
            <a:r>
              <a:rPr lang="en-US" sz="3200" u="sng" smtClean="0">
                <a:solidFill>
                  <a:schemeClr val="bg1"/>
                </a:solidFill>
                <a:latin typeface="Arial"/>
                <a:cs typeface="Arial"/>
              </a:rPr>
              <a:t> epidermal thickening occurs early</a:t>
            </a:r>
          </a:p>
        </p:txBody>
      </p:sp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2514600" y="6396038"/>
            <a:ext cx="31101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Keratin 10, </a:t>
            </a:r>
            <a:r>
              <a:rPr lang="en-US">
                <a:solidFill>
                  <a:srgbClr val="06FF1E"/>
                </a:solidFill>
                <a:latin typeface="Arial"/>
                <a:ea typeface="Symbol" charset="2"/>
                <a:cs typeface="Arial"/>
              </a:rPr>
              <a:t>b</a:t>
            </a:r>
            <a:r>
              <a:rPr lang="en-US">
                <a:solidFill>
                  <a:srgbClr val="06FF1E"/>
                </a:solidFill>
                <a:latin typeface="Arial"/>
                <a:cs typeface="Arial"/>
              </a:rPr>
              <a:t>4 integrin, </a:t>
            </a:r>
            <a:r>
              <a:rPr lang="en-US">
                <a:solidFill>
                  <a:srgbClr val="0080FF"/>
                </a:solidFill>
                <a:latin typeface="Arial"/>
                <a:cs typeface="Arial"/>
              </a:rPr>
              <a:t>DAPI</a:t>
            </a:r>
            <a:endParaRPr lang="en-US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3492" name="TextBox 34"/>
          <p:cNvSpPr txBox="1">
            <a:spLocks noChangeArrowheads="1"/>
          </p:cNvSpPr>
          <p:nvPr/>
        </p:nvSpPr>
        <p:spPr bwMode="auto">
          <a:xfrm>
            <a:off x="0" y="6396038"/>
            <a:ext cx="762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e14.5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600200" y="1747838"/>
            <a:ext cx="601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control                                        </a:t>
            </a:r>
            <a:r>
              <a:rPr lang="en-US" i="1">
                <a:solidFill>
                  <a:schemeClr val="bg1"/>
                </a:solidFill>
                <a:latin typeface="Arial"/>
                <a:cs typeface="Arial"/>
              </a:rPr>
              <a:t>shd 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mutant</a:t>
            </a:r>
          </a:p>
        </p:txBody>
      </p:sp>
      <p:pic>
        <p:nvPicPr>
          <p:cNvPr id="63494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8" y="2133600"/>
            <a:ext cx="452596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133600"/>
            <a:ext cx="45259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3496" name="Straight Connector 32"/>
          <p:cNvCxnSpPr>
            <a:cxnSpLocks noChangeShapeType="1"/>
          </p:cNvCxnSpPr>
          <p:nvPr/>
        </p:nvCxnSpPr>
        <p:spPr bwMode="auto">
          <a:xfrm rot="5400000" flipH="1" flipV="1">
            <a:off x="2924969" y="3855244"/>
            <a:ext cx="3297238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59918"/>
            <a:ext cx="9144000" cy="87632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dirty="0" smtClean="0">
                <a:solidFill>
                  <a:schemeClr val="bg1"/>
                </a:solidFill>
              </a:rPr>
              <a:t>Shd curbs proliferation in epidermal stem cell layer and controls the proliferation-differentiation switch in progeny</a:t>
            </a:r>
            <a:endParaRPr lang="en-US" sz="2800" u="sng" dirty="0" smtClean="0"/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95325" y="5574566"/>
            <a:ext cx="26307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Proliferating Stem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Cell Progeny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271754" y="5574566"/>
            <a:ext cx="20096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Differentiated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Progeny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Freeform 23"/>
          <p:cNvSpPr>
            <a:spLocks noChangeArrowheads="1"/>
          </p:cNvSpPr>
          <p:nvPr/>
        </p:nvSpPr>
        <p:spPr bwMode="auto">
          <a:xfrm>
            <a:off x="782638" y="3868533"/>
            <a:ext cx="1219200" cy="13462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Oval 24"/>
          <p:cNvSpPr>
            <a:spLocks noChangeArrowheads="1"/>
          </p:cNvSpPr>
          <p:nvPr/>
        </p:nvSpPr>
        <p:spPr bwMode="auto">
          <a:xfrm>
            <a:off x="1063625" y="4300333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Freeform 27"/>
          <p:cNvSpPr>
            <a:spLocks noChangeArrowheads="1"/>
          </p:cNvSpPr>
          <p:nvPr/>
        </p:nvSpPr>
        <p:spPr bwMode="auto">
          <a:xfrm>
            <a:off x="2001838" y="4097133"/>
            <a:ext cx="1371600" cy="12954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Oval 28"/>
          <p:cNvSpPr>
            <a:spLocks noChangeArrowheads="1"/>
          </p:cNvSpPr>
          <p:nvPr/>
        </p:nvSpPr>
        <p:spPr bwMode="auto">
          <a:xfrm>
            <a:off x="2282825" y="4376533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Freeform 31"/>
          <p:cNvSpPr>
            <a:spLocks noChangeArrowheads="1"/>
          </p:cNvSpPr>
          <p:nvPr/>
        </p:nvSpPr>
        <p:spPr bwMode="auto">
          <a:xfrm>
            <a:off x="5285917" y="4452733"/>
            <a:ext cx="3048000" cy="5334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rgbClr val="06FF1E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Oval 32"/>
          <p:cNvSpPr>
            <a:spLocks noChangeArrowheads="1"/>
          </p:cNvSpPr>
          <p:nvPr/>
        </p:nvSpPr>
        <p:spPr bwMode="auto">
          <a:xfrm>
            <a:off x="6505117" y="4579733"/>
            <a:ext cx="685800" cy="330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Freeform 29"/>
          <p:cNvSpPr>
            <a:spLocks noChangeArrowheads="1"/>
          </p:cNvSpPr>
          <p:nvPr/>
        </p:nvSpPr>
        <p:spPr bwMode="auto">
          <a:xfrm>
            <a:off x="3607573" y="4981778"/>
            <a:ext cx="1592262" cy="314325"/>
          </a:xfrm>
          <a:custGeom>
            <a:avLst/>
            <a:gdLst>
              <a:gd name="T0" fmla="*/ 0 w 1591733"/>
              <a:gd name="T1" fmla="*/ 8413 h 314678"/>
              <a:gd name="T2" fmla="*/ 721102 w 1591733"/>
              <a:gd name="T3" fmla="*/ 311165 h 314678"/>
              <a:gd name="T4" fmla="*/ 1594910 w 1591733"/>
              <a:gd name="T5" fmla="*/ 0 h 314678"/>
              <a:gd name="T6" fmla="*/ 1594910 w 1591733"/>
              <a:gd name="T7" fmla="*/ 0 h 314678"/>
              <a:gd name="T8" fmla="*/ 0 60000 65536"/>
              <a:gd name="T9" fmla="*/ 0 60000 65536"/>
              <a:gd name="T10" fmla="*/ 0 60000 65536"/>
              <a:gd name="T11" fmla="*/ 0 60000 65536"/>
              <a:gd name="T12" fmla="*/ 0 w 1591733"/>
              <a:gd name="T13" fmla="*/ 0 h 314678"/>
              <a:gd name="T14" fmla="*/ 1591733 w 1591733"/>
              <a:gd name="T15" fmla="*/ 314678 h 3146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1733" h="314678">
                <a:moveTo>
                  <a:pt x="0" y="8467"/>
                </a:moveTo>
                <a:cubicBezTo>
                  <a:pt x="227189" y="161572"/>
                  <a:pt x="454378" y="314678"/>
                  <a:pt x="719667" y="313267"/>
                </a:cubicBezTo>
                <a:cubicBezTo>
                  <a:pt x="984956" y="311856"/>
                  <a:pt x="1591733" y="0"/>
                  <a:pt x="1591733" y="0"/>
                </a:cubicBezTo>
              </a:path>
            </a:pathLst>
          </a:custGeom>
          <a:noFill/>
          <a:ln w="44450">
            <a:solidFill>
              <a:schemeClr val="bg1"/>
            </a:solidFill>
            <a:prstDash val="sysDash"/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5400000">
            <a:off x="3928788" y="4365790"/>
            <a:ext cx="935886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38600" y="3492295"/>
            <a:ext cx="763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shd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 rot="-1124797">
            <a:off x="3304387" y="3841181"/>
            <a:ext cx="798862" cy="304800"/>
            <a:chOff x="3427413" y="2738437"/>
            <a:chExt cx="534987" cy="304800"/>
          </a:xfrm>
        </p:grpSpPr>
        <p:cxnSp>
          <p:nvCxnSpPr>
            <p:cNvPr id="34" name="Straight Connector 30"/>
            <p:cNvCxnSpPr>
              <a:cxnSpLocks noChangeShapeType="1"/>
            </p:cNvCxnSpPr>
            <p:nvPr/>
          </p:nvCxnSpPr>
          <p:spPr bwMode="auto">
            <a:xfrm rot="10800000">
              <a:off x="3429000" y="2890837"/>
              <a:ext cx="533400" cy="1588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5" name="Straight Connector 32"/>
            <p:cNvCxnSpPr>
              <a:cxnSpLocks noChangeShapeType="1"/>
            </p:cNvCxnSpPr>
            <p:nvPr/>
          </p:nvCxnSpPr>
          <p:spPr bwMode="auto">
            <a:xfrm rot="5400000">
              <a:off x="3276601" y="2889249"/>
              <a:ext cx="304800" cy="3175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</p:cxnSp>
      </p:grpSp>
      <p:sp>
        <p:nvSpPr>
          <p:cNvPr id="19" name="Freeform 5"/>
          <p:cNvSpPr>
            <a:spLocks noChangeArrowheads="1"/>
          </p:cNvSpPr>
          <p:nvPr/>
        </p:nvSpPr>
        <p:spPr bwMode="auto">
          <a:xfrm>
            <a:off x="2943721" y="1598613"/>
            <a:ext cx="1524000" cy="11938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3377108" y="1878013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3" name="Straight Arrow Connector 30"/>
          <p:cNvCxnSpPr>
            <a:cxnSpLocks noChangeShapeType="1"/>
          </p:cNvCxnSpPr>
          <p:nvPr/>
        </p:nvCxnSpPr>
        <p:spPr bwMode="auto">
          <a:xfrm rot="5400000">
            <a:off x="2169318" y="2929733"/>
            <a:ext cx="1244600" cy="969960"/>
          </a:xfrm>
          <a:prstGeom prst="straightConnector1">
            <a:avLst/>
          </a:prstGeom>
          <a:noFill/>
          <a:ln w="4445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/>
          <p:nvPr/>
        </p:nvSpPr>
        <p:spPr>
          <a:xfrm>
            <a:off x="3607573" y="1136947"/>
            <a:ext cx="1518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Stem Cell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7" name="Curved Left Arrow 26"/>
          <p:cNvSpPr/>
          <p:nvPr/>
        </p:nvSpPr>
        <p:spPr bwMode="auto">
          <a:xfrm rot="2375642">
            <a:off x="4270349" y="2245662"/>
            <a:ext cx="518954" cy="914400"/>
          </a:xfrm>
          <a:prstGeom prst="curved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0" name="Group 49"/>
          <p:cNvGrpSpPr>
            <a:grpSpLocks/>
          </p:cNvGrpSpPr>
          <p:nvPr/>
        </p:nvGrpSpPr>
        <p:grpSpPr bwMode="auto">
          <a:xfrm rot="5400000">
            <a:off x="4212458" y="3258485"/>
            <a:ext cx="433673" cy="304800"/>
            <a:chOff x="3427413" y="2738437"/>
            <a:chExt cx="534987" cy="304800"/>
          </a:xfrm>
        </p:grpSpPr>
        <p:cxnSp>
          <p:nvCxnSpPr>
            <p:cNvPr id="33" name="Straight Connector 30"/>
            <p:cNvCxnSpPr>
              <a:cxnSpLocks noChangeShapeType="1"/>
            </p:cNvCxnSpPr>
            <p:nvPr/>
          </p:nvCxnSpPr>
          <p:spPr bwMode="auto">
            <a:xfrm rot="10800000">
              <a:off x="3429000" y="2890837"/>
              <a:ext cx="533400" cy="1588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6" name="Straight Connector 32"/>
            <p:cNvCxnSpPr>
              <a:cxnSpLocks noChangeShapeType="1"/>
            </p:cNvCxnSpPr>
            <p:nvPr/>
          </p:nvCxnSpPr>
          <p:spPr bwMode="auto">
            <a:xfrm rot="5400000">
              <a:off x="3276601" y="2889249"/>
              <a:ext cx="304800" cy="3175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OUTLINE</a:t>
            </a: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139501" y="812136"/>
            <a:ext cx="9132027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sz="3200" i="1" u="sng" dirty="0" smtClean="0">
                <a:solidFill>
                  <a:srgbClr val="FFFFFF"/>
                </a:solidFill>
                <a:latin typeface="Arial"/>
                <a:cs typeface="Arial"/>
              </a:rPr>
              <a:t>shorthand</a:t>
            </a:r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 mutant:</a:t>
            </a:r>
          </a:p>
          <a:p>
            <a:r>
              <a:rPr lang="en-US" sz="3200" dirty="0" smtClean="0">
                <a:solidFill>
                  <a:srgbClr val="7F7F7F"/>
                </a:solidFill>
                <a:latin typeface="Arial"/>
                <a:cs typeface="Arial"/>
              </a:rPr>
              <a:t>Identification </a:t>
            </a:r>
            <a:r>
              <a:rPr lang="en-US" sz="3200" dirty="0">
                <a:solidFill>
                  <a:srgbClr val="7F7F7F"/>
                </a:solidFill>
                <a:latin typeface="Arial"/>
                <a:cs typeface="Arial"/>
              </a:rPr>
              <a:t>&amp; gross phenotype</a:t>
            </a:r>
            <a:endParaRPr lang="en-US" sz="32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n-US" sz="3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Characterization of the skin</a:t>
            </a:r>
          </a:p>
          <a:p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i="1" dirty="0" smtClean="0">
                <a:solidFill>
                  <a:srgbClr val="FFFF00"/>
                </a:solidFill>
                <a:latin typeface="Arial"/>
                <a:cs typeface="Arial"/>
              </a:rPr>
              <a:t>shd </a:t>
            </a:r>
            <a:r>
              <a:rPr lang="en-US" sz="3200" dirty="0" smtClean="0">
                <a:solidFill>
                  <a:srgbClr val="FFFF00"/>
                </a:solidFill>
                <a:latin typeface="Arial"/>
                <a:cs typeface="Arial"/>
              </a:rPr>
              <a:t>gene is essential for terminal differentiation</a:t>
            </a:r>
          </a:p>
          <a:p>
            <a:r>
              <a:rPr lang="en-US" sz="3200" dirty="0" smtClean="0">
                <a:solidFill>
                  <a:srgbClr val="FFFF00"/>
                </a:solidFill>
                <a:latin typeface="Arial"/>
                <a:cs typeface="Arial"/>
              </a:rPr>
              <a:t>	and a key brake on basal SC proliferation</a:t>
            </a:r>
            <a:endParaRPr lang="en-US" sz="3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32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Genetic interactions</a:t>
            </a:r>
          </a:p>
          <a:p>
            <a:endParaRPr lang="en-US" sz="32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n-US" sz="3200" dirty="0">
                <a:solidFill>
                  <a:srgbClr val="7F7F7F"/>
                </a:solidFill>
                <a:latin typeface="Arial"/>
                <a:cs typeface="Arial"/>
              </a:rPr>
              <a:t>Gene</a:t>
            </a:r>
            <a:r>
              <a:rPr lang="en-US" sz="3200" dirty="0" smtClean="0">
                <a:solidFill>
                  <a:srgbClr val="7F7F7F"/>
                </a:solidFill>
                <a:latin typeface="Arial"/>
                <a:cs typeface="Arial"/>
              </a:rPr>
              <a:t> identity</a:t>
            </a:r>
            <a:endParaRPr lang="en-US" sz="3200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4800" y="27354"/>
            <a:ext cx="8534400" cy="73792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u="sng" kern="1200" dirty="0" smtClean="0">
                <a:solidFill>
                  <a:schemeClr val="bg1"/>
                </a:solidFill>
                <a:cs typeface="Arial"/>
              </a:rPr>
              <a:t>Cell fate decisions shape organogenesis</a:t>
            </a:r>
            <a:endParaRPr lang="en-US" dirty="0" smtClean="0">
              <a:cs typeface="Arial"/>
            </a:endParaRPr>
          </a:p>
        </p:txBody>
      </p:sp>
      <p:sp>
        <p:nvSpPr>
          <p:cNvPr id="16387" name="Freeform 5"/>
          <p:cNvSpPr>
            <a:spLocks noChangeArrowheads="1"/>
          </p:cNvSpPr>
          <p:nvPr/>
        </p:nvSpPr>
        <p:spPr bwMode="auto">
          <a:xfrm>
            <a:off x="3678238" y="1903413"/>
            <a:ext cx="1524000" cy="11938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388" name="Oval 6"/>
          <p:cNvSpPr>
            <a:spLocks noChangeArrowheads="1"/>
          </p:cNvSpPr>
          <p:nvPr/>
        </p:nvSpPr>
        <p:spPr bwMode="auto">
          <a:xfrm>
            <a:off x="4111625" y="2182813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450850" y="2276475"/>
            <a:ext cx="15065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a typeface="Arial" charset="0"/>
                <a:cs typeface="Arial" charset="0"/>
              </a:rPr>
              <a:t>Rest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a typeface="Arial" charset="0"/>
                <a:cs typeface="Arial" charset="0"/>
              </a:rPr>
              <a:t>(quiescence)</a:t>
            </a: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688975" y="3590925"/>
            <a:ext cx="1236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Arial" charset="0"/>
                <a:cs typeface="Arial" charset="0"/>
              </a:rPr>
              <a:t>Proliferate</a:t>
            </a:r>
          </a:p>
        </p:txBody>
      </p:sp>
      <p:sp>
        <p:nvSpPr>
          <p:cNvPr id="16391" name="TextBox 10"/>
          <p:cNvSpPr txBox="1">
            <a:spLocks noChangeArrowheads="1"/>
          </p:cNvSpPr>
          <p:nvPr/>
        </p:nvSpPr>
        <p:spPr bwMode="auto">
          <a:xfrm>
            <a:off x="5453063" y="4619625"/>
            <a:ext cx="1425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Arial" charset="0"/>
                <a:cs typeface="Arial" charset="0"/>
              </a:rPr>
              <a:t>Differentiate</a:t>
            </a:r>
          </a:p>
        </p:txBody>
      </p:sp>
      <p:sp>
        <p:nvSpPr>
          <p:cNvPr id="16392" name="TextBox 11"/>
          <p:cNvSpPr txBox="1">
            <a:spLocks noChangeArrowheads="1"/>
          </p:cNvSpPr>
          <p:nvPr/>
        </p:nvSpPr>
        <p:spPr bwMode="auto">
          <a:xfrm>
            <a:off x="7380288" y="2422525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Arial" charset="0"/>
                <a:cs typeface="Arial" charset="0"/>
              </a:rPr>
              <a:t>Death</a:t>
            </a:r>
          </a:p>
        </p:txBody>
      </p:sp>
      <p:sp>
        <p:nvSpPr>
          <p:cNvPr id="16393" name="Freeform 12"/>
          <p:cNvSpPr>
            <a:spLocks noChangeArrowheads="1"/>
          </p:cNvSpPr>
          <p:nvPr/>
        </p:nvSpPr>
        <p:spPr bwMode="auto">
          <a:xfrm>
            <a:off x="441325" y="1052513"/>
            <a:ext cx="1524000" cy="11938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394" name="Oval 13"/>
          <p:cNvSpPr>
            <a:spLocks noChangeArrowheads="1"/>
          </p:cNvSpPr>
          <p:nvPr/>
        </p:nvSpPr>
        <p:spPr bwMode="auto">
          <a:xfrm>
            <a:off x="874713" y="1331913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6395" name="Straight Arrow Connector 19"/>
          <p:cNvCxnSpPr>
            <a:cxnSpLocks noChangeShapeType="1"/>
          </p:cNvCxnSpPr>
          <p:nvPr/>
        </p:nvCxnSpPr>
        <p:spPr bwMode="auto">
          <a:xfrm rot="10800000">
            <a:off x="2206625" y="1903413"/>
            <a:ext cx="1395413" cy="373062"/>
          </a:xfrm>
          <a:prstGeom prst="straightConnector1">
            <a:avLst/>
          </a:prstGeom>
          <a:noFill/>
          <a:ln w="4445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16396" name="Freeform 23"/>
          <p:cNvSpPr>
            <a:spLocks noChangeArrowheads="1"/>
          </p:cNvSpPr>
          <p:nvPr/>
        </p:nvSpPr>
        <p:spPr bwMode="auto">
          <a:xfrm>
            <a:off x="706438" y="3960813"/>
            <a:ext cx="1219200" cy="13462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397" name="Oval 24"/>
          <p:cNvSpPr>
            <a:spLocks noChangeArrowheads="1"/>
          </p:cNvSpPr>
          <p:nvPr/>
        </p:nvSpPr>
        <p:spPr bwMode="auto">
          <a:xfrm>
            <a:off x="987425" y="4392613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398" name="Freeform 27"/>
          <p:cNvSpPr>
            <a:spLocks noChangeArrowheads="1"/>
          </p:cNvSpPr>
          <p:nvPr/>
        </p:nvSpPr>
        <p:spPr bwMode="auto">
          <a:xfrm>
            <a:off x="1925638" y="4189413"/>
            <a:ext cx="1371600" cy="12954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399" name="Oval 28"/>
          <p:cNvSpPr>
            <a:spLocks noChangeArrowheads="1"/>
          </p:cNvSpPr>
          <p:nvPr/>
        </p:nvSpPr>
        <p:spPr bwMode="auto">
          <a:xfrm>
            <a:off x="2206625" y="4468813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6400" name="Straight Arrow Connector 30"/>
          <p:cNvCxnSpPr>
            <a:cxnSpLocks noChangeShapeType="1"/>
          </p:cNvCxnSpPr>
          <p:nvPr/>
        </p:nvCxnSpPr>
        <p:spPr bwMode="auto">
          <a:xfrm rot="10800000" flipV="1">
            <a:off x="2306638" y="2894013"/>
            <a:ext cx="1447800" cy="1143000"/>
          </a:xfrm>
          <a:prstGeom prst="straightConnector1">
            <a:avLst/>
          </a:prstGeom>
          <a:noFill/>
          <a:ln w="4445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16401" name="Freeform 31"/>
          <p:cNvSpPr>
            <a:spLocks noChangeArrowheads="1"/>
          </p:cNvSpPr>
          <p:nvPr/>
        </p:nvSpPr>
        <p:spPr bwMode="auto">
          <a:xfrm>
            <a:off x="4973638" y="5027613"/>
            <a:ext cx="3048000" cy="5334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rgbClr val="06FF1E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402" name="Oval 32"/>
          <p:cNvSpPr>
            <a:spLocks noChangeArrowheads="1"/>
          </p:cNvSpPr>
          <p:nvPr/>
        </p:nvSpPr>
        <p:spPr bwMode="auto">
          <a:xfrm>
            <a:off x="6192838" y="5154613"/>
            <a:ext cx="685800" cy="330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6403" name="Straight Arrow Connector 34"/>
          <p:cNvCxnSpPr>
            <a:cxnSpLocks noChangeShapeType="1"/>
          </p:cNvCxnSpPr>
          <p:nvPr/>
        </p:nvCxnSpPr>
        <p:spPr bwMode="auto">
          <a:xfrm rot="16200000" flipH="1">
            <a:off x="4554538" y="3389313"/>
            <a:ext cx="1371600" cy="838200"/>
          </a:xfrm>
          <a:prstGeom prst="straightConnector1">
            <a:avLst/>
          </a:prstGeom>
          <a:noFill/>
          <a:ln w="4445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16404" name="Freeform 35"/>
          <p:cNvSpPr>
            <a:spLocks noChangeArrowheads="1"/>
          </p:cNvSpPr>
          <p:nvPr/>
        </p:nvSpPr>
        <p:spPr bwMode="auto">
          <a:xfrm>
            <a:off x="7342188" y="1509713"/>
            <a:ext cx="838200" cy="7366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>
              <a:alpha val="69019"/>
            </a:schemeClr>
          </a:solidFill>
          <a:ln w="952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405" name="Oval 36"/>
          <p:cNvSpPr>
            <a:spLocks noChangeArrowheads="1"/>
          </p:cNvSpPr>
          <p:nvPr/>
        </p:nvSpPr>
        <p:spPr bwMode="auto">
          <a:xfrm>
            <a:off x="7570788" y="1662113"/>
            <a:ext cx="377825" cy="376237"/>
          </a:xfrm>
          <a:prstGeom prst="ellipse">
            <a:avLst/>
          </a:prstGeom>
          <a:solidFill>
            <a:srgbClr val="FF0000">
              <a:alpha val="56078"/>
            </a:srgbClr>
          </a:solidFill>
          <a:ln w="9525">
            <a:solidFill>
              <a:schemeClr val="bg1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6406" name="Straight Arrow Connector 39"/>
          <p:cNvCxnSpPr>
            <a:cxnSpLocks noChangeShapeType="1"/>
          </p:cNvCxnSpPr>
          <p:nvPr/>
        </p:nvCxnSpPr>
        <p:spPr bwMode="auto">
          <a:xfrm flipV="1">
            <a:off x="5278438" y="1903413"/>
            <a:ext cx="1655762" cy="373062"/>
          </a:xfrm>
          <a:prstGeom prst="straightConnector1">
            <a:avLst/>
          </a:prstGeom>
          <a:noFill/>
          <a:ln w="4445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16407" name="Freeform 29"/>
          <p:cNvSpPr>
            <a:spLocks noChangeArrowheads="1"/>
          </p:cNvSpPr>
          <p:nvPr/>
        </p:nvSpPr>
        <p:spPr bwMode="auto">
          <a:xfrm>
            <a:off x="3246438" y="5375275"/>
            <a:ext cx="1592262" cy="314325"/>
          </a:xfrm>
          <a:custGeom>
            <a:avLst/>
            <a:gdLst>
              <a:gd name="T0" fmla="*/ 0 w 1591733"/>
              <a:gd name="T1" fmla="*/ 8368 h 314678"/>
              <a:gd name="T2" fmla="*/ 722302 w 1591733"/>
              <a:gd name="T3" fmla="*/ 309424 h 314678"/>
              <a:gd name="T4" fmla="*/ 1597562 w 1591733"/>
              <a:gd name="T5" fmla="*/ 0 h 314678"/>
              <a:gd name="T6" fmla="*/ 1597562 w 1591733"/>
              <a:gd name="T7" fmla="*/ 0 h 314678"/>
              <a:gd name="T8" fmla="*/ 0 60000 65536"/>
              <a:gd name="T9" fmla="*/ 0 60000 65536"/>
              <a:gd name="T10" fmla="*/ 0 60000 65536"/>
              <a:gd name="T11" fmla="*/ 0 60000 65536"/>
              <a:gd name="T12" fmla="*/ 0 w 1591733"/>
              <a:gd name="T13" fmla="*/ 0 h 314678"/>
              <a:gd name="T14" fmla="*/ 1591733 w 1591733"/>
              <a:gd name="T15" fmla="*/ 314678 h 3146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1733" h="314678">
                <a:moveTo>
                  <a:pt x="0" y="8467"/>
                </a:moveTo>
                <a:cubicBezTo>
                  <a:pt x="227189" y="161572"/>
                  <a:pt x="454378" y="314678"/>
                  <a:pt x="719667" y="313267"/>
                </a:cubicBezTo>
                <a:cubicBezTo>
                  <a:pt x="984956" y="311856"/>
                  <a:pt x="1591733" y="0"/>
                  <a:pt x="1591733" y="0"/>
                </a:cubicBezTo>
              </a:path>
            </a:pathLst>
          </a:custGeom>
          <a:noFill/>
          <a:ln w="44450">
            <a:solidFill>
              <a:schemeClr val="bg1"/>
            </a:solidFill>
            <a:prstDash val="sysDash"/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6408" name="Straight Arrow Connector 34"/>
          <p:cNvCxnSpPr>
            <a:cxnSpLocks noChangeShapeType="1"/>
          </p:cNvCxnSpPr>
          <p:nvPr/>
        </p:nvCxnSpPr>
        <p:spPr bwMode="auto">
          <a:xfrm>
            <a:off x="4800600" y="3127375"/>
            <a:ext cx="1676400" cy="838200"/>
          </a:xfrm>
          <a:prstGeom prst="straightConnector1">
            <a:avLst/>
          </a:prstGeom>
          <a:noFill/>
          <a:ln w="4445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16409" name="Rounded Rectangle 25"/>
          <p:cNvSpPr>
            <a:spLocks noChangeArrowheads="1"/>
          </p:cNvSpPr>
          <p:nvPr/>
        </p:nvSpPr>
        <p:spPr bwMode="auto">
          <a:xfrm>
            <a:off x="6934200" y="3508375"/>
            <a:ext cx="1371600" cy="1295400"/>
          </a:xfrm>
          <a:prstGeom prst="roundRect">
            <a:avLst>
              <a:gd name="adj" fmla="val 16667"/>
            </a:avLst>
          </a:prstGeom>
          <a:solidFill>
            <a:srgbClr val="FF8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410" name="Oval 6"/>
          <p:cNvSpPr>
            <a:spLocks noChangeArrowheads="1"/>
          </p:cNvSpPr>
          <p:nvPr/>
        </p:nvSpPr>
        <p:spPr bwMode="auto">
          <a:xfrm>
            <a:off x="7391400" y="3889375"/>
            <a:ext cx="5334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/>
          <p:cNvPicPr>
            <a:picLocks noChangeAspect="1"/>
          </p:cNvPicPr>
          <p:nvPr/>
        </p:nvPicPr>
        <p:blipFill>
          <a:blip r:embed="rId3"/>
          <a:srcRect r="8182" b="626"/>
          <a:stretch>
            <a:fillRect/>
          </a:stretch>
        </p:blipFill>
        <p:spPr bwMode="auto">
          <a:xfrm>
            <a:off x="6578600" y="1447800"/>
            <a:ext cx="2565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itle 1"/>
          <p:cNvSpPr>
            <a:spLocks noGrp="1"/>
          </p:cNvSpPr>
          <p:nvPr>
            <p:ph type="title" idx="4294967295"/>
          </p:nvPr>
        </p:nvSpPr>
        <p:spPr>
          <a:xfrm>
            <a:off x="113969" y="0"/>
            <a:ext cx="8905886" cy="685800"/>
          </a:xfrm>
        </p:spPr>
        <p:txBody>
          <a:bodyPr/>
          <a:lstStyle/>
          <a:p>
            <a:r>
              <a:rPr lang="en-US" sz="3200" i="1" u="sng" dirty="0" smtClean="0">
                <a:solidFill>
                  <a:srgbClr val="FFFFFF"/>
                </a:solidFill>
              </a:rPr>
              <a:t>Stratifin </a:t>
            </a:r>
            <a:r>
              <a:rPr lang="en-US" sz="3200" u="sng" dirty="0" smtClean="0">
                <a:solidFill>
                  <a:srgbClr val="FFFFFF"/>
                </a:solidFill>
              </a:rPr>
              <a:t>(</a:t>
            </a:r>
            <a:r>
              <a:rPr lang="en-US" sz="3200" i="1" u="sng" dirty="0" err="1" smtClean="0">
                <a:solidFill>
                  <a:srgbClr val="FFFFFF"/>
                </a:solidFill>
              </a:rPr>
              <a:t>Sfn</a:t>
            </a:r>
            <a:r>
              <a:rPr lang="en-US" sz="3200" u="sng" dirty="0" smtClean="0">
                <a:solidFill>
                  <a:srgbClr val="FFFFFF"/>
                </a:solidFill>
              </a:rPr>
              <a:t>) mutants share the </a:t>
            </a:r>
            <a:r>
              <a:rPr lang="en-US" sz="3200" i="1" u="sng" dirty="0" smtClean="0">
                <a:solidFill>
                  <a:srgbClr val="FFFFFF"/>
                </a:solidFill>
              </a:rPr>
              <a:t>shd </a:t>
            </a:r>
            <a:r>
              <a:rPr lang="en-US" sz="3200" u="sng" dirty="0" smtClean="0">
                <a:solidFill>
                  <a:srgbClr val="FFFFFF"/>
                </a:solidFill>
              </a:rPr>
              <a:t>phenotype</a:t>
            </a:r>
          </a:p>
        </p:txBody>
      </p:sp>
      <p:sp>
        <p:nvSpPr>
          <p:cNvPr id="67588" name="TextBox 2"/>
          <p:cNvSpPr txBox="1">
            <a:spLocks noChangeArrowheads="1"/>
          </p:cNvSpPr>
          <p:nvPr/>
        </p:nvSpPr>
        <p:spPr bwMode="auto">
          <a:xfrm>
            <a:off x="0" y="1600200"/>
            <a:ext cx="4040188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Cleft Palate</a:t>
            </a:r>
          </a:p>
          <a:p>
            <a:endParaRPr lang="en-US" sz="3200">
              <a:solidFill>
                <a:srgbClr val="FFFFFF"/>
              </a:solidFill>
            </a:endParaRPr>
          </a:p>
          <a:p>
            <a:r>
              <a:rPr lang="en-US" sz="3200">
                <a:solidFill>
                  <a:srgbClr val="FFFFFF"/>
                </a:solidFill>
              </a:rPr>
              <a:t>Fused Esophagus</a:t>
            </a:r>
          </a:p>
          <a:p>
            <a:endParaRPr lang="en-US" sz="3200">
              <a:solidFill>
                <a:srgbClr val="FFFFFF"/>
              </a:solidFill>
            </a:endParaRPr>
          </a:p>
          <a:p>
            <a:r>
              <a:rPr lang="en-US" sz="3200">
                <a:solidFill>
                  <a:srgbClr val="FFFFFF"/>
                </a:solidFill>
              </a:rPr>
              <a:t>Taut Epidermis</a:t>
            </a:r>
          </a:p>
          <a:p>
            <a:endParaRPr lang="en-US" sz="3200">
              <a:solidFill>
                <a:srgbClr val="FFFFFF"/>
              </a:solidFill>
            </a:endParaRPr>
          </a:p>
          <a:p>
            <a:r>
              <a:rPr lang="en-US" sz="3200">
                <a:solidFill>
                  <a:srgbClr val="FFFFFF"/>
                </a:solidFill>
              </a:rPr>
              <a:t>Limbs Fused to Body</a:t>
            </a:r>
          </a:p>
        </p:txBody>
      </p:sp>
      <p:pic>
        <p:nvPicPr>
          <p:cNvPr id="6758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7800" y="1447800"/>
            <a:ext cx="2794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6"/>
          <p:cNvSpPr txBox="1">
            <a:spLocks noChangeArrowheads="1"/>
          </p:cNvSpPr>
          <p:nvPr/>
        </p:nvSpPr>
        <p:spPr bwMode="auto">
          <a:xfrm>
            <a:off x="4759325" y="5562600"/>
            <a:ext cx="4032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Control                </a:t>
            </a:r>
            <a:r>
              <a:rPr lang="en-US" i="1">
                <a:solidFill>
                  <a:schemeClr val="bg1"/>
                </a:solidFill>
              </a:rPr>
              <a:t>Sfn </a:t>
            </a:r>
            <a:r>
              <a:rPr lang="en-US">
                <a:solidFill>
                  <a:schemeClr val="bg1"/>
                </a:solidFill>
              </a:rPr>
              <a:t>mutant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9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8915400" cy="685800"/>
          </a:xfrm>
        </p:spPr>
        <p:txBody>
          <a:bodyPr/>
          <a:lstStyle/>
          <a:p>
            <a:pPr eaLnBrk="1" hangingPunct="1"/>
            <a:r>
              <a:rPr lang="en-US" sz="3200" i="1" u="sng">
                <a:solidFill>
                  <a:schemeClr val="bg1"/>
                </a:solidFill>
              </a:rPr>
              <a:t>shd</a:t>
            </a:r>
            <a:r>
              <a:rPr lang="en-US" sz="3200" u="sng">
                <a:solidFill>
                  <a:schemeClr val="bg1"/>
                </a:solidFill>
              </a:rPr>
              <a:t> phenocopies </a:t>
            </a:r>
            <a:r>
              <a:rPr lang="en-US" sz="3200" i="1" u="sng">
                <a:solidFill>
                  <a:schemeClr val="bg1"/>
                </a:solidFill>
              </a:rPr>
              <a:t>Sfn</a:t>
            </a:r>
            <a:r>
              <a:rPr lang="en-US" sz="3200" u="sng">
                <a:solidFill>
                  <a:schemeClr val="bg1"/>
                </a:solidFill>
              </a:rPr>
              <a:t> differentiation defects</a:t>
            </a:r>
          </a:p>
        </p:txBody>
      </p:sp>
      <p:pic>
        <p:nvPicPr>
          <p:cNvPr id="68611" name="Picture 13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1655763"/>
            <a:ext cx="8636000" cy="428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Box 131"/>
          <p:cNvSpPr txBox="1">
            <a:spLocks noChangeArrowheads="1"/>
          </p:cNvSpPr>
          <p:nvPr/>
        </p:nvSpPr>
        <p:spPr bwMode="auto">
          <a:xfrm>
            <a:off x="842963" y="1143000"/>
            <a:ext cx="3521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Control          </a:t>
            </a:r>
            <a:r>
              <a:rPr lang="en-US" i="1">
                <a:solidFill>
                  <a:schemeClr val="bg1"/>
                </a:solidFill>
              </a:rPr>
              <a:t>Sfn </a:t>
            </a:r>
            <a:r>
              <a:rPr lang="en-US">
                <a:solidFill>
                  <a:schemeClr val="bg1"/>
                </a:solidFill>
              </a:rPr>
              <a:t>mutant</a:t>
            </a:r>
          </a:p>
        </p:txBody>
      </p:sp>
      <p:sp>
        <p:nvSpPr>
          <p:cNvPr id="68613" name="TextBox 132"/>
          <p:cNvSpPr txBox="1">
            <a:spLocks noChangeArrowheads="1"/>
          </p:cNvSpPr>
          <p:nvPr/>
        </p:nvSpPr>
        <p:spPr bwMode="auto">
          <a:xfrm>
            <a:off x="5033963" y="1828800"/>
            <a:ext cx="369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Control            </a:t>
            </a:r>
            <a:r>
              <a:rPr lang="en-US" i="1">
                <a:solidFill>
                  <a:schemeClr val="bg1"/>
                </a:solidFill>
              </a:rPr>
              <a:t>Sfn </a:t>
            </a:r>
            <a:r>
              <a:rPr lang="en-US">
                <a:solidFill>
                  <a:schemeClr val="bg1"/>
                </a:solidFill>
              </a:rPr>
              <a:t>mutant</a:t>
            </a:r>
          </a:p>
        </p:txBody>
      </p:sp>
      <p:sp>
        <p:nvSpPr>
          <p:cNvPr id="68614" name="TextBox 133"/>
          <p:cNvSpPr txBox="1">
            <a:spLocks noChangeArrowheads="1"/>
          </p:cNvSpPr>
          <p:nvPr/>
        </p:nvSpPr>
        <p:spPr bwMode="auto">
          <a:xfrm>
            <a:off x="6172200" y="6400800"/>
            <a:ext cx="2955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Li et al., PNAS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3200" u="sng" dirty="0" smtClean="0">
                <a:solidFill>
                  <a:schemeClr val="bg1"/>
                </a:solidFill>
              </a:rPr>
              <a:t>Together, </a:t>
            </a:r>
            <a:r>
              <a:rPr lang="en-US" sz="3200" i="1" u="sng" dirty="0" smtClean="0">
                <a:solidFill>
                  <a:schemeClr val="bg1"/>
                </a:solidFill>
              </a:rPr>
              <a:t>shd</a:t>
            </a:r>
            <a:r>
              <a:rPr lang="en-US" sz="3200" u="sng" dirty="0" smtClean="0">
                <a:solidFill>
                  <a:schemeClr val="bg1"/>
                </a:solidFill>
              </a:rPr>
              <a:t> and </a:t>
            </a:r>
            <a:r>
              <a:rPr lang="en-US" sz="3200" i="1" u="sng" dirty="0" err="1" smtClean="0">
                <a:solidFill>
                  <a:schemeClr val="bg1"/>
                </a:solidFill>
              </a:rPr>
              <a:t>Sfn</a:t>
            </a:r>
            <a:r>
              <a:rPr lang="en-US" sz="3200" i="1" u="sng" dirty="0" smtClean="0">
                <a:solidFill>
                  <a:schemeClr val="bg1"/>
                </a:solidFill>
              </a:rPr>
              <a:t> </a:t>
            </a:r>
            <a:r>
              <a:rPr lang="en-US" sz="3200" u="sng" dirty="0" smtClean="0">
                <a:solidFill>
                  <a:schemeClr val="bg1"/>
                </a:solidFill>
              </a:rPr>
              <a:t>regulate barrier formation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sp>
        <p:nvSpPr>
          <p:cNvPr id="72707" name="Text Box 14"/>
          <p:cNvSpPr txBox="1">
            <a:spLocks noChangeArrowheads="1"/>
          </p:cNvSpPr>
          <p:nvPr/>
        </p:nvSpPr>
        <p:spPr bwMode="auto">
          <a:xfrm>
            <a:off x="954088" y="1027295"/>
            <a:ext cx="80270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Control               </a:t>
            </a:r>
            <a:r>
              <a:rPr lang="en-US" sz="2400" i="1" dirty="0" err="1" smtClean="0">
                <a:solidFill>
                  <a:schemeClr val="bg1"/>
                </a:solidFill>
              </a:rPr>
              <a:t>Sfn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heterozygote     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</a:rPr>
              <a:t>shd</a:t>
            </a:r>
            <a:r>
              <a:rPr lang="en-US" sz="2400" dirty="0">
                <a:solidFill>
                  <a:schemeClr val="bg1"/>
                </a:solidFill>
              </a:rPr>
              <a:t>-</a:t>
            </a:r>
            <a:r>
              <a:rPr lang="en-US" sz="2400" i="1" dirty="0" err="1">
                <a:solidFill>
                  <a:schemeClr val="bg1"/>
                </a:solidFill>
              </a:rPr>
              <a:t>Sfn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double het</a:t>
            </a:r>
          </a:p>
        </p:txBody>
      </p:sp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0" y="6396038"/>
            <a:ext cx="954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e18.5 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" y="1488960"/>
            <a:ext cx="9103360" cy="453136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8590982" y="4988391"/>
            <a:ext cx="282215" cy="18260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triangle" w="lg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7929937" y="5677304"/>
            <a:ext cx="282215" cy="18260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triangle" w="lg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19250"/>
            <a:ext cx="91440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763000" cy="685800"/>
          </a:xfrm>
        </p:spPr>
        <p:txBody>
          <a:bodyPr/>
          <a:lstStyle/>
          <a:p>
            <a:pPr eaLnBrk="1" hangingPunct="1"/>
            <a:r>
              <a:rPr lang="en-US" sz="3200" u="sng" dirty="0" smtClean="0">
                <a:solidFill>
                  <a:schemeClr val="bg1"/>
                </a:solidFill>
              </a:rPr>
              <a:t>Basal markers expand in </a:t>
            </a:r>
            <a:r>
              <a:rPr lang="en-US" sz="3200" i="1" u="sng" dirty="0" smtClean="0">
                <a:solidFill>
                  <a:schemeClr val="bg1"/>
                </a:solidFill>
              </a:rPr>
              <a:t>shd</a:t>
            </a:r>
            <a:r>
              <a:rPr lang="en-US" sz="3200" u="sng" dirty="0" smtClean="0">
                <a:solidFill>
                  <a:schemeClr val="bg1"/>
                </a:solidFill>
              </a:rPr>
              <a:t>-</a:t>
            </a:r>
            <a:r>
              <a:rPr lang="en-US" sz="3200" i="1" u="sng" dirty="0" err="1" smtClean="0">
                <a:solidFill>
                  <a:schemeClr val="bg1"/>
                </a:solidFill>
              </a:rPr>
              <a:t>Sfn</a:t>
            </a:r>
            <a:r>
              <a:rPr lang="en-US" sz="3200" i="1" u="sng" dirty="0" smtClean="0">
                <a:solidFill>
                  <a:schemeClr val="bg1"/>
                </a:solidFill>
              </a:rPr>
              <a:t> </a:t>
            </a:r>
            <a:r>
              <a:rPr lang="en-US" sz="3200" u="sng" dirty="0" smtClean="0">
                <a:solidFill>
                  <a:schemeClr val="bg1"/>
                </a:solidFill>
              </a:rPr>
              <a:t>double </a:t>
            </a:r>
            <a:r>
              <a:rPr lang="en-US" sz="3200" u="sng" dirty="0" err="1" smtClean="0">
                <a:solidFill>
                  <a:schemeClr val="bg1"/>
                </a:solidFill>
              </a:rPr>
              <a:t>hets</a:t>
            </a:r>
            <a:r>
              <a:rPr lang="en-US" sz="3200" u="sng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4756" name="TextBox 10"/>
          <p:cNvSpPr txBox="1">
            <a:spLocks noChangeArrowheads="1"/>
          </p:cNvSpPr>
          <p:nvPr/>
        </p:nvSpPr>
        <p:spPr bwMode="auto">
          <a:xfrm>
            <a:off x="2581252" y="6216935"/>
            <a:ext cx="3997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Keratin14, </a:t>
            </a:r>
            <a:r>
              <a:rPr lang="en-US" sz="2400" dirty="0">
                <a:solidFill>
                  <a:srgbClr val="06FF1E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rgbClr val="06FF1E"/>
                </a:solidFill>
              </a:rPr>
              <a:t>4 </a:t>
            </a:r>
            <a:r>
              <a:rPr lang="en-US" sz="2400" dirty="0" err="1">
                <a:solidFill>
                  <a:srgbClr val="06FF1E"/>
                </a:solidFill>
              </a:rPr>
              <a:t>integrin</a:t>
            </a:r>
            <a:r>
              <a:rPr lang="en-US" sz="2400" dirty="0">
                <a:solidFill>
                  <a:srgbClr val="06FF1E"/>
                </a:solidFill>
              </a:rPr>
              <a:t>, </a:t>
            </a:r>
            <a:r>
              <a:rPr lang="en-US" sz="2400" dirty="0">
                <a:solidFill>
                  <a:srgbClr val="0080FF"/>
                </a:solidFill>
              </a:rPr>
              <a:t>DAPI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6396038"/>
            <a:ext cx="954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e18.5 </a:t>
            </a:r>
            <a:endParaRPr lang="en-US"/>
          </a:p>
        </p:txBody>
      </p:sp>
      <p:sp>
        <p:nvSpPr>
          <p:cNvPr id="74758" name="Text Box 14"/>
          <p:cNvSpPr txBox="1">
            <a:spLocks noChangeArrowheads="1"/>
          </p:cNvSpPr>
          <p:nvPr/>
        </p:nvSpPr>
        <p:spPr bwMode="auto">
          <a:xfrm>
            <a:off x="1219200" y="1066800"/>
            <a:ext cx="7254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 dirty="0" err="1">
                <a:solidFill>
                  <a:schemeClr val="bg1"/>
                </a:solidFill>
              </a:rPr>
              <a:t>Sfn</a:t>
            </a:r>
            <a:r>
              <a:rPr lang="en-US" sz="2400" dirty="0">
                <a:solidFill>
                  <a:schemeClr val="bg1"/>
                </a:solidFill>
              </a:rPr>
              <a:t> heterozygote                         </a:t>
            </a:r>
            <a:r>
              <a:rPr lang="en-US" sz="2400" i="1" dirty="0">
                <a:solidFill>
                  <a:schemeClr val="bg1"/>
                </a:solidFill>
              </a:rPr>
              <a:t>shd</a:t>
            </a:r>
            <a:r>
              <a:rPr lang="en-US" sz="2400" dirty="0">
                <a:solidFill>
                  <a:schemeClr val="bg1"/>
                </a:solidFill>
              </a:rPr>
              <a:t>-</a:t>
            </a:r>
            <a:r>
              <a:rPr lang="en-US" sz="2400" i="1" dirty="0" err="1">
                <a:solidFill>
                  <a:schemeClr val="bg1"/>
                </a:solidFill>
              </a:rPr>
              <a:t>Sfn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double het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92613" y="3961030"/>
            <a:ext cx="364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/>
                <a:ea typeface="Calibri" charset="0"/>
                <a:cs typeface="Arial"/>
              </a:rPr>
              <a:t>*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34564" y="3999456"/>
            <a:ext cx="364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/>
                <a:ea typeface="Calibri" charset="0"/>
                <a:cs typeface="Arial"/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38300"/>
            <a:ext cx="91440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763000" cy="685800"/>
          </a:xfrm>
        </p:spPr>
        <p:txBody>
          <a:bodyPr/>
          <a:lstStyle/>
          <a:p>
            <a:pPr eaLnBrk="1" hangingPunct="1"/>
            <a:r>
              <a:rPr lang="en-US" sz="2800" i="1" u="sng" smtClean="0">
                <a:solidFill>
                  <a:schemeClr val="bg1"/>
                </a:solidFill>
              </a:rPr>
              <a:t>shd</a:t>
            </a:r>
            <a:r>
              <a:rPr lang="en-US" sz="2800" u="sng" smtClean="0">
                <a:solidFill>
                  <a:schemeClr val="bg1"/>
                </a:solidFill>
              </a:rPr>
              <a:t>-</a:t>
            </a:r>
            <a:r>
              <a:rPr lang="en-US" sz="2800" i="1" u="sng" smtClean="0">
                <a:solidFill>
                  <a:schemeClr val="bg1"/>
                </a:solidFill>
              </a:rPr>
              <a:t>Sfn </a:t>
            </a:r>
            <a:r>
              <a:rPr lang="en-US" sz="2800" u="sng" smtClean="0">
                <a:solidFill>
                  <a:schemeClr val="bg1"/>
                </a:solidFill>
              </a:rPr>
              <a:t>double hets display differentiation defects</a:t>
            </a:r>
          </a:p>
        </p:txBody>
      </p:sp>
      <p:sp>
        <p:nvSpPr>
          <p:cNvPr id="76804" name="TextBox 10"/>
          <p:cNvSpPr txBox="1">
            <a:spLocks noChangeArrowheads="1"/>
          </p:cNvSpPr>
          <p:nvPr/>
        </p:nvSpPr>
        <p:spPr bwMode="auto">
          <a:xfrm>
            <a:off x="2931962" y="6172200"/>
            <a:ext cx="3689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Loricrin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>
                <a:solidFill>
                  <a:srgbClr val="06FF1E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rgbClr val="06FF1E"/>
                </a:solidFill>
              </a:rPr>
              <a:t>4 </a:t>
            </a:r>
            <a:r>
              <a:rPr lang="en-US" sz="2400" dirty="0" err="1">
                <a:solidFill>
                  <a:srgbClr val="06FF1E"/>
                </a:solidFill>
              </a:rPr>
              <a:t>integrin</a:t>
            </a:r>
            <a:r>
              <a:rPr lang="en-US" sz="2400" dirty="0">
                <a:solidFill>
                  <a:srgbClr val="06FF1E"/>
                </a:solidFill>
              </a:rPr>
              <a:t>, </a:t>
            </a:r>
            <a:r>
              <a:rPr lang="en-US" sz="2400" dirty="0">
                <a:solidFill>
                  <a:srgbClr val="0080FF"/>
                </a:solidFill>
              </a:rPr>
              <a:t>DAPI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6396038"/>
            <a:ext cx="954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e18.5 </a:t>
            </a:r>
            <a:endParaRPr lang="en-US"/>
          </a:p>
        </p:txBody>
      </p:sp>
      <p:sp>
        <p:nvSpPr>
          <p:cNvPr id="76806" name="Text Box 14"/>
          <p:cNvSpPr txBox="1">
            <a:spLocks noChangeArrowheads="1"/>
          </p:cNvSpPr>
          <p:nvPr/>
        </p:nvSpPr>
        <p:spPr bwMode="auto">
          <a:xfrm>
            <a:off x="1219200" y="1066800"/>
            <a:ext cx="7254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 dirty="0" err="1">
                <a:solidFill>
                  <a:schemeClr val="bg1"/>
                </a:solidFill>
              </a:rPr>
              <a:t>Sfn</a:t>
            </a:r>
            <a:r>
              <a:rPr lang="en-US" sz="2400" dirty="0">
                <a:solidFill>
                  <a:schemeClr val="bg1"/>
                </a:solidFill>
              </a:rPr>
              <a:t> heterozygote                         </a:t>
            </a:r>
            <a:r>
              <a:rPr lang="en-US" sz="2400" i="1" dirty="0">
                <a:solidFill>
                  <a:schemeClr val="bg1"/>
                </a:solidFill>
              </a:rPr>
              <a:t>shd</a:t>
            </a:r>
            <a:r>
              <a:rPr lang="en-US" sz="2400" dirty="0">
                <a:solidFill>
                  <a:schemeClr val="bg1"/>
                </a:solidFill>
              </a:rPr>
              <a:t>-</a:t>
            </a:r>
            <a:r>
              <a:rPr lang="en-US" sz="2400" i="1" dirty="0" err="1">
                <a:solidFill>
                  <a:schemeClr val="bg1"/>
                </a:solidFill>
              </a:rPr>
              <a:t>Sfn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double het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52400" y="3638060"/>
            <a:ext cx="364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/>
                <a:ea typeface="Calibri" charset="0"/>
                <a:cs typeface="Arial"/>
              </a:rPr>
              <a:t>*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94351" y="3643922"/>
            <a:ext cx="364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/>
                <a:ea typeface="Calibri" charset="0"/>
                <a:cs typeface="Arial"/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9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8915400" cy="1066800"/>
          </a:xfrm>
        </p:spPr>
        <p:txBody>
          <a:bodyPr/>
          <a:lstStyle/>
          <a:p>
            <a:pPr eaLnBrk="1" hangingPunct="1"/>
            <a:r>
              <a:rPr lang="en-US" sz="2800" i="1" u="sng" smtClean="0">
                <a:solidFill>
                  <a:schemeClr val="bg1"/>
                </a:solidFill>
              </a:rPr>
              <a:t>shd</a:t>
            </a:r>
            <a:r>
              <a:rPr lang="en-US" sz="2800" u="sng" smtClean="0">
                <a:solidFill>
                  <a:schemeClr val="bg1"/>
                </a:solidFill>
              </a:rPr>
              <a:t> and </a:t>
            </a:r>
            <a:r>
              <a:rPr lang="en-US" sz="2800" i="1" u="sng" smtClean="0">
                <a:solidFill>
                  <a:schemeClr val="bg1"/>
                </a:solidFill>
              </a:rPr>
              <a:t>Sfn </a:t>
            </a:r>
            <a:r>
              <a:rPr lang="en-US" sz="2800" u="sng" smtClean="0">
                <a:solidFill>
                  <a:schemeClr val="bg1"/>
                </a:solidFill>
              </a:rPr>
              <a:t>act together to promote stepwise differentiation of the epidermis</a:t>
            </a:r>
          </a:p>
        </p:txBody>
      </p:sp>
      <p:sp>
        <p:nvSpPr>
          <p:cNvPr id="78851" name="Oval 87"/>
          <p:cNvSpPr>
            <a:spLocks noChangeArrowheads="1"/>
          </p:cNvSpPr>
          <p:nvPr/>
        </p:nvSpPr>
        <p:spPr bwMode="auto">
          <a:xfrm>
            <a:off x="990600" y="4354513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2" name="Oval 88"/>
          <p:cNvSpPr>
            <a:spLocks noChangeArrowheads="1"/>
          </p:cNvSpPr>
          <p:nvPr/>
        </p:nvSpPr>
        <p:spPr bwMode="auto">
          <a:xfrm>
            <a:off x="1447800" y="4354513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3" name="AutoShape 89"/>
          <p:cNvSpPr>
            <a:spLocks noChangeArrowheads="1"/>
          </p:cNvSpPr>
          <p:nvPr/>
        </p:nvSpPr>
        <p:spPr bwMode="auto">
          <a:xfrm>
            <a:off x="1219200" y="4545013"/>
            <a:ext cx="152400" cy="2286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4" name="AutoShape 90"/>
          <p:cNvSpPr>
            <a:spLocks noChangeArrowheads="1"/>
          </p:cNvSpPr>
          <p:nvPr/>
        </p:nvSpPr>
        <p:spPr bwMode="auto">
          <a:xfrm flipV="1">
            <a:off x="1219200" y="4164013"/>
            <a:ext cx="152400" cy="2286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304800" y="4697413"/>
            <a:ext cx="762000" cy="457200"/>
            <a:chOff x="2352" y="912"/>
            <a:chExt cx="480" cy="288"/>
          </a:xfrm>
        </p:grpSpPr>
        <p:sp>
          <p:nvSpPr>
            <p:cNvPr id="78963" name="AutoShape 53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64" name="Oval 54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1066800" y="4697413"/>
            <a:ext cx="762000" cy="457200"/>
            <a:chOff x="2352" y="912"/>
            <a:chExt cx="480" cy="288"/>
          </a:xfrm>
        </p:grpSpPr>
        <p:sp>
          <p:nvSpPr>
            <p:cNvPr id="78961" name="AutoShape 56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62" name="Oval 57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743200" y="4697413"/>
            <a:ext cx="762000" cy="457200"/>
            <a:chOff x="2352" y="912"/>
            <a:chExt cx="480" cy="288"/>
          </a:xfrm>
        </p:grpSpPr>
        <p:sp>
          <p:nvSpPr>
            <p:cNvPr id="78959" name="AutoShape 62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60" name="Oval 63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8858" name="AutoShape 65"/>
          <p:cNvSpPr>
            <a:spLocks noChangeArrowheads="1"/>
          </p:cNvSpPr>
          <p:nvPr/>
        </p:nvSpPr>
        <p:spPr bwMode="auto">
          <a:xfrm>
            <a:off x="76200" y="4240213"/>
            <a:ext cx="762000" cy="457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9" name="Oval 66"/>
          <p:cNvSpPr>
            <a:spLocks noChangeArrowheads="1"/>
          </p:cNvSpPr>
          <p:nvPr/>
        </p:nvSpPr>
        <p:spPr bwMode="auto">
          <a:xfrm>
            <a:off x="381000" y="4392613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0" name="AutoShape 70"/>
          <p:cNvSpPr>
            <a:spLocks noChangeArrowheads="1"/>
          </p:cNvSpPr>
          <p:nvPr/>
        </p:nvSpPr>
        <p:spPr bwMode="auto">
          <a:xfrm>
            <a:off x="1752600" y="4240213"/>
            <a:ext cx="762000" cy="457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1" name="Oval 71"/>
          <p:cNvSpPr>
            <a:spLocks noChangeArrowheads="1"/>
          </p:cNvSpPr>
          <p:nvPr/>
        </p:nvSpPr>
        <p:spPr bwMode="auto">
          <a:xfrm>
            <a:off x="1981200" y="4316413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2" name="AutoShape 73"/>
          <p:cNvSpPr>
            <a:spLocks noChangeArrowheads="1"/>
          </p:cNvSpPr>
          <p:nvPr/>
        </p:nvSpPr>
        <p:spPr bwMode="auto">
          <a:xfrm>
            <a:off x="2514600" y="4240213"/>
            <a:ext cx="762000" cy="457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3" name="Oval 74"/>
          <p:cNvSpPr>
            <a:spLocks noChangeArrowheads="1"/>
          </p:cNvSpPr>
          <p:nvPr/>
        </p:nvSpPr>
        <p:spPr bwMode="auto">
          <a:xfrm>
            <a:off x="2743200" y="4392613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204"/>
          <p:cNvGrpSpPr>
            <a:grpSpLocks/>
          </p:cNvGrpSpPr>
          <p:nvPr/>
        </p:nvGrpSpPr>
        <p:grpSpPr bwMode="auto">
          <a:xfrm>
            <a:off x="1828800" y="4545013"/>
            <a:ext cx="914400" cy="749300"/>
            <a:chOff x="4953000" y="5193268"/>
            <a:chExt cx="914400" cy="750332"/>
          </a:xfrm>
        </p:grpSpPr>
        <p:sp>
          <p:nvSpPr>
            <p:cNvPr id="78941" name="Oval 205"/>
            <p:cNvSpPr>
              <a:spLocks noChangeArrowheads="1"/>
            </p:cNvSpPr>
            <p:nvPr/>
          </p:nvSpPr>
          <p:spPr bwMode="auto">
            <a:xfrm>
              <a:off x="4953000" y="5334000"/>
              <a:ext cx="914400" cy="533400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42" name="Oval 48"/>
            <p:cNvSpPr>
              <a:spLocks noChangeAspect="1" noChangeArrowheads="1"/>
            </p:cNvSpPr>
            <p:nvPr/>
          </p:nvSpPr>
          <p:spPr bwMode="auto">
            <a:xfrm>
              <a:off x="5708912" y="5556512"/>
              <a:ext cx="82288" cy="822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73"/>
            <p:cNvGrpSpPr>
              <a:grpSpLocks/>
            </p:cNvGrpSpPr>
            <p:nvPr/>
          </p:nvGrpSpPr>
          <p:grpSpPr bwMode="auto">
            <a:xfrm>
              <a:off x="5004825" y="5410202"/>
              <a:ext cx="405375" cy="380998"/>
              <a:chOff x="5023112" y="5410202"/>
              <a:chExt cx="405375" cy="380998"/>
            </a:xfrm>
          </p:grpSpPr>
          <p:sp>
            <p:nvSpPr>
              <p:cNvPr id="78954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78955" name="Straight Connector 219"/>
              <p:cNvCxnSpPr>
                <a:cxnSpLocks noChangeShapeType="1"/>
                <a:stCxn id="78954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8956" name="Straight Connector 220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8957" name="Straight Connector 22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8958" name="Straight Connector 222"/>
              <p:cNvCxnSpPr>
                <a:cxnSpLocks noChangeShapeType="1"/>
                <a:stCxn id="78954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7" name="Group 74"/>
            <p:cNvGrpSpPr>
              <a:grpSpLocks/>
            </p:cNvGrpSpPr>
            <p:nvPr/>
          </p:nvGrpSpPr>
          <p:grpSpPr bwMode="auto">
            <a:xfrm flipH="1">
              <a:off x="5385825" y="5410200"/>
              <a:ext cx="405375" cy="380998"/>
              <a:chOff x="5023112" y="5410202"/>
              <a:chExt cx="405375" cy="380998"/>
            </a:xfrm>
          </p:grpSpPr>
          <p:sp>
            <p:nvSpPr>
              <p:cNvPr id="78949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78950" name="Straight Connector 214"/>
              <p:cNvCxnSpPr>
                <a:cxnSpLocks noChangeShapeType="1"/>
                <a:stCxn id="78949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8951" name="Straight Connector 215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8952" name="Straight Connector 21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8953" name="Straight Connector 217"/>
              <p:cNvCxnSpPr>
                <a:cxnSpLocks noChangeShapeType="1"/>
                <a:stCxn id="78949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78945" name="TextBox 209"/>
            <p:cNvSpPr txBox="1">
              <a:spLocks noChangeArrowheads="1"/>
            </p:cNvSpPr>
            <p:nvPr/>
          </p:nvSpPr>
          <p:spPr bwMode="auto">
            <a:xfrm>
              <a:off x="5257800" y="5193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78946" name="TextBox 210"/>
            <p:cNvSpPr txBox="1">
              <a:spLocks noChangeArrowheads="1"/>
            </p:cNvSpPr>
            <p:nvPr/>
          </p:nvSpPr>
          <p:spPr bwMode="auto">
            <a:xfrm>
              <a:off x="5257800" y="53340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78947" name="TextBox 211"/>
            <p:cNvSpPr txBox="1">
              <a:spLocks noChangeArrowheads="1"/>
            </p:cNvSpPr>
            <p:nvPr/>
          </p:nvSpPr>
          <p:spPr bwMode="auto">
            <a:xfrm>
              <a:off x="5257800" y="54218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78948" name="TextBox 212"/>
            <p:cNvSpPr txBox="1">
              <a:spLocks noChangeArrowheads="1"/>
            </p:cNvSpPr>
            <p:nvPr/>
          </p:nvSpPr>
          <p:spPr bwMode="auto">
            <a:xfrm>
              <a:off x="5257800" y="5574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x</a:t>
              </a:r>
            </a:p>
          </p:txBody>
        </p:sp>
      </p:grpSp>
      <p:grpSp>
        <p:nvGrpSpPr>
          <p:cNvPr id="8" name="Group 242"/>
          <p:cNvGrpSpPr>
            <a:grpSpLocks/>
          </p:cNvGrpSpPr>
          <p:nvPr/>
        </p:nvGrpSpPr>
        <p:grpSpPr bwMode="auto">
          <a:xfrm>
            <a:off x="838200" y="4011613"/>
            <a:ext cx="914400" cy="749300"/>
            <a:chOff x="4953000" y="5193268"/>
            <a:chExt cx="914400" cy="750332"/>
          </a:xfrm>
        </p:grpSpPr>
        <p:sp>
          <p:nvSpPr>
            <p:cNvPr id="78923" name="Oval 243"/>
            <p:cNvSpPr>
              <a:spLocks noChangeArrowheads="1"/>
            </p:cNvSpPr>
            <p:nvPr/>
          </p:nvSpPr>
          <p:spPr bwMode="auto">
            <a:xfrm>
              <a:off x="4953000" y="5334000"/>
              <a:ext cx="9144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24" name="Oval 48"/>
            <p:cNvSpPr>
              <a:spLocks noChangeAspect="1" noChangeArrowheads="1"/>
            </p:cNvSpPr>
            <p:nvPr/>
          </p:nvSpPr>
          <p:spPr bwMode="auto">
            <a:xfrm>
              <a:off x="5708912" y="5556512"/>
              <a:ext cx="82288" cy="822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245"/>
            <p:cNvGrpSpPr>
              <a:grpSpLocks/>
            </p:cNvGrpSpPr>
            <p:nvPr/>
          </p:nvGrpSpPr>
          <p:grpSpPr bwMode="auto">
            <a:xfrm>
              <a:off x="5004825" y="5410202"/>
              <a:ext cx="405375" cy="380998"/>
              <a:chOff x="5023112" y="5410202"/>
              <a:chExt cx="405375" cy="380998"/>
            </a:xfrm>
          </p:grpSpPr>
          <p:sp>
            <p:nvSpPr>
              <p:cNvPr id="78936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78937" name="Straight Connector 257"/>
              <p:cNvCxnSpPr>
                <a:cxnSpLocks noChangeShapeType="1"/>
                <a:stCxn id="78936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8938" name="Straight Connector 258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8939" name="Straight Connector 25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8940" name="Straight Connector 260"/>
              <p:cNvCxnSpPr>
                <a:cxnSpLocks noChangeShapeType="1"/>
                <a:stCxn id="78936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246"/>
            <p:cNvGrpSpPr>
              <a:grpSpLocks/>
            </p:cNvGrpSpPr>
            <p:nvPr/>
          </p:nvGrpSpPr>
          <p:grpSpPr bwMode="auto">
            <a:xfrm flipH="1">
              <a:off x="5385825" y="5410200"/>
              <a:ext cx="405375" cy="380998"/>
              <a:chOff x="5023112" y="5410202"/>
              <a:chExt cx="405375" cy="380998"/>
            </a:xfrm>
          </p:grpSpPr>
          <p:sp>
            <p:nvSpPr>
              <p:cNvPr id="78931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78932" name="Straight Connector 252"/>
              <p:cNvCxnSpPr>
                <a:cxnSpLocks noChangeShapeType="1"/>
                <a:stCxn id="78931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8933" name="Straight Connector 253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8934" name="Straight Connector 25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8935" name="Straight Connector 255"/>
              <p:cNvCxnSpPr>
                <a:cxnSpLocks noChangeShapeType="1"/>
                <a:stCxn id="78931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78927" name="TextBox 247"/>
            <p:cNvSpPr txBox="1">
              <a:spLocks noChangeArrowheads="1"/>
            </p:cNvSpPr>
            <p:nvPr/>
          </p:nvSpPr>
          <p:spPr bwMode="auto">
            <a:xfrm>
              <a:off x="5257800" y="5193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78928" name="TextBox 248"/>
            <p:cNvSpPr txBox="1">
              <a:spLocks noChangeArrowheads="1"/>
            </p:cNvSpPr>
            <p:nvPr/>
          </p:nvSpPr>
          <p:spPr bwMode="auto">
            <a:xfrm>
              <a:off x="5257800" y="53340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78929" name="TextBox 249"/>
            <p:cNvSpPr txBox="1">
              <a:spLocks noChangeArrowheads="1"/>
            </p:cNvSpPr>
            <p:nvPr/>
          </p:nvSpPr>
          <p:spPr bwMode="auto">
            <a:xfrm>
              <a:off x="5257800" y="54218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78930" name="TextBox 250"/>
            <p:cNvSpPr txBox="1">
              <a:spLocks noChangeArrowheads="1"/>
            </p:cNvSpPr>
            <p:nvPr/>
          </p:nvSpPr>
          <p:spPr bwMode="auto">
            <a:xfrm>
              <a:off x="5257800" y="5574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x</a:t>
              </a:r>
            </a:p>
          </p:txBody>
        </p:sp>
      </p:grpSp>
      <p:grpSp>
        <p:nvGrpSpPr>
          <p:cNvPr id="11" name="Group 293"/>
          <p:cNvGrpSpPr>
            <a:grpSpLocks/>
          </p:cNvGrpSpPr>
          <p:nvPr/>
        </p:nvGrpSpPr>
        <p:grpSpPr bwMode="auto">
          <a:xfrm>
            <a:off x="5105400" y="3617913"/>
            <a:ext cx="3810000" cy="1665287"/>
            <a:chOff x="4495800" y="4191000"/>
            <a:chExt cx="3810000" cy="1665288"/>
          </a:xfrm>
        </p:grpSpPr>
        <p:grpSp>
          <p:nvGrpSpPr>
            <p:cNvPr id="12" name="Group 55"/>
            <p:cNvGrpSpPr>
              <a:grpSpLocks/>
            </p:cNvGrpSpPr>
            <p:nvPr/>
          </p:nvGrpSpPr>
          <p:grpSpPr bwMode="auto">
            <a:xfrm>
              <a:off x="4800600" y="5257800"/>
              <a:ext cx="762000" cy="457200"/>
              <a:chOff x="2352" y="912"/>
              <a:chExt cx="480" cy="288"/>
            </a:xfrm>
          </p:grpSpPr>
          <p:sp>
            <p:nvSpPr>
              <p:cNvPr id="78921" name="AutoShape 56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22" name="Oval 57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8873" name="AutoShape 61"/>
            <p:cNvSpPr>
              <a:spLocks noChangeArrowheads="1"/>
            </p:cNvSpPr>
            <p:nvPr/>
          </p:nvSpPr>
          <p:spPr bwMode="auto">
            <a:xfrm>
              <a:off x="6477000" y="52578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74" name="Oval 62"/>
            <p:cNvSpPr>
              <a:spLocks noChangeArrowheads="1"/>
            </p:cNvSpPr>
            <p:nvPr/>
          </p:nvSpPr>
          <p:spPr bwMode="auto">
            <a:xfrm>
              <a:off x="6781800" y="53340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63"/>
            <p:cNvGrpSpPr>
              <a:grpSpLocks/>
            </p:cNvGrpSpPr>
            <p:nvPr/>
          </p:nvGrpSpPr>
          <p:grpSpPr bwMode="auto">
            <a:xfrm>
              <a:off x="7239000" y="5257800"/>
              <a:ext cx="762000" cy="457200"/>
              <a:chOff x="2352" y="912"/>
              <a:chExt cx="480" cy="288"/>
            </a:xfrm>
          </p:grpSpPr>
          <p:sp>
            <p:nvSpPr>
              <p:cNvPr id="78919" name="AutoShape 64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20" name="Oval 65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8876" name="AutoShape 66"/>
            <p:cNvSpPr>
              <a:spLocks noChangeArrowheads="1"/>
            </p:cNvSpPr>
            <p:nvPr/>
          </p:nvSpPr>
          <p:spPr bwMode="auto">
            <a:xfrm>
              <a:off x="4876800" y="48006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77" name="Oval 67"/>
            <p:cNvSpPr>
              <a:spLocks noChangeArrowheads="1"/>
            </p:cNvSpPr>
            <p:nvPr/>
          </p:nvSpPr>
          <p:spPr bwMode="auto">
            <a:xfrm>
              <a:off x="5105400" y="49530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78" name="AutoShape 68"/>
            <p:cNvSpPr>
              <a:spLocks noChangeArrowheads="1"/>
            </p:cNvSpPr>
            <p:nvPr/>
          </p:nvSpPr>
          <p:spPr bwMode="auto">
            <a:xfrm>
              <a:off x="5638800" y="48006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79" name="Oval 69"/>
            <p:cNvSpPr>
              <a:spLocks noChangeArrowheads="1"/>
            </p:cNvSpPr>
            <p:nvPr/>
          </p:nvSpPr>
          <p:spPr bwMode="auto">
            <a:xfrm>
              <a:off x="5867400" y="49530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80" name="AutoShape 70"/>
            <p:cNvSpPr>
              <a:spLocks noChangeArrowheads="1"/>
            </p:cNvSpPr>
            <p:nvPr/>
          </p:nvSpPr>
          <p:spPr bwMode="auto">
            <a:xfrm>
              <a:off x="6400800" y="48006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81" name="Oval 71"/>
            <p:cNvSpPr>
              <a:spLocks noChangeArrowheads="1"/>
            </p:cNvSpPr>
            <p:nvPr/>
          </p:nvSpPr>
          <p:spPr bwMode="auto">
            <a:xfrm>
              <a:off x="6629400" y="48768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82" name="AutoShape 72"/>
            <p:cNvSpPr>
              <a:spLocks noChangeArrowheads="1"/>
            </p:cNvSpPr>
            <p:nvPr/>
          </p:nvSpPr>
          <p:spPr bwMode="auto">
            <a:xfrm>
              <a:off x="7162800" y="48006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83" name="Oval 73"/>
            <p:cNvSpPr>
              <a:spLocks noChangeArrowheads="1"/>
            </p:cNvSpPr>
            <p:nvPr/>
          </p:nvSpPr>
          <p:spPr bwMode="auto">
            <a:xfrm>
              <a:off x="7391400" y="49530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84" name="AutoShape 74"/>
            <p:cNvSpPr>
              <a:spLocks noChangeArrowheads="1"/>
            </p:cNvSpPr>
            <p:nvPr/>
          </p:nvSpPr>
          <p:spPr bwMode="auto">
            <a:xfrm>
              <a:off x="6400800" y="4495800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85" name="Oval 75"/>
            <p:cNvSpPr>
              <a:spLocks noChangeArrowheads="1"/>
            </p:cNvSpPr>
            <p:nvPr/>
          </p:nvSpPr>
          <p:spPr bwMode="auto">
            <a:xfrm>
              <a:off x="6629400" y="45339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86" name="AutoShape 76"/>
            <p:cNvSpPr>
              <a:spLocks noChangeArrowheads="1"/>
            </p:cNvSpPr>
            <p:nvPr/>
          </p:nvSpPr>
          <p:spPr bwMode="auto">
            <a:xfrm>
              <a:off x="7315200" y="4495800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87" name="Oval 77"/>
            <p:cNvSpPr>
              <a:spLocks noChangeArrowheads="1"/>
            </p:cNvSpPr>
            <p:nvPr/>
          </p:nvSpPr>
          <p:spPr bwMode="auto">
            <a:xfrm>
              <a:off x="7772400" y="45339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88" name="AutoShape 78"/>
            <p:cNvSpPr>
              <a:spLocks noChangeArrowheads="1"/>
            </p:cNvSpPr>
            <p:nvPr/>
          </p:nvSpPr>
          <p:spPr bwMode="auto">
            <a:xfrm>
              <a:off x="5486400" y="4495800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89" name="Oval 79"/>
            <p:cNvSpPr>
              <a:spLocks noChangeArrowheads="1"/>
            </p:cNvSpPr>
            <p:nvPr/>
          </p:nvSpPr>
          <p:spPr bwMode="auto">
            <a:xfrm>
              <a:off x="5715000" y="45339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90" name="AutoShape 80"/>
            <p:cNvSpPr>
              <a:spLocks noChangeArrowheads="1"/>
            </p:cNvSpPr>
            <p:nvPr/>
          </p:nvSpPr>
          <p:spPr bwMode="auto">
            <a:xfrm>
              <a:off x="4572000" y="4495800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91" name="Oval 81"/>
            <p:cNvSpPr>
              <a:spLocks noChangeArrowheads="1"/>
            </p:cNvSpPr>
            <p:nvPr/>
          </p:nvSpPr>
          <p:spPr bwMode="auto">
            <a:xfrm>
              <a:off x="4800600" y="45339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92" name="AutoShape 83"/>
            <p:cNvSpPr>
              <a:spLocks noChangeArrowheads="1"/>
            </p:cNvSpPr>
            <p:nvPr/>
          </p:nvSpPr>
          <p:spPr bwMode="auto">
            <a:xfrm>
              <a:off x="6477000" y="43434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93" name="AutoShape 84"/>
            <p:cNvSpPr>
              <a:spLocks noChangeArrowheads="1"/>
            </p:cNvSpPr>
            <p:nvPr/>
          </p:nvSpPr>
          <p:spPr bwMode="auto">
            <a:xfrm>
              <a:off x="7391400" y="43434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94" name="AutoShape 85"/>
            <p:cNvSpPr>
              <a:spLocks noChangeArrowheads="1"/>
            </p:cNvSpPr>
            <p:nvPr/>
          </p:nvSpPr>
          <p:spPr bwMode="auto">
            <a:xfrm>
              <a:off x="5562600" y="43434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95" name="AutoShape 86"/>
            <p:cNvSpPr>
              <a:spLocks noChangeArrowheads="1"/>
            </p:cNvSpPr>
            <p:nvPr/>
          </p:nvSpPr>
          <p:spPr bwMode="auto">
            <a:xfrm>
              <a:off x="4648200" y="43434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96" name="AutoShape 87"/>
            <p:cNvSpPr>
              <a:spLocks noChangeArrowheads="1"/>
            </p:cNvSpPr>
            <p:nvPr/>
          </p:nvSpPr>
          <p:spPr bwMode="auto">
            <a:xfrm>
              <a:off x="6324600" y="41910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97" name="AutoShape 88"/>
            <p:cNvSpPr>
              <a:spLocks noChangeArrowheads="1"/>
            </p:cNvSpPr>
            <p:nvPr/>
          </p:nvSpPr>
          <p:spPr bwMode="auto">
            <a:xfrm>
              <a:off x="7239000" y="41910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98" name="AutoShape 89"/>
            <p:cNvSpPr>
              <a:spLocks noChangeArrowheads="1"/>
            </p:cNvSpPr>
            <p:nvPr/>
          </p:nvSpPr>
          <p:spPr bwMode="auto">
            <a:xfrm>
              <a:off x="5410200" y="41910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99" name="AutoShape 90"/>
            <p:cNvSpPr>
              <a:spLocks noChangeArrowheads="1"/>
            </p:cNvSpPr>
            <p:nvPr/>
          </p:nvSpPr>
          <p:spPr bwMode="auto">
            <a:xfrm>
              <a:off x="4495800" y="41910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Group 183"/>
            <p:cNvGrpSpPr>
              <a:grpSpLocks/>
            </p:cNvGrpSpPr>
            <p:nvPr/>
          </p:nvGrpSpPr>
          <p:grpSpPr bwMode="auto">
            <a:xfrm>
              <a:off x="5553075" y="5105400"/>
              <a:ext cx="914400" cy="750888"/>
              <a:chOff x="4953000" y="5193268"/>
              <a:chExt cx="914400" cy="750332"/>
            </a:xfrm>
          </p:grpSpPr>
          <p:sp>
            <p:nvSpPr>
              <p:cNvPr id="78901" name="Oval 184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914400" cy="533400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02" name="Oval 48"/>
              <p:cNvSpPr>
                <a:spLocks noChangeAspect="1" noChangeArrowheads="1"/>
              </p:cNvSpPr>
              <p:nvPr/>
            </p:nvSpPr>
            <p:spPr bwMode="auto">
              <a:xfrm>
                <a:off x="5708912" y="5556512"/>
                <a:ext cx="82288" cy="822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5" name="Group 73"/>
              <p:cNvGrpSpPr>
                <a:grpSpLocks/>
              </p:cNvGrpSpPr>
              <p:nvPr/>
            </p:nvGrpSpPr>
            <p:grpSpPr bwMode="auto">
              <a:xfrm>
                <a:off x="5004825" y="5410202"/>
                <a:ext cx="405375" cy="380998"/>
                <a:chOff x="5023112" y="5410202"/>
                <a:chExt cx="405375" cy="380998"/>
              </a:xfrm>
            </p:grpSpPr>
            <p:sp>
              <p:nvSpPr>
                <p:cNvPr id="78914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cxnSp>
              <p:nvCxnSpPr>
                <p:cNvPr id="78915" name="Straight Connector 198"/>
                <p:cNvCxnSpPr>
                  <a:cxnSpLocks noChangeShapeType="1"/>
                  <a:stCxn id="78914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8916" name="Straight Connector 19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8917" name="Straight Connector 200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8918" name="Straight Connector 201"/>
                <p:cNvCxnSpPr>
                  <a:cxnSpLocks noChangeShapeType="1"/>
                  <a:stCxn id="78914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6" name="Group 74"/>
              <p:cNvGrpSpPr>
                <a:grpSpLocks/>
              </p:cNvGrpSpPr>
              <p:nvPr/>
            </p:nvGrpSpPr>
            <p:grpSpPr bwMode="auto">
              <a:xfrm flipH="1">
                <a:off x="5385825" y="5410200"/>
                <a:ext cx="405375" cy="380998"/>
                <a:chOff x="5023112" y="5410202"/>
                <a:chExt cx="405375" cy="380998"/>
              </a:xfrm>
            </p:grpSpPr>
            <p:sp>
              <p:nvSpPr>
                <p:cNvPr id="78909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cxnSp>
              <p:nvCxnSpPr>
                <p:cNvPr id="78910" name="Straight Connector 193"/>
                <p:cNvCxnSpPr>
                  <a:cxnSpLocks noChangeShapeType="1"/>
                  <a:stCxn id="78909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8911" name="Straight Connector 194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8912" name="Straight Connector 195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8913" name="Straight Connector 196"/>
                <p:cNvCxnSpPr>
                  <a:cxnSpLocks noChangeShapeType="1"/>
                  <a:stCxn id="78909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78905" name="TextBox 188"/>
              <p:cNvSpPr txBox="1">
                <a:spLocks noChangeArrowheads="1"/>
              </p:cNvSpPr>
              <p:nvPr/>
            </p:nvSpPr>
            <p:spPr bwMode="auto">
              <a:xfrm>
                <a:off x="5257800" y="5193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78906" name="TextBox 189"/>
              <p:cNvSpPr txBox="1">
                <a:spLocks noChangeArrowheads="1"/>
              </p:cNvSpPr>
              <p:nvPr/>
            </p:nvSpPr>
            <p:spPr bwMode="auto">
              <a:xfrm>
                <a:off x="5257800" y="53340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78907" name="TextBox 190"/>
              <p:cNvSpPr txBox="1">
                <a:spLocks noChangeArrowheads="1"/>
              </p:cNvSpPr>
              <p:nvPr/>
            </p:nvSpPr>
            <p:spPr bwMode="auto">
              <a:xfrm>
                <a:off x="5257800" y="54218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78908" name="TextBox 191"/>
              <p:cNvSpPr txBox="1">
                <a:spLocks noChangeArrowheads="1"/>
              </p:cNvSpPr>
              <p:nvPr/>
            </p:nvSpPr>
            <p:spPr bwMode="auto">
              <a:xfrm>
                <a:off x="5257800" y="5574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</a:rPr>
                  <a:t>x</a:t>
                </a:r>
              </a:p>
            </p:txBody>
          </p:sp>
        </p:grpSp>
      </p:grpSp>
      <p:cxnSp>
        <p:nvCxnSpPr>
          <p:cNvPr id="78867" name="Straight Connector 297"/>
          <p:cNvCxnSpPr>
            <a:cxnSpLocks noChangeShapeType="1"/>
          </p:cNvCxnSpPr>
          <p:nvPr/>
        </p:nvCxnSpPr>
        <p:spPr bwMode="auto">
          <a:xfrm>
            <a:off x="3733800" y="4456113"/>
            <a:ext cx="1289050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arrow" w="med" len="med"/>
          </a:ln>
        </p:spPr>
      </p:cxnSp>
      <p:cxnSp>
        <p:nvCxnSpPr>
          <p:cNvPr id="78868" name="Straight Connector 298"/>
          <p:cNvCxnSpPr>
            <a:cxnSpLocks noChangeShapeType="1"/>
          </p:cNvCxnSpPr>
          <p:nvPr/>
        </p:nvCxnSpPr>
        <p:spPr bwMode="auto">
          <a:xfrm rot="5400000">
            <a:off x="3622675" y="3313113"/>
            <a:ext cx="1289050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78869" name="Text Box 50"/>
          <p:cNvSpPr txBox="1">
            <a:spLocks noChangeArrowheads="1"/>
          </p:cNvSpPr>
          <p:nvPr/>
        </p:nvSpPr>
        <p:spPr bwMode="auto">
          <a:xfrm>
            <a:off x="5638800" y="5294313"/>
            <a:ext cx="30924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Loss of basal identity</a:t>
            </a:r>
          </a:p>
          <a:p>
            <a:r>
              <a:rPr lang="en-US" sz="2000">
                <a:solidFill>
                  <a:schemeClr val="bg1"/>
                </a:solidFill>
              </a:rPr>
              <a:t>Loss of distal proliferation</a:t>
            </a:r>
          </a:p>
          <a:p>
            <a:r>
              <a:rPr lang="en-US" sz="2000">
                <a:solidFill>
                  <a:schemeClr val="bg1"/>
                </a:solidFill>
              </a:rPr>
              <a:t>Terminal differentiation</a:t>
            </a:r>
          </a:p>
        </p:txBody>
      </p:sp>
      <p:sp>
        <p:nvSpPr>
          <p:cNvPr id="78870" name="Text Box 15"/>
          <p:cNvSpPr txBox="1">
            <a:spLocks noChangeArrowheads="1"/>
          </p:cNvSpPr>
          <p:nvPr/>
        </p:nvSpPr>
        <p:spPr bwMode="auto">
          <a:xfrm>
            <a:off x="381000" y="5294313"/>
            <a:ext cx="256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Intermediate cell fate</a:t>
            </a:r>
          </a:p>
        </p:txBody>
      </p:sp>
      <p:sp>
        <p:nvSpPr>
          <p:cNvPr id="78871" name="TextBox 130"/>
          <p:cNvSpPr txBox="1">
            <a:spLocks noChangeArrowheads="1"/>
          </p:cNvSpPr>
          <p:nvPr/>
        </p:nvSpPr>
        <p:spPr bwMode="auto">
          <a:xfrm>
            <a:off x="3371403" y="2095174"/>
            <a:ext cx="18043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Sfn</a:t>
            </a:r>
            <a:r>
              <a:rPr lang="en-US" sz="3200" dirty="0" smtClean="0">
                <a:solidFill>
                  <a:schemeClr val="bg1"/>
                </a:solidFill>
              </a:rPr>
              <a:t>   shd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9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8915400" cy="685800"/>
          </a:xfrm>
        </p:spPr>
        <p:txBody>
          <a:bodyPr/>
          <a:lstStyle/>
          <a:p>
            <a:pPr eaLnBrk="1" hangingPunct="1"/>
            <a:r>
              <a:rPr lang="en-US" sz="3200" u="sng" dirty="0" smtClean="0">
                <a:solidFill>
                  <a:schemeClr val="bg1"/>
                </a:solidFill>
                <a:latin typeface="Arial"/>
                <a:cs typeface="Arial"/>
              </a:rPr>
              <a:t>p63 regulates </a:t>
            </a:r>
            <a:r>
              <a:rPr lang="en-US" sz="3200" i="1" u="sng" dirty="0" err="1" smtClean="0">
                <a:solidFill>
                  <a:schemeClr val="bg1"/>
                </a:solidFill>
                <a:latin typeface="Arial"/>
                <a:cs typeface="Arial"/>
              </a:rPr>
              <a:t>Sfn</a:t>
            </a:r>
            <a:r>
              <a:rPr lang="en-US" sz="3200" u="sng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3200" i="1" u="sng" dirty="0" smtClean="0">
                <a:solidFill>
                  <a:schemeClr val="bg1"/>
                </a:solidFill>
                <a:latin typeface="Arial"/>
                <a:cs typeface="Arial"/>
              </a:rPr>
              <a:t>Irf6 </a:t>
            </a:r>
            <a:r>
              <a:rPr lang="en-US" sz="3200" u="sng" dirty="0" smtClean="0">
                <a:solidFill>
                  <a:schemeClr val="bg1"/>
                </a:solidFill>
                <a:latin typeface="Arial"/>
                <a:cs typeface="Arial"/>
              </a:rPr>
              <a:t>and </a:t>
            </a:r>
            <a:r>
              <a:rPr lang="en-US" sz="3200" i="1" u="sng" dirty="0" err="1" smtClean="0">
                <a:solidFill>
                  <a:schemeClr val="bg1"/>
                </a:solidFill>
                <a:latin typeface="Arial"/>
                <a:cs typeface="Arial"/>
              </a:rPr>
              <a:t>Ikk</a:t>
            </a:r>
            <a:r>
              <a:rPr lang="en-US" sz="3200" i="1" u="sng" dirty="0" err="1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endParaRPr lang="en-US" sz="3200" u="sng" dirty="0" smtClean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84995" name="Oval 87"/>
          <p:cNvSpPr>
            <a:spLocks noChangeArrowheads="1"/>
          </p:cNvSpPr>
          <p:nvPr/>
        </p:nvSpPr>
        <p:spPr bwMode="auto">
          <a:xfrm>
            <a:off x="990600" y="4354513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84996" name="Oval 88"/>
          <p:cNvSpPr>
            <a:spLocks noChangeArrowheads="1"/>
          </p:cNvSpPr>
          <p:nvPr/>
        </p:nvSpPr>
        <p:spPr bwMode="auto">
          <a:xfrm>
            <a:off x="1447800" y="4354513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84997" name="AutoShape 89"/>
          <p:cNvSpPr>
            <a:spLocks noChangeArrowheads="1"/>
          </p:cNvSpPr>
          <p:nvPr/>
        </p:nvSpPr>
        <p:spPr bwMode="auto">
          <a:xfrm>
            <a:off x="1219200" y="4545013"/>
            <a:ext cx="152400" cy="2286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84998" name="AutoShape 90"/>
          <p:cNvSpPr>
            <a:spLocks noChangeArrowheads="1"/>
          </p:cNvSpPr>
          <p:nvPr/>
        </p:nvSpPr>
        <p:spPr bwMode="auto">
          <a:xfrm flipV="1">
            <a:off x="1219200" y="4164013"/>
            <a:ext cx="152400" cy="2286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304800" y="4697413"/>
            <a:ext cx="762000" cy="457200"/>
            <a:chOff x="2352" y="912"/>
            <a:chExt cx="480" cy="288"/>
          </a:xfrm>
        </p:grpSpPr>
        <p:sp>
          <p:nvSpPr>
            <p:cNvPr id="85120" name="AutoShape 53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121" name="Oval 54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1066800" y="4697413"/>
            <a:ext cx="762000" cy="457200"/>
            <a:chOff x="2352" y="912"/>
            <a:chExt cx="480" cy="288"/>
          </a:xfrm>
        </p:grpSpPr>
        <p:sp>
          <p:nvSpPr>
            <p:cNvPr id="85118" name="AutoShape 56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119" name="Oval 57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743200" y="4697413"/>
            <a:ext cx="762000" cy="457200"/>
            <a:chOff x="2352" y="912"/>
            <a:chExt cx="480" cy="288"/>
          </a:xfrm>
        </p:grpSpPr>
        <p:sp>
          <p:nvSpPr>
            <p:cNvPr id="85116" name="AutoShape 62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117" name="Oval 63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85002" name="AutoShape 65"/>
          <p:cNvSpPr>
            <a:spLocks noChangeArrowheads="1"/>
          </p:cNvSpPr>
          <p:nvPr/>
        </p:nvSpPr>
        <p:spPr bwMode="auto">
          <a:xfrm>
            <a:off x="76200" y="4240213"/>
            <a:ext cx="762000" cy="457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85003" name="Oval 66"/>
          <p:cNvSpPr>
            <a:spLocks noChangeArrowheads="1"/>
          </p:cNvSpPr>
          <p:nvPr/>
        </p:nvSpPr>
        <p:spPr bwMode="auto">
          <a:xfrm>
            <a:off x="381000" y="4392613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85004" name="AutoShape 70"/>
          <p:cNvSpPr>
            <a:spLocks noChangeArrowheads="1"/>
          </p:cNvSpPr>
          <p:nvPr/>
        </p:nvSpPr>
        <p:spPr bwMode="auto">
          <a:xfrm>
            <a:off x="1752600" y="4240213"/>
            <a:ext cx="762000" cy="457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85005" name="Oval 71"/>
          <p:cNvSpPr>
            <a:spLocks noChangeArrowheads="1"/>
          </p:cNvSpPr>
          <p:nvPr/>
        </p:nvSpPr>
        <p:spPr bwMode="auto">
          <a:xfrm>
            <a:off x="1981200" y="4316413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85006" name="AutoShape 73"/>
          <p:cNvSpPr>
            <a:spLocks noChangeArrowheads="1"/>
          </p:cNvSpPr>
          <p:nvPr/>
        </p:nvSpPr>
        <p:spPr bwMode="auto">
          <a:xfrm>
            <a:off x="2514600" y="4240213"/>
            <a:ext cx="762000" cy="457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85007" name="Oval 74"/>
          <p:cNvSpPr>
            <a:spLocks noChangeArrowheads="1"/>
          </p:cNvSpPr>
          <p:nvPr/>
        </p:nvSpPr>
        <p:spPr bwMode="auto">
          <a:xfrm>
            <a:off x="2743200" y="4392613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grpSp>
        <p:nvGrpSpPr>
          <p:cNvPr id="5" name="Group 204"/>
          <p:cNvGrpSpPr>
            <a:grpSpLocks/>
          </p:cNvGrpSpPr>
          <p:nvPr/>
        </p:nvGrpSpPr>
        <p:grpSpPr bwMode="auto">
          <a:xfrm>
            <a:off x="1828800" y="4545013"/>
            <a:ext cx="914400" cy="749300"/>
            <a:chOff x="4953000" y="5193268"/>
            <a:chExt cx="914400" cy="750332"/>
          </a:xfrm>
        </p:grpSpPr>
        <p:sp>
          <p:nvSpPr>
            <p:cNvPr id="85098" name="Oval 205"/>
            <p:cNvSpPr>
              <a:spLocks noChangeArrowheads="1"/>
            </p:cNvSpPr>
            <p:nvPr/>
          </p:nvSpPr>
          <p:spPr bwMode="auto">
            <a:xfrm>
              <a:off x="4953000" y="5334000"/>
              <a:ext cx="914400" cy="533400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99" name="Oval 48"/>
            <p:cNvSpPr>
              <a:spLocks noChangeAspect="1" noChangeArrowheads="1"/>
            </p:cNvSpPr>
            <p:nvPr/>
          </p:nvSpPr>
          <p:spPr bwMode="auto">
            <a:xfrm>
              <a:off x="5708912" y="5556512"/>
              <a:ext cx="82288" cy="822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6" name="Group 73"/>
            <p:cNvGrpSpPr>
              <a:grpSpLocks/>
            </p:cNvGrpSpPr>
            <p:nvPr/>
          </p:nvGrpSpPr>
          <p:grpSpPr bwMode="auto">
            <a:xfrm>
              <a:off x="5004825" y="5410202"/>
              <a:ext cx="405375" cy="380998"/>
              <a:chOff x="5023112" y="5410202"/>
              <a:chExt cx="405375" cy="380998"/>
            </a:xfrm>
          </p:grpSpPr>
          <p:sp>
            <p:nvSpPr>
              <p:cNvPr id="85111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85112" name="Straight Connector 219"/>
              <p:cNvCxnSpPr>
                <a:cxnSpLocks noChangeShapeType="1"/>
                <a:stCxn id="85111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5113" name="Straight Connector 220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5114" name="Straight Connector 22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5115" name="Straight Connector 222"/>
              <p:cNvCxnSpPr>
                <a:cxnSpLocks noChangeShapeType="1"/>
                <a:stCxn id="85111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7" name="Group 74"/>
            <p:cNvGrpSpPr>
              <a:grpSpLocks/>
            </p:cNvGrpSpPr>
            <p:nvPr/>
          </p:nvGrpSpPr>
          <p:grpSpPr bwMode="auto">
            <a:xfrm flipH="1">
              <a:off x="5385825" y="5410200"/>
              <a:ext cx="405375" cy="380998"/>
              <a:chOff x="5023112" y="5410202"/>
              <a:chExt cx="405375" cy="380998"/>
            </a:xfrm>
          </p:grpSpPr>
          <p:sp>
            <p:nvSpPr>
              <p:cNvPr id="85106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85107" name="Straight Connector 214"/>
              <p:cNvCxnSpPr>
                <a:cxnSpLocks noChangeShapeType="1"/>
                <a:stCxn id="85106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5108" name="Straight Connector 215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5109" name="Straight Connector 21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5110" name="Straight Connector 217"/>
              <p:cNvCxnSpPr>
                <a:cxnSpLocks noChangeShapeType="1"/>
                <a:stCxn id="85106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85102" name="TextBox 209"/>
            <p:cNvSpPr txBox="1">
              <a:spLocks noChangeArrowheads="1"/>
            </p:cNvSpPr>
            <p:nvPr/>
          </p:nvSpPr>
          <p:spPr bwMode="auto">
            <a:xfrm>
              <a:off x="5257800" y="5193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85103" name="TextBox 210"/>
            <p:cNvSpPr txBox="1">
              <a:spLocks noChangeArrowheads="1"/>
            </p:cNvSpPr>
            <p:nvPr/>
          </p:nvSpPr>
          <p:spPr bwMode="auto">
            <a:xfrm>
              <a:off x="5257800" y="53340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85104" name="TextBox 211"/>
            <p:cNvSpPr txBox="1">
              <a:spLocks noChangeArrowheads="1"/>
            </p:cNvSpPr>
            <p:nvPr/>
          </p:nvSpPr>
          <p:spPr bwMode="auto">
            <a:xfrm>
              <a:off x="5257800" y="54218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85105" name="TextBox 212"/>
            <p:cNvSpPr txBox="1">
              <a:spLocks noChangeArrowheads="1"/>
            </p:cNvSpPr>
            <p:nvPr/>
          </p:nvSpPr>
          <p:spPr bwMode="auto">
            <a:xfrm>
              <a:off x="5257800" y="5574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</p:grpSp>
      <p:grpSp>
        <p:nvGrpSpPr>
          <p:cNvPr id="8" name="Group 242"/>
          <p:cNvGrpSpPr>
            <a:grpSpLocks/>
          </p:cNvGrpSpPr>
          <p:nvPr/>
        </p:nvGrpSpPr>
        <p:grpSpPr bwMode="auto">
          <a:xfrm>
            <a:off x="838200" y="4011613"/>
            <a:ext cx="914400" cy="749300"/>
            <a:chOff x="4953000" y="5193268"/>
            <a:chExt cx="914400" cy="750332"/>
          </a:xfrm>
        </p:grpSpPr>
        <p:sp>
          <p:nvSpPr>
            <p:cNvPr id="85080" name="Oval 243"/>
            <p:cNvSpPr>
              <a:spLocks noChangeArrowheads="1"/>
            </p:cNvSpPr>
            <p:nvPr/>
          </p:nvSpPr>
          <p:spPr bwMode="auto">
            <a:xfrm>
              <a:off x="4953000" y="5334000"/>
              <a:ext cx="9144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81" name="Oval 48"/>
            <p:cNvSpPr>
              <a:spLocks noChangeAspect="1" noChangeArrowheads="1"/>
            </p:cNvSpPr>
            <p:nvPr/>
          </p:nvSpPr>
          <p:spPr bwMode="auto">
            <a:xfrm>
              <a:off x="5708912" y="5556512"/>
              <a:ext cx="82288" cy="822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9" name="Group 245"/>
            <p:cNvGrpSpPr>
              <a:grpSpLocks/>
            </p:cNvGrpSpPr>
            <p:nvPr/>
          </p:nvGrpSpPr>
          <p:grpSpPr bwMode="auto">
            <a:xfrm>
              <a:off x="5004825" y="5410202"/>
              <a:ext cx="405375" cy="380998"/>
              <a:chOff x="5023112" y="5410202"/>
              <a:chExt cx="405375" cy="380998"/>
            </a:xfrm>
          </p:grpSpPr>
          <p:sp>
            <p:nvSpPr>
              <p:cNvPr id="85093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85094" name="Straight Connector 257"/>
              <p:cNvCxnSpPr>
                <a:cxnSpLocks noChangeShapeType="1"/>
                <a:stCxn id="85093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5095" name="Straight Connector 258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5096" name="Straight Connector 25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5097" name="Straight Connector 260"/>
              <p:cNvCxnSpPr>
                <a:cxnSpLocks noChangeShapeType="1"/>
                <a:stCxn id="85093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246"/>
            <p:cNvGrpSpPr>
              <a:grpSpLocks/>
            </p:cNvGrpSpPr>
            <p:nvPr/>
          </p:nvGrpSpPr>
          <p:grpSpPr bwMode="auto">
            <a:xfrm flipH="1">
              <a:off x="5385825" y="5410200"/>
              <a:ext cx="405375" cy="380998"/>
              <a:chOff x="5023112" y="5410202"/>
              <a:chExt cx="405375" cy="380998"/>
            </a:xfrm>
          </p:grpSpPr>
          <p:sp>
            <p:nvSpPr>
              <p:cNvPr id="85088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85089" name="Straight Connector 252"/>
              <p:cNvCxnSpPr>
                <a:cxnSpLocks noChangeShapeType="1"/>
                <a:stCxn id="85088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5090" name="Straight Connector 253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5091" name="Straight Connector 25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5092" name="Straight Connector 255"/>
              <p:cNvCxnSpPr>
                <a:cxnSpLocks noChangeShapeType="1"/>
                <a:stCxn id="85088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85084" name="TextBox 247"/>
            <p:cNvSpPr txBox="1">
              <a:spLocks noChangeArrowheads="1"/>
            </p:cNvSpPr>
            <p:nvPr/>
          </p:nvSpPr>
          <p:spPr bwMode="auto">
            <a:xfrm>
              <a:off x="5257800" y="5193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85085" name="TextBox 248"/>
            <p:cNvSpPr txBox="1">
              <a:spLocks noChangeArrowheads="1"/>
            </p:cNvSpPr>
            <p:nvPr/>
          </p:nvSpPr>
          <p:spPr bwMode="auto">
            <a:xfrm>
              <a:off x="5257800" y="53340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85086" name="TextBox 249"/>
            <p:cNvSpPr txBox="1">
              <a:spLocks noChangeArrowheads="1"/>
            </p:cNvSpPr>
            <p:nvPr/>
          </p:nvSpPr>
          <p:spPr bwMode="auto">
            <a:xfrm>
              <a:off x="5257800" y="54218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85087" name="TextBox 250"/>
            <p:cNvSpPr txBox="1">
              <a:spLocks noChangeArrowheads="1"/>
            </p:cNvSpPr>
            <p:nvPr/>
          </p:nvSpPr>
          <p:spPr bwMode="auto">
            <a:xfrm>
              <a:off x="5257800" y="5574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Arial"/>
                  <a:cs typeface="Arial"/>
                </a:rPr>
                <a:t>x</a:t>
              </a:r>
            </a:p>
          </p:txBody>
        </p:sp>
      </p:grpSp>
      <p:sp>
        <p:nvSpPr>
          <p:cNvPr id="85010" name="TextBox 263"/>
          <p:cNvSpPr txBox="1">
            <a:spLocks noChangeArrowheads="1"/>
          </p:cNvSpPr>
          <p:nvPr/>
        </p:nvSpPr>
        <p:spPr bwMode="auto">
          <a:xfrm>
            <a:off x="2743200" y="2012950"/>
            <a:ext cx="34305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ea typeface="Helvetica" charset="0"/>
                <a:cs typeface="Arial"/>
              </a:rPr>
              <a:t>Irf6    </a:t>
            </a:r>
            <a:r>
              <a:rPr lang="en-US" sz="3200" dirty="0" err="1">
                <a:solidFill>
                  <a:srgbClr val="FFFFFF"/>
                </a:solidFill>
                <a:latin typeface="Arial"/>
                <a:ea typeface="Helvetica" charset="0"/>
                <a:cs typeface="Arial"/>
              </a:rPr>
              <a:t>Sfn</a:t>
            </a:r>
            <a:r>
              <a:rPr lang="en-US" sz="3200" dirty="0">
                <a:solidFill>
                  <a:srgbClr val="FFFFFF"/>
                </a:solidFill>
                <a:latin typeface="Arial"/>
                <a:ea typeface="Helvetica" charset="0"/>
                <a:cs typeface="Arial"/>
              </a:rPr>
              <a:t>       </a:t>
            </a:r>
            <a:r>
              <a:rPr lang="en-US" sz="3200" dirty="0" err="1">
                <a:solidFill>
                  <a:srgbClr val="FFFFFF"/>
                </a:solidFill>
                <a:latin typeface="Arial"/>
                <a:ea typeface="Helvetica" charset="0"/>
                <a:cs typeface="Arial"/>
              </a:rPr>
              <a:t>Ikk</a:t>
            </a:r>
            <a:r>
              <a:rPr lang="en-US" sz="3200" dirty="0" err="1">
                <a:solidFill>
                  <a:srgbClr val="FFFFFF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endParaRPr lang="en-US" sz="3200" dirty="0">
              <a:solidFill>
                <a:srgbClr val="FFFFFF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85011" name="TextBox 266"/>
          <p:cNvSpPr txBox="1">
            <a:spLocks noChangeArrowheads="1"/>
          </p:cNvSpPr>
          <p:nvPr/>
        </p:nvSpPr>
        <p:spPr bwMode="auto">
          <a:xfrm>
            <a:off x="3429000" y="762000"/>
            <a:ext cx="869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Arial"/>
                <a:ea typeface="Helvetica" charset="0"/>
                <a:cs typeface="Arial"/>
              </a:rPr>
              <a:t>p63</a:t>
            </a:r>
            <a:endParaRPr lang="en-US" sz="320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 rot="14354448" flipH="1">
            <a:off x="3716337" y="1601788"/>
            <a:ext cx="735013" cy="179388"/>
            <a:chOff x="2878667" y="3167327"/>
            <a:chExt cx="534194" cy="170922"/>
          </a:xfrm>
        </p:grpSpPr>
        <p:cxnSp>
          <p:nvCxnSpPr>
            <p:cNvPr id="269" name="Straight Connector 268"/>
            <p:cNvCxnSpPr/>
            <p:nvPr/>
          </p:nvCxnSpPr>
          <p:spPr>
            <a:xfrm>
              <a:off x="2879740" y="3251645"/>
              <a:ext cx="533040" cy="1513"/>
            </a:xfrm>
            <a:prstGeom prst="line">
              <a:avLst/>
            </a:prstGeom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3322086" y="3252140"/>
              <a:ext cx="170922" cy="1154"/>
            </a:xfrm>
            <a:prstGeom prst="line">
              <a:avLst/>
            </a:prstGeom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1" name="Straight Arrow Connector 270"/>
          <p:cNvCxnSpPr/>
          <p:nvPr/>
        </p:nvCxnSpPr>
        <p:spPr>
          <a:xfrm rot="5400000">
            <a:off x="2903538" y="1511300"/>
            <a:ext cx="641350" cy="422275"/>
          </a:xfrm>
          <a:prstGeom prst="straightConnector1">
            <a:avLst/>
          </a:prstGeom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Arrow Connector 271"/>
          <p:cNvCxnSpPr/>
          <p:nvPr/>
        </p:nvCxnSpPr>
        <p:spPr>
          <a:xfrm>
            <a:off x="4171950" y="1363663"/>
            <a:ext cx="1168400" cy="677862"/>
          </a:xfrm>
          <a:prstGeom prst="straightConnector1">
            <a:avLst/>
          </a:prstGeom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4"/>
          <p:cNvGrpSpPr>
            <a:grpSpLocks/>
          </p:cNvGrpSpPr>
          <p:nvPr/>
        </p:nvGrpSpPr>
        <p:grpSpPr bwMode="auto">
          <a:xfrm rot="7446456" flipH="1">
            <a:off x="3090069" y="1632744"/>
            <a:ext cx="709612" cy="171450"/>
            <a:chOff x="2878667" y="3167327"/>
            <a:chExt cx="534194" cy="170922"/>
          </a:xfrm>
        </p:grpSpPr>
        <p:cxnSp>
          <p:nvCxnSpPr>
            <p:cNvPr id="274" name="Straight Connector 273"/>
            <p:cNvCxnSpPr/>
            <p:nvPr/>
          </p:nvCxnSpPr>
          <p:spPr>
            <a:xfrm>
              <a:off x="2878770" y="3250761"/>
              <a:ext cx="532999" cy="3165"/>
            </a:xfrm>
            <a:prstGeom prst="line">
              <a:avLst/>
            </a:prstGeom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rot="5400000">
              <a:off x="3327127" y="3252571"/>
              <a:ext cx="170922" cy="1195"/>
            </a:xfrm>
            <a:prstGeom prst="line">
              <a:avLst/>
            </a:prstGeom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-8964442">
            <a:off x="4306888" y="1508125"/>
            <a:ext cx="1397000" cy="187325"/>
            <a:chOff x="2878667" y="3167327"/>
            <a:chExt cx="534194" cy="170922"/>
          </a:xfrm>
        </p:grpSpPr>
        <p:cxnSp>
          <p:nvCxnSpPr>
            <p:cNvPr id="277" name="Straight Connector 276"/>
            <p:cNvCxnSpPr/>
            <p:nvPr/>
          </p:nvCxnSpPr>
          <p:spPr>
            <a:xfrm>
              <a:off x="2898283" y="3251017"/>
              <a:ext cx="533587" cy="2897"/>
            </a:xfrm>
            <a:prstGeom prst="line">
              <a:avLst/>
            </a:prstGeom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3345509" y="3251689"/>
              <a:ext cx="170922" cy="1821"/>
            </a:xfrm>
            <a:prstGeom prst="line">
              <a:avLst/>
            </a:prstGeom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9" name="Straight Connector 278"/>
          <p:cNvCxnSpPr/>
          <p:nvPr/>
        </p:nvCxnSpPr>
        <p:spPr>
          <a:xfrm rot="10800000" flipV="1">
            <a:off x="4545013" y="2266950"/>
            <a:ext cx="533400" cy="7938"/>
          </a:xfrm>
          <a:prstGeom prst="line">
            <a:avLst/>
          </a:prstGeom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293"/>
          <p:cNvGrpSpPr>
            <a:grpSpLocks/>
          </p:cNvGrpSpPr>
          <p:nvPr/>
        </p:nvGrpSpPr>
        <p:grpSpPr bwMode="auto">
          <a:xfrm>
            <a:off x="5105400" y="3617913"/>
            <a:ext cx="3810000" cy="1665287"/>
            <a:chOff x="4495800" y="4191000"/>
            <a:chExt cx="3810000" cy="1665288"/>
          </a:xfrm>
        </p:grpSpPr>
        <p:grpSp>
          <p:nvGrpSpPr>
            <p:cNvPr id="15" name="Group 55"/>
            <p:cNvGrpSpPr>
              <a:grpSpLocks/>
            </p:cNvGrpSpPr>
            <p:nvPr/>
          </p:nvGrpSpPr>
          <p:grpSpPr bwMode="auto">
            <a:xfrm>
              <a:off x="4800600" y="5257800"/>
              <a:ext cx="762000" cy="457200"/>
              <a:chOff x="2352" y="912"/>
              <a:chExt cx="480" cy="288"/>
            </a:xfrm>
          </p:grpSpPr>
          <p:sp>
            <p:nvSpPr>
              <p:cNvPr id="85072" name="AutoShape 56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5073" name="Oval 57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85024" name="AutoShape 61"/>
            <p:cNvSpPr>
              <a:spLocks noChangeArrowheads="1"/>
            </p:cNvSpPr>
            <p:nvPr/>
          </p:nvSpPr>
          <p:spPr bwMode="auto">
            <a:xfrm>
              <a:off x="6477000" y="52578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25" name="Oval 62"/>
            <p:cNvSpPr>
              <a:spLocks noChangeArrowheads="1"/>
            </p:cNvSpPr>
            <p:nvPr/>
          </p:nvSpPr>
          <p:spPr bwMode="auto">
            <a:xfrm>
              <a:off x="6781800" y="53340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16" name="Group 63"/>
            <p:cNvGrpSpPr>
              <a:grpSpLocks/>
            </p:cNvGrpSpPr>
            <p:nvPr/>
          </p:nvGrpSpPr>
          <p:grpSpPr bwMode="auto">
            <a:xfrm>
              <a:off x="7239000" y="5257800"/>
              <a:ext cx="762000" cy="457200"/>
              <a:chOff x="2352" y="912"/>
              <a:chExt cx="480" cy="288"/>
            </a:xfrm>
          </p:grpSpPr>
          <p:sp>
            <p:nvSpPr>
              <p:cNvPr id="85070" name="AutoShape 64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5071" name="Oval 65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85027" name="AutoShape 66"/>
            <p:cNvSpPr>
              <a:spLocks noChangeArrowheads="1"/>
            </p:cNvSpPr>
            <p:nvPr/>
          </p:nvSpPr>
          <p:spPr bwMode="auto">
            <a:xfrm>
              <a:off x="4876800" y="48006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28" name="Oval 67"/>
            <p:cNvSpPr>
              <a:spLocks noChangeArrowheads="1"/>
            </p:cNvSpPr>
            <p:nvPr/>
          </p:nvSpPr>
          <p:spPr bwMode="auto">
            <a:xfrm>
              <a:off x="5105400" y="49530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29" name="AutoShape 68"/>
            <p:cNvSpPr>
              <a:spLocks noChangeArrowheads="1"/>
            </p:cNvSpPr>
            <p:nvPr/>
          </p:nvSpPr>
          <p:spPr bwMode="auto">
            <a:xfrm>
              <a:off x="5638800" y="48006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30" name="Oval 69"/>
            <p:cNvSpPr>
              <a:spLocks noChangeArrowheads="1"/>
            </p:cNvSpPr>
            <p:nvPr/>
          </p:nvSpPr>
          <p:spPr bwMode="auto">
            <a:xfrm>
              <a:off x="5867400" y="49530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31" name="AutoShape 70"/>
            <p:cNvSpPr>
              <a:spLocks noChangeArrowheads="1"/>
            </p:cNvSpPr>
            <p:nvPr/>
          </p:nvSpPr>
          <p:spPr bwMode="auto">
            <a:xfrm>
              <a:off x="6400800" y="48006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32" name="Oval 71"/>
            <p:cNvSpPr>
              <a:spLocks noChangeArrowheads="1"/>
            </p:cNvSpPr>
            <p:nvPr/>
          </p:nvSpPr>
          <p:spPr bwMode="auto">
            <a:xfrm>
              <a:off x="6629400" y="48768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33" name="AutoShape 72"/>
            <p:cNvSpPr>
              <a:spLocks noChangeArrowheads="1"/>
            </p:cNvSpPr>
            <p:nvPr/>
          </p:nvSpPr>
          <p:spPr bwMode="auto">
            <a:xfrm>
              <a:off x="7162800" y="48006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34" name="Oval 73"/>
            <p:cNvSpPr>
              <a:spLocks noChangeArrowheads="1"/>
            </p:cNvSpPr>
            <p:nvPr/>
          </p:nvSpPr>
          <p:spPr bwMode="auto">
            <a:xfrm>
              <a:off x="7391400" y="49530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35" name="AutoShape 74"/>
            <p:cNvSpPr>
              <a:spLocks noChangeArrowheads="1"/>
            </p:cNvSpPr>
            <p:nvPr/>
          </p:nvSpPr>
          <p:spPr bwMode="auto">
            <a:xfrm>
              <a:off x="6400800" y="4495800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36" name="Oval 75"/>
            <p:cNvSpPr>
              <a:spLocks noChangeArrowheads="1"/>
            </p:cNvSpPr>
            <p:nvPr/>
          </p:nvSpPr>
          <p:spPr bwMode="auto">
            <a:xfrm>
              <a:off x="6629400" y="45339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37" name="AutoShape 76"/>
            <p:cNvSpPr>
              <a:spLocks noChangeArrowheads="1"/>
            </p:cNvSpPr>
            <p:nvPr/>
          </p:nvSpPr>
          <p:spPr bwMode="auto">
            <a:xfrm>
              <a:off x="7315200" y="4495800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38" name="Oval 77"/>
            <p:cNvSpPr>
              <a:spLocks noChangeArrowheads="1"/>
            </p:cNvSpPr>
            <p:nvPr/>
          </p:nvSpPr>
          <p:spPr bwMode="auto">
            <a:xfrm>
              <a:off x="7772400" y="45339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39" name="AutoShape 78"/>
            <p:cNvSpPr>
              <a:spLocks noChangeArrowheads="1"/>
            </p:cNvSpPr>
            <p:nvPr/>
          </p:nvSpPr>
          <p:spPr bwMode="auto">
            <a:xfrm>
              <a:off x="5486400" y="4495800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40" name="Oval 79"/>
            <p:cNvSpPr>
              <a:spLocks noChangeArrowheads="1"/>
            </p:cNvSpPr>
            <p:nvPr/>
          </p:nvSpPr>
          <p:spPr bwMode="auto">
            <a:xfrm>
              <a:off x="5715000" y="45339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41" name="AutoShape 80"/>
            <p:cNvSpPr>
              <a:spLocks noChangeArrowheads="1"/>
            </p:cNvSpPr>
            <p:nvPr/>
          </p:nvSpPr>
          <p:spPr bwMode="auto">
            <a:xfrm>
              <a:off x="4572000" y="4495800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42" name="Oval 81"/>
            <p:cNvSpPr>
              <a:spLocks noChangeArrowheads="1"/>
            </p:cNvSpPr>
            <p:nvPr/>
          </p:nvSpPr>
          <p:spPr bwMode="auto">
            <a:xfrm>
              <a:off x="4800600" y="45339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43" name="AutoShape 83"/>
            <p:cNvSpPr>
              <a:spLocks noChangeArrowheads="1"/>
            </p:cNvSpPr>
            <p:nvPr/>
          </p:nvSpPr>
          <p:spPr bwMode="auto">
            <a:xfrm>
              <a:off x="6477000" y="43434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44" name="AutoShape 84"/>
            <p:cNvSpPr>
              <a:spLocks noChangeArrowheads="1"/>
            </p:cNvSpPr>
            <p:nvPr/>
          </p:nvSpPr>
          <p:spPr bwMode="auto">
            <a:xfrm>
              <a:off x="7391400" y="43434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45" name="AutoShape 85"/>
            <p:cNvSpPr>
              <a:spLocks noChangeArrowheads="1"/>
            </p:cNvSpPr>
            <p:nvPr/>
          </p:nvSpPr>
          <p:spPr bwMode="auto">
            <a:xfrm>
              <a:off x="5562600" y="43434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46" name="AutoShape 86"/>
            <p:cNvSpPr>
              <a:spLocks noChangeArrowheads="1"/>
            </p:cNvSpPr>
            <p:nvPr/>
          </p:nvSpPr>
          <p:spPr bwMode="auto">
            <a:xfrm>
              <a:off x="4648200" y="43434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47" name="AutoShape 87"/>
            <p:cNvSpPr>
              <a:spLocks noChangeArrowheads="1"/>
            </p:cNvSpPr>
            <p:nvPr/>
          </p:nvSpPr>
          <p:spPr bwMode="auto">
            <a:xfrm>
              <a:off x="6324600" y="41910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48" name="AutoShape 88"/>
            <p:cNvSpPr>
              <a:spLocks noChangeArrowheads="1"/>
            </p:cNvSpPr>
            <p:nvPr/>
          </p:nvSpPr>
          <p:spPr bwMode="auto">
            <a:xfrm>
              <a:off x="7239000" y="41910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49" name="AutoShape 89"/>
            <p:cNvSpPr>
              <a:spLocks noChangeArrowheads="1"/>
            </p:cNvSpPr>
            <p:nvPr/>
          </p:nvSpPr>
          <p:spPr bwMode="auto">
            <a:xfrm>
              <a:off x="5410200" y="41910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85050" name="AutoShape 90"/>
            <p:cNvSpPr>
              <a:spLocks noChangeArrowheads="1"/>
            </p:cNvSpPr>
            <p:nvPr/>
          </p:nvSpPr>
          <p:spPr bwMode="auto">
            <a:xfrm>
              <a:off x="4495800" y="41910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17" name="Group 183"/>
            <p:cNvGrpSpPr>
              <a:grpSpLocks/>
            </p:cNvGrpSpPr>
            <p:nvPr/>
          </p:nvGrpSpPr>
          <p:grpSpPr bwMode="auto">
            <a:xfrm>
              <a:off x="5553075" y="5105400"/>
              <a:ext cx="914400" cy="750888"/>
              <a:chOff x="4953000" y="5193268"/>
              <a:chExt cx="914400" cy="750332"/>
            </a:xfrm>
          </p:grpSpPr>
          <p:sp>
            <p:nvSpPr>
              <p:cNvPr id="85052" name="Oval 184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914400" cy="533400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85053" name="Oval 48"/>
              <p:cNvSpPr>
                <a:spLocks noChangeAspect="1" noChangeArrowheads="1"/>
              </p:cNvSpPr>
              <p:nvPr/>
            </p:nvSpPr>
            <p:spPr bwMode="auto">
              <a:xfrm>
                <a:off x="5708912" y="5556512"/>
                <a:ext cx="82288" cy="822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18" name="Group 73"/>
              <p:cNvGrpSpPr>
                <a:grpSpLocks/>
              </p:cNvGrpSpPr>
              <p:nvPr/>
            </p:nvGrpSpPr>
            <p:grpSpPr bwMode="auto">
              <a:xfrm>
                <a:off x="5004825" y="5410202"/>
                <a:ext cx="405375" cy="380998"/>
                <a:chOff x="5023112" y="5410202"/>
                <a:chExt cx="405375" cy="380998"/>
              </a:xfrm>
            </p:grpSpPr>
            <p:sp>
              <p:nvSpPr>
                <p:cNvPr id="85065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85066" name="Straight Connector 198"/>
                <p:cNvCxnSpPr>
                  <a:cxnSpLocks noChangeShapeType="1"/>
                  <a:stCxn id="85065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5067" name="Straight Connector 19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5068" name="Straight Connector 200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5069" name="Straight Connector 201"/>
                <p:cNvCxnSpPr>
                  <a:cxnSpLocks noChangeShapeType="1"/>
                  <a:stCxn id="85065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9" name="Group 74"/>
              <p:cNvGrpSpPr>
                <a:grpSpLocks/>
              </p:cNvGrpSpPr>
              <p:nvPr/>
            </p:nvGrpSpPr>
            <p:grpSpPr bwMode="auto">
              <a:xfrm flipH="1">
                <a:off x="5385825" y="5410200"/>
                <a:ext cx="405375" cy="380998"/>
                <a:chOff x="5023112" y="5410202"/>
                <a:chExt cx="405375" cy="380998"/>
              </a:xfrm>
            </p:grpSpPr>
            <p:sp>
              <p:nvSpPr>
                <p:cNvPr id="85060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85061" name="Straight Connector 193"/>
                <p:cNvCxnSpPr>
                  <a:cxnSpLocks noChangeShapeType="1"/>
                  <a:stCxn id="85060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5062" name="Straight Connector 194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5063" name="Straight Connector 195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5064" name="Straight Connector 196"/>
                <p:cNvCxnSpPr>
                  <a:cxnSpLocks noChangeShapeType="1"/>
                  <a:stCxn id="85060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85056" name="TextBox 188"/>
              <p:cNvSpPr txBox="1">
                <a:spLocks noChangeArrowheads="1"/>
              </p:cNvSpPr>
              <p:nvPr/>
            </p:nvSpPr>
            <p:spPr bwMode="auto">
              <a:xfrm>
                <a:off x="5257800" y="5193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85057" name="TextBox 189"/>
              <p:cNvSpPr txBox="1">
                <a:spLocks noChangeArrowheads="1"/>
              </p:cNvSpPr>
              <p:nvPr/>
            </p:nvSpPr>
            <p:spPr bwMode="auto">
              <a:xfrm>
                <a:off x="5257800" y="53340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85058" name="TextBox 190"/>
              <p:cNvSpPr txBox="1">
                <a:spLocks noChangeArrowheads="1"/>
              </p:cNvSpPr>
              <p:nvPr/>
            </p:nvSpPr>
            <p:spPr bwMode="auto">
              <a:xfrm>
                <a:off x="5257800" y="54218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85059" name="TextBox 191"/>
              <p:cNvSpPr txBox="1">
                <a:spLocks noChangeArrowheads="1"/>
              </p:cNvSpPr>
              <p:nvPr/>
            </p:nvSpPr>
            <p:spPr bwMode="auto">
              <a:xfrm>
                <a:off x="5257800" y="5574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</p:grpSp>
      </p:grpSp>
      <p:cxnSp>
        <p:nvCxnSpPr>
          <p:cNvPr id="85019" name="Straight Connector 297"/>
          <p:cNvCxnSpPr>
            <a:cxnSpLocks noChangeShapeType="1"/>
          </p:cNvCxnSpPr>
          <p:nvPr/>
        </p:nvCxnSpPr>
        <p:spPr bwMode="auto">
          <a:xfrm>
            <a:off x="3733800" y="4456113"/>
            <a:ext cx="1289050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arrow" w="med" len="med"/>
          </a:ln>
        </p:spPr>
      </p:cxnSp>
      <p:cxnSp>
        <p:nvCxnSpPr>
          <p:cNvPr id="85020" name="Straight Connector 298"/>
          <p:cNvCxnSpPr>
            <a:cxnSpLocks noChangeShapeType="1"/>
          </p:cNvCxnSpPr>
          <p:nvPr/>
        </p:nvCxnSpPr>
        <p:spPr bwMode="auto">
          <a:xfrm rot="5400000">
            <a:off x="3622675" y="3546475"/>
            <a:ext cx="1289050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85021" name="Text Box 15"/>
          <p:cNvSpPr txBox="1">
            <a:spLocks noChangeArrowheads="1"/>
          </p:cNvSpPr>
          <p:nvPr/>
        </p:nvSpPr>
        <p:spPr bwMode="auto">
          <a:xfrm>
            <a:off x="381000" y="5294313"/>
            <a:ext cx="256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Intermediate cell fate</a:t>
            </a:r>
          </a:p>
        </p:txBody>
      </p:sp>
      <p:sp>
        <p:nvSpPr>
          <p:cNvPr id="85022" name="Text Box 50"/>
          <p:cNvSpPr txBox="1">
            <a:spLocks noChangeArrowheads="1"/>
          </p:cNvSpPr>
          <p:nvPr/>
        </p:nvSpPr>
        <p:spPr bwMode="auto">
          <a:xfrm>
            <a:off x="5638800" y="5294313"/>
            <a:ext cx="30924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Loss of basal identity</a:t>
            </a:r>
          </a:p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Loss of distal proliferation</a:t>
            </a:r>
          </a:p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Terminal differentiation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2800" u="sng" smtClean="0">
                <a:solidFill>
                  <a:srgbClr val="FFFFFF"/>
                </a:solidFill>
                <a:latin typeface="Arial"/>
                <a:cs typeface="Arial"/>
              </a:rPr>
              <a:t>p63 mutations underlie human epidermal syndromes</a:t>
            </a:r>
          </a:p>
        </p:txBody>
      </p:sp>
      <p:sp>
        <p:nvSpPr>
          <p:cNvPr id="87043" name="TextBox 4"/>
          <p:cNvSpPr txBox="1">
            <a:spLocks noChangeArrowheads="1"/>
          </p:cNvSpPr>
          <p:nvPr/>
        </p:nvSpPr>
        <p:spPr bwMode="auto">
          <a:xfrm>
            <a:off x="381000" y="1314450"/>
            <a:ext cx="8408988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Arial"/>
                <a:cs typeface="Arial"/>
              </a:rPr>
              <a:t>Ectrodactyly, Ectodermal Dysplasia, and Cleft Lip/Palate Syndrome 3  (EEC3)</a:t>
            </a:r>
          </a:p>
          <a:p>
            <a:endParaRPr lang="en-US" sz="280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80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800">
                <a:solidFill>
                  <a:srgbClr val="FFFFFF"/>
                </a:solidFill>
                <a:latin typeface="Arial"/>
                <a:cs typeface="Arial"/>
              </a:rPr>
              <a:t>Ankyloblepharon-Ectodermal Defects-Clefting </a:t>
            </a:r>
          </a:p>
          <a:p>
            <a:r>
              <a:rPr lang="en-US" sz="2800">
                <a:solidFill>
                  <a:srgbClr val="FFFFFF"/>
                </a:solidFill>
                <a:latin typeface="Arial"/>
                <a:cs typeface="Arial"/>
              </a:rPr>
              <a:t>Syndrome (AEC) </a:t>
            </a:r>
          </a:p>
          <a:p>
            <a:endParaRPr lang="en-US" sz="2800" i="1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800">
                <a:solidFill>
                  <a:srgbClr val="FFFFFF"/>
                </a:solidFill>
                <a:latin typeface="Arial"/>
                <a:cs typeface="Arial"/>
              </a:rPr>
              <a:t>Acro-Dermato-Ungual-Lacrimal-Tooth syndrome (ADULT) </a:t>
            </a:r>
          </a:p>
          <a:p>
            <a:endParaRPr lang="en-US" sz="280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i="1" u="sng" smtClean="0">
                <a:solidFill>
                  <a:schemeClr val="bg1"/>
                </a:solidFill>
                <a:latin typeface="Arial"/>
                <a:cs typeface="Arial"/>
              </a:rPr>
              <a:t>p63 </a:t>
            </a:r>
            <a:r>
              <a:rPr lang="en-US" sz="2800" u="sng" smtClean="0">
                <a:solidFill>
                  <a:schemeClr val="bg1"/>
                </a:solidFill>
                <a:latin typeface="Arial"/>
                <a:cs typeface="Arial"/>
              </a:rPr>
              <a:t>mutants develop the opposite phenotype of </a:t>
            </a:r>
            <a:r>
              <a:rPr lang="en-US" sz="2800" i="1" u="sng" smtClean="0">
                <a:solidFill>
                  <a:schemeClr val="bg1"/>
                </a:solidFill>
                <a:latin typeface="Arial"/>
                <a:cs typeface="Arial"/>
              </a:rPr>
              <a:t>shd</a:t>
            </a:r>
          </a:p>
        </p:txBody>
      </p:sp>
      <p:sp>
        <p:nvSpPr>
          <p:cNvPr id="89091" name="TextBox 28"/>
          <p:cNvSpPr txBox="1">
            <a:spLocks noChangeArrowheads="1"/>
          </p:cNvSpPr>
          <p:nvPr/>
        </p:nvSpPr>
        <p:spPr bwMode="auto">
          <a:xfrm>
            <a:off x="990600" y="6273800"/>
            <a:ext cx="7772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Mills et al., Nature 1999                                                 Yang et al., Nature 1999</a:t>
            </a:r>
          </a:p>
        </p:txBody>
      </p:sp>
      <p:pic>
        <p:nvPicPr>
          <p:cNvPr id="8909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38703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TextBox 6"/>
          <p:cNvSpPr txBox="1">
            <a:spLocks noChangeArrowheads="1"/>
          </p:cNvSpPr>
          <p:nvPr/>
        </p:nvSpPr>
        <p:spPr bwMode="auto">
          <a:xfrm>
            <a:off x="457200" y="1219200"/>
            <a:ext cx="81612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wild type        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p63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mutant           wild type          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p63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mutant</a:t>
            </a:r>
          </a:p>
        </p:txBody>
      </p:sp>
      <p:pic>
        <p:nvPicPr>
          <p:cNvPr id="89094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6275" y="2001838"/>
            <a:ext cx="45815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5" name="TextBox 6"/>
          <p:cNvSpPr txBox="1">
            <a:spLocks noChangeArrowheads="1"/>
          </p:cNvSpPr>
          <p:nvPr/>
        </p:nvSpPr>
        <p:spPr bwMode="auto">
          <a:xfrm>
            <a:off x="7874000" y="1981200"/>
            <a:ext cx="941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804000"/>
                </a:solidFill>
                <a:latin typeface="Arial"/>
                <a:cs typeface="Arial"/>
              </a:rPr>
              <a:t>Loricrin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89096" name="Freeform 7"/>
          <p:cNvSpPr>
            <a:spLocks noChangeArrowheads="1"/>
          </p:cNvSpPr>
          <p:nvPr/>
        </p:nvSpPr>
        <p:spPr bwMode="auto">
          <a:xfrm>
            <a:off x="4487863" y="3040063"/>
            <a:ext cx="2352675" cy="76200"/>
          </a:xfrm>
          <a:custGeom>
            <a:avLst/>
            <a:gdLst>
              <a:gd name="T0" fmla="*/ 0 w 2353734"/>
              <a:gd name="T1" fmla="*/ 63836 h 75152"/>
              <a:gd name="T2" fmla="*/ 394723 w 2353734"/>
              <a:gd name="T3" fmla="*/ 52975 h 75152"/>
              <a:gd name="T4" fmla="*/ 1108584 w 2353734"/>
              <a:gd name="T5" fmla="*/ 63836 h 75152"/>
              <a:gd name="T6" fmla="*/ 1133779 w 2353734"/>
              <a:gd name="T7" fmla="*/ 74700 h 75152"/>
              <a:gd name="T8" fmla="*/ 1167373 w 2353734"/>
              <a:gd name="T9" fmla="*/ 85566 h 75152"/>
              <a:gd name="T10" fmla="*/ 1326941 w 2353734"/>
              <a:gd name="T11" fmla="*/ 74700 h 75152"/>
              <a:gd name="T12" fmla="*/ 1352137 w 2353734"/>
              <a:gd name="T13" fmla="*/ 63836 h 75152"/>
              <a:gd name="T14" fmla="*/ 1394128 w 2353734"/>
              <a:gd name="T15" fmla="*/ 52975 h 75152"/>
              <a:gd name="T16" fmla="*/ 1503306 w 2353734"/>
              <a:gd name="T17" fmla="*/ 42109 h 75152"/>
              <a:gd name="T18" fmla="*/ 1822444 w 2353734"/>
              <a:gd name="T19" fmla="*/ 42109 h 75152"/>
              <a:gd name="T20" fmla="*/ 1982013 w 2353734"/>
              <a:gd name="T21" fmla="*/ 31246 h 75152"/>
              <a:gd name="T22" fmla="*/ 2040801 w 2353734"/>
              <a:gd name="T23" fmla="*/ 42109 h 75152"/>
              <a:gd name="T24" fmla="*/ 2099591 w 2353734"/>
              <a:gd name="T25" fmla="*/ 63836 h 75152"/>
              <a:gd name="T26" fmla="*/ 2133184 w 2353734"/>
              <a:gd name="T27" fmla="*/ 74700 h 75152"/>
              <a:gd name="T28" fmla="*/ 2166777 w 2353734"/>
              <a:gd name="T29" fmla="*/ 96427 h 75152"/>
              <a:gd name="T30" fmla="*/ 2334744 w 2353734"/>
              <a:gd name="T31" fmla="*/ 85566 h 7515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353734"/>
              <a:gd name="T49" fmla="*/ 0 h 75152"/>
              <a:gd name="T50" fmla="*/ 2353734 w 2353734"/>
              <a:gd name="T51" fmla="*/ 75152 h 7515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353734" h="75152">
                <a:moveTo>
                  <a:pt x="0" y="49752"/>
                </a:moveTo>
                <a:cubicBezTo>
                  <a:pt x="132645" y="46930"/>
                  <a:pt x="265259" y="41286"/>
                  <a:pt x="397934" y="41286"/>
                </a:cubicBezTo>
                <a:cubicBezTo>
                  <a:pt x="637839" y="41286"/>
                  <a:pt x="877757" y="44301"/>
                  <a:pt x="1117600" y="49752"/>
                </a:cubicBezTo>
                <a:cubicBezTo>
                  <a:pt x="1126522" y="49955"/>
                  <a:pt x="1134419" y="55767"/>
                  <a:pt x="1143000" y="58219"/>
                </a:cubicBezTo>
                <a:cubicBezTo>
                  <a:pt x="1154189" y="61416"/>
                  <a:pt x="1165578" y="63864"/>
                  <a:pt x="1176867" y="66686"/>
                </a:cubicBezTo>
                <a:cubicBezTo>
                  <a:pt x="1230489" y="63864"/>
                  <a:pt x="1284258" y="63081"/>
                  <a:pt x="1337734" y="58219"/>
                </a:cubicBezTo>
                <a:cubicBezTo>
                  <a:pt x="1346622" y="57411"/>
                  <a:pt x="1354476" y="51917"/>
                  <a:pt x="1363134" y="49752"/>
                </a:cubicBezTo>
                <a:cubicBezTo>
                  <a:pt x="1377095" y="46262"/>
                  <a:pt x="1391165" y="42875"/>
                  <a:pt x="1405467" y="41286"/>
                </a:cubicBezTo>
                <a:cubicBezTo>
                  <a:pt x="1442039" y="37222"/>
                  <a:pt x="1478845" y="35641"/>
                  <a:pt x="1515534" y="32819"/>
                </a:cubicBezTo>
                <a:cubicBezTo>
                  <a:pt x="1646801" y="0"/>
                  <a:pt x="1502535" y="32819"/>
                  <a:pt x="1837267" y="32819"/>
                </a:cubicBezTo>
                <a:cubicBezTo>
                  <a:pt x="1890964" y="32819"/>
                  <a:pt x="1944512" y="27174"/>
                  <a:pt x="1998134" y="24352"/>
                </a:cubicBezTo>
                <a:cubicBezTo>
                  <a:pt x="2017889" y="27174"/>
                  <a:pt x="2037766" y="29249"/>
                  <a:pt x="2057400" y="32819"/>
                </a:cubicBezTo>
                <a:cubicBezTo>
                  <a:pt x="2093785" y="39435"/>
                  <a:pt x="2084937" y="40686"/>
                  <a:pt x="2116667" y="49752"/>
                </a:cubicBezTo>
                <a:cubicBezTo>
                  <a:pt x="2127856" y="52949"/>
                  <a:pt x="2139638" y="54133"/>
                  <a:pt x="2150534" y="58219"/>
                </a:cubicBezTo>
                <a:cubicBezTo>
                  <a:pt x="2162352" y="62651"/>
                  <a:pt x="2173111" y="69508"/>
                  <a:pt x="2184400" y="75152"/>
                </a:cubicBezTo>
                <a:cubicBezTo>
                  <a:pt x="2348085" y="66538"/>
                  <a:pt x="2291570" y="66686"/>
                  <a:pt x="2353734" y="66686"/>
                </a:cubicBezTo>
              </a:path>
            </a:pathLst>
          </a:custGeom>
          <a:solidFill>
            <a:schemeClr val="accent1"/>
          </a:solidFill>
          <a:ln w="41275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89097" name="Text Box 27"/>
          <p:cNvSpPr txBox="1">
            <a:spLocks noChangeArrowheads="1"/>
          </p:cNvSpPr>
          <p:nvPr/>
        </p:nvSpPr>
        <p:spPr bwMode="auto">
          <a:xfrm>
            <a:off x="6324600" y="3260725"/>
            <a:ext cx="98901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Dermis</a:t>
            </a:r>
          </a:p>
        </p:txBody>
      </p:sp>
      <p:sp>
        <p:nvSpPr>
          <p:cNvPr id="89098" name="TextBox 9"/>
          <p:cNvSpPr txBox="1">
            <a:spLocks noChangeArrowheads="1"/>
          </p:cNvSpPr>
          <p:nvPr/>
        </p:nvSpPr>
        <p:spPr bwMode="auto">
          <a:xfrm>
            <a:off x="4491038" y="3886200"/>
            <a:ext cx="45765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A thin, but differentiated </a:t>
            </a:r>
          </a:p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epidermis forms in 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p63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mutants.</a:t>
            </a:r>
          </a:p>
        </p:txBody>
      </p:sp>
    </p:spTree>
  </p:cSld>
  <p:clrMapOvr>
    <a:masterClrMapping/>
  </p:clrMapOvr>
  <p:transition advTm="43088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3200" i="1" u="sng" smtClean="0">
                <a:solidFill>
                  <a:schemeClr val="bg1"/>
                </a:solidFill>
                <a:latin typeface="Arial"/>
                <a:cs typeface="Arial"/>
              </a:rPr>
              <a:t>shd </a:t>
            </a:r>
            <a:r>
              <a:rPr lang="en-US" sz="3200" u="sng" smtClean="0">
                <a:solidFill>
                  <a:schemeClr val="bg1"/>
                </a:solidFill>
                <a:latin typeface="Arial"/>
                <a:cs typeface="Arial"/>
              </a:rPr>
              <a:t>mutants show expanded p63 expression</a:t>
            </a:r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3"/>
          <a:srcRect l="53703" r="12962" b="52777"/>
          <a:stretch>
            <a:fillRect/>
          </a:stretch>
        </p:blipFill>
        <p:spPr bwMode="auto">
          <a:xfrm>
            <a:off x="4602163" y="1250950"/>
            <a:ext cx="438943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2"/>
          <p:cNvPicPr>
            <a:picLocks noChangeAspect="1" noChangeArrowheads="1"/>
          </p:cNvPicPr>
          <p:nvPr/>
        </p:nvPicPr>
        <p:blipFill>
          <a:blip r:embed="rId3"/>
          <a:srcRect l="11111" r="55556" b="52777"/>
          <a:stretch>
            <a:fillRect/>
          </a:stretch>
        </p:blipFill>
        <p:spPr bwMode="auto">
          <a:xfrm>
            <a:off x="106363" y="1250950"/>
            <a:ext cx="438943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Text Box 15"/>
          <p:cNvSpPr txBox="1">
            <a:spLocks noChangeArrowheads="1"/>
          </p:cNvSpPr>
          <p:nvPr/>
        </p:nvSpPr>
        <p:spPr bwMode="auto">
          <a:xfrm>
            <a:off x="1447800" y="838200"/>
            <a:ext cx="64299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wild type                                         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shd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mutant</a:t>
            </a:r>
          </a:p>
        </p:txBody>
      </p:sp>
      <p:sp>
        <p:nvSpPr>
          <p:cNvPr id="91142" name="TextBox 7"/>
          <p:cNvSpPr txBox="1">
            <a:spLocks noChangeArrowheads="1"/>
          </p:cNvSpPr>
          <p:nvPr/>
        </p:nvSpPr>
        <p:spPr bwMode="auto">
          <a:xfrm>
            <a:off x="1143000" y="5486400"/>
            <a:ext cx="6909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Could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too much p63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underlie the 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shd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phenotype?</a:t>
            </a: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0" y="6396038"/>
            <a:ext cx="762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e18.5 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5223" y="5043717"/>
            <a:ext cx="56980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804000"/>
                </a:solidFill>
                <a:latin typeface="Arial"/>
                <a:cs typeface="Arial"/>
              </a:rPr>
              <a:t>p63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u="sng" kern="1200" dirty="0" smtClean="0">
                <a:solidFill>
                  <a:schemeClr val="bg1"/>
                </a:solidFill>
                <a:cs typeface="Arial"/>
              </a:rPr>
              <a:t>Cell fate decisions are determined by genes</a:t>
            </a:r>
            <a:endParaRPr lang="en-US" dirty="0" smtClean="0">
              <a:cs typeface="Arial"/>
            </a:endParaRPr>
          </a:p>
        </p:txBody>
      </p:sp>
      <p:sp>
        <p:nvSpPr>
          <p:cNvPr id="16387" name="Freeform 5"/>
          <p:cNvSpPr>
            <a:spLocks noChangeArrowheads="1"/>
          </p:cNvSpPr>
          <p:nvPr/>
        </p:nvSpPr>
        <p:spPr bwMode="auto">
          <a:xfrm>
            <a:off x="1529556" y="1169474"/>
            <a:ext cx="1524000" cy="11938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388" name="Oval 6"/>
          <p:cNvSpPr>
            <a:spLocks noChangeArrowheads="1"/>
          </p:cNvSpPr>
          <p:nvPr/>
        </p:nvSpPr>
        <p:spPr bwMode="auto">
          <a:xfrm>
            <a:off x="1962943" y="1448874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1687511" y="4574596"/>
            <a:ext cx="1587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a typeface="Arial" charset="0"/>
                <a:cs typeface="Arial" charset="0"/>
              </a:rPr>
              <a:t>Proliferate</a:t>
            </a:r>
          </a:p>
        </p:txBody>
      </p:sp>
      <p:sp>
        <p:nvSpPr>
          <p:cNvPr id="16396" name="Freeform 23"/>
          <p:cNvSpPr>
            <a:spLocks noChangeArrowheads="1"/>
          </p:cNvSpPr>
          <p:nvPr/>
        </p:nvSpPr>
        <p:spPr bwMode="auto">
          <a:xfrm>
            <a:off x="1086643" y="5002213"/>
            <a:ext cx="1219200" cy="13462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397" name="Oval 24"/>
          <p:cNvSpPr>
            <a:spLocks noChangeArrowheads="1"/>
          </p:cNvSpPr>
          <p:nvPr/>
        </p:nvSpPr>
        <p:spPr bwMode="auto">
          <a:xfrm>
            <a:off x="1367630" y="5434013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398" name="Freeform 27"/>
          <p:cNvSpPr>
            <a:spLocks noChangeArrowheads="1"/>
          </p:cNvSpPr>
          <p:nvPr/>
        </p:nvSpPr>
        <p:spPr bwMode="auto">
          <a:xfrm>
            <a:off x="2305843" y="5230813"/>
            <a:ext cx="1371600" cy="12954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399" name="Oval 28"/>
          <p:cNvSpPr>
            <a:spLocks noChangeArrowheads="1"/>
          </p:cNvSpPr>
          <p:nvPr/>
        </p:nvSpPr>
        <p:spPr bwMode="auto">
          <a:xfrm>
            <a:off x="2586830" y="5510213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6400" name="Straight Arrow Connector 30"/>
          <p:cNvCxnSpPr>
            <a:cxnSpLocks noChangeShapeType="1"/>
          </p:cNvCxnSpPr>
          <p:nvPr/>
        </p:nvCxnSpPr>
        <p:spPr bwMode="auto">
          <a:xfrm rot="5400000">
            <a:off x="1519395" y="3507001"/>
            <a:ext cx="1571307" cy="1588"/>
          </a:xfrm>
          <a:prstGeom prst="straightConnector1">
            <a:avLst/>
          </a:prstGeom>
          <a:noFill/>
          <a:ln w="4445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28" name="TextBox 27"/>
          <p:cNvSpPr txBox="1"/>
          <p:nvPr/>
        </p:nvSpPr>
        <p:spPr>
          <a:xfrm>
            <a:off x="5309684" y="985898"/>
            <a:ext cx="269827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SIGNAL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RECEPTOR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SIGNAL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TRANSDUCTION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TRANSCRIPTION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FACTOR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GENE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EXPRESSION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CELL DIVISION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rot="5400000">
            <a:off x="6518107" y="1586197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5400000">
            <a:off x="6516519" y="2362480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6514931" y="3420090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5400000">
            <a:off x="6519695" y="4507826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6513343" y="5646742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3200" u="sng" dirty="0" smtClean="0">
                <a:solidFill>
                  <a:schemeClr val="bg1"/>
                </a:solidFill>
                <a:latin typeface="Arial"/>
                <a:cs typeface="Arial"/>
              </a:rPr>
              <a:t>Reducing </a:t>
            </a:r>
            <a:r>
              <a:rPr lang="en-US" sz="3200" i="1" u="sng" dirty="0" smtClean="0">
                <a:solidFill>
                  <a:schemeClr val="bg1"/>
                </a:solidFill>
                <a:latin typeface="Arial"/>
                <a:cs typeface="Arial"/>
              </a:rPr>
              <a:t>p63 </a:t>
            </a:r>
            <a:r>
              <a:rPr lang="en-US" sz="3200" u="sng" dirty="0" smtClean="0">
                <a:solidFill>
                  <a:schemeClr val="bg1"/>
                </a:solidFill>
                <a:latin typeface="Arial"/>
                <a:cs typeface="Arial"/>
              </a:rPr>
              <a:t>dose rescues </a:t>
            </a:r>
            <a:r>
              <a:rPr lang="en-US" sz="3200" i="1" u="sng" dirty="0" smtClean="0">
                <a:solidFill>
                  <a:schemeClr val="bg1"/>
                </a:solidFill>
                <a:latin typeface="Arial"/>
                <a:cs typeface="Arial"/>
              </a:rPr>
              <a:t>shd </a:t>
            </a:r>
            <a:r>
              <a:rPr lang="en-US" sz="3200" u="sng" dirty="0" smtClean="0">
                <a:solidFill>
                  <a:schemeClr val="bg1"/>
                </a:solidFill>
                <a:latin typeface="Arial"/>
                <a:cs typeface="Arial"/>
              </a:rPr>
              <a:t>barrier defects</a:t>
            </a:r>
          </a:p>
        </p:txBody>
      </p:sp>
      <p:sp>
        <p:nvSpPr>
          <p:cNvPr id="93187" name="Text Box 14"/>
          <p:cNvSpPr txBox="1">
            <a:spLocks noChangeArrowheads="1"/>
          </p:cNvSpPr>
          <p:nvPr/>
        </p:nvSpPr>
        <p:spPr bwMode="auto">
          <a:xfrm>
            <a:off x="919007" y="1052559"/>
            <a:ext cx="8097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wild type                  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  <a:latin typeface="Arial"/>
                <a:cs typeface="Arial"/>
              </a:rPr>
              <a:t>shd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/shd                 </a:t>
            </a:r>
            <a:r>
              <a:rPr lang="en-US" sz="2400" i="1" dirty="0" smtClean="0">
                <a:solidFill>
                  <a:schemeClr val="bg1"/>
                </a:solidFill>
                <a:latin typeface="Arial"/>
                <a:cs typeface="Arial"/>
              </a:rPr>
              <a:t>   shd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/shd; p63/+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3191" name="Rectangle 6"/>
          <p:cNvSpPr>
            <a:spLocks noChangeArrowheads="1"/>
          </p:cNvSpPr>
          <p:nvPr/>
        </p:nvSpPr>
        <p:spPr bwMode="auto">
          <a:xfrm>
            <a:off x="0" y="6396038"/>
            <a:ext cx="762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e18.5 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3" y="1421891"/>
            <a:ext cx="9123761" cy="4515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763000" cy="1204908"/>
          </a:xfrm>
        </p:spPr>
        <p:txBody>
          <a:bodyPr/>
          <a:lstStyle/>
          <a:p>
            <a:pPr eaLnBrk="1" hangingPunct="1"/>
            <a:r>
              <a:rPr lang="en-US" sz="2800" u="sng" dirty="0" smtClean="0">
                <a:solidFill>
                  <a:schemeClr val="bg1"/>
                </a:solidFill>
                <a:latin typeface="Arial"/>
                <a:cs typeface="Arial"/>
              </a:rPr>
              <a:t>Reducing </a:t>
            </a:r>
            <a:r>
              <a:rPr lang="en-US" sz="2800" i="1" u="sng" dirty="0" smtClean="0">
                <a:solidFill>
                  <a:schemeClr val="bg1"/>
                </a:solidFill>
                <a:latin typeface="Arial"/>
                <a:cs typeface="Arial"/>
              </a:rPr>
              <a:t>p63 </a:t>
            </a:r>
            <a:r>
              <a:rPr lang="en-US" sz="2800" u="sng" dirty="0" smtClean="0">
                <a:solidFill>
                  <a:schemeClr val="bg1"/>
                </a:solidFill>
                <a:latin typeface="Arial"/>
                <a:cs typeface="Arial"/>
              </a:rPr>
              <a:t>dose rescues </a:t>
            </a:r>
            <a:r>
              <a:rPr lang="en-US" sz="2800" i="1" u="sng" dirty="0" smtClean="0">
                <a:solidFill>
                  <a:schemeClr val="bg1"/>
                </a:solidFill>
                <a:latin typeface="Arial"/>
                <a:cs typeface="Arial"/>
              </a:rPr>
              <a:t>shd </a:t>
            </a:r>
            <a:r>
              <a:rPr lang="en-US" sz="2800" u="sng" dirty="0" smtClean="0">
                <a:solidFill>
                  <a:schemeClr val="bg1"/>
                </a:solidFill>
                <a:latin typeface="Arial"/>
                <a:cs typeface="Arial"/>
              </a:rPr>
              <a:t>epidermis thickness</a:t>
            </a:r>
            <a:br>
              <a:rPr lang="en-US" sz="2800" u="sng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800" u="sng" dirty="0" smtClean="0">
                <a:solidFill>
                  <a:schemeClr val="bg1"/>
                </a:solidFill>
                <a:latin typeface="Arial"/>
                <a:cs typeface="Arial"/>
              </a:rPr>
              <a:t>and restriction of basal markers</a:t>
            </a:r>
          </a:p>
        </p:txBody>
      </p:sp>
      <p:sp>
        <p:nvSpPr>
          <p:cNvPr id="95235" name="TextBox 10"/>
          <p:cNvSpPr txBox="1">
            <a:spLocks noChangeArrowheads="1"/>
          </p:cNvSpPr>
          <p:nvPr/>
        </p:nvSpPr>
        <p:spPr bwMode="auto">
          <a:xfrm>
            <a:off x="2729849" y="5574976"/>
            <a:ext cx="39976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Keratin14, </a:t>
            </a:r>
            <a:r>
              <a:rPr lang="en-US" sz="2400" dirty="0">
                <a:solidFill>
                  <a:srgbClr val="06FF1E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rgbClr val="06FF1E"/>
                </a:solidFill>
                <a:latin typeface="Arial"/>
                <a:cs typeface="Arial"/>
              </a:rPr>
              <a:t>4 </a:t>
            </a:r>
            <a:r>
              <a:rPr lang="en-US" sz="2400" dirty="0" err="1">
                <a:solidFill>
                  <a:srgbClr val="06FF1E"/>
                </a:solidFill>
                <a:latin typeface="Arial"/>
                <a:cs typeface="Arial"/>
              </a:rPr>
              <a:t>integrin</a:t>
            </a:r>
            <a:r>
              <a:rPr lang="en-US" sz="2400" dirty="0">
                <a:solidFill>
                  <a:srgbClr val="06FF1E"/>
                </a:solidFill>
                <a:latin typeface="Arial"/>
                <a:cs typeface="Arial"/>
              </a:rPr>
              <a:t>, </a:t>
            </a:r>
            <a:r>
              <a:rPr lang="en-US" sz="2400" dirty="0">
                <a:solidFill>
                  <a:srgbClr val="0080FF"/>
                </a:solidFill>
                <a:latin typeface="Arial"/>
                <a:cs typeface="Arial"/>
              </a:rPr>
              <a:t>DAPI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5236" name="Rectangle 5"/>
          <p:cNvSpPr>
            <a:spLocks noChangeArrowheads="1"/>
          </p:cNvSpPr>
          <p:nvPr/>
        </p:nvSpPr>
        <p:spPr bwMode="auto">
          <a:xfrm>
            <a:off x="0" y="6396038"/>
            <a:ext cx="954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e18.5 </a:t>
            </a:r>
            <a:endParaRPr lang="en-US"/>
          </a:p>
        </p:txBody>
      </p:sp>
      <p:pic>
        <p:nvPicPr>
          <p:cNvPr id="9523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1676400"/>
            <a:ext cx="9140825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 Box 14"/>
          <p:cNvSpPr txBox="1">
            <a:spLocks noChangeArrowheads="1"/>
          </p:cNvSpPr>
          <p:nvPr/>
        </p:nvSpPr>
        <p:spPr bwMode="auto">
          <a:xfrm>
            <a:off x="1641475" y="1519238"/>
            <a:ext cx="65453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Control                                       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shd/shd; p63/+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763000" cy="685800"/>
          </a:xfrm>
        </p:spPr>
        <p:txBody>
          <a:bodyPr/>
          <a:lstStyle/>
          <a:p>
            <a:pPr eaLnBrk="1" hangingPunct="1"/>
            <a:r>
              <a:rPr lang="en-US" sz="2800" u="sng" dirty="0" smtClean="0">
                <a:solidFill>
                  <a:schemeClr val="bg1"/>
                </a:solidFill>
                <a:latin typeface="Arial"/>
                <a:cs typeface="Arial"/>
              </a:rPr>
              <a:t>Reducing </a:t>
            </a:r>
            <a:r>
              <a:rPr lang="en-US" sz="2800" i="1" u="sng" dirty="0" smtClean="0">
                <a:solidFill>
                  <a:schemeClr val="bg1"/>
                </a:solidFill>
                <a:latin typeface="Arial"/>
                <a:cs typeface="Arial"/>
              </a:rPr>
              <a:t>p63 </a:t>
            </a:r>
            <a:r>
              <a:rPr lang="en-US" sz="2800" u="sng" dirty="0" smtClean="0">
                <a:solidFill>
                  <a:schemeClr val="bg1"/>
                </a:solidFill>
                <a:latin typeface="Arial"/>
                <a:cs typeface="Arial"/>
              </a:rPr>
              <a:t>dose rescues </a:t>
            </a:r>
            <a:r>
              <a:rPr lang="en-US" sz="2800" i="1" u="sng" dirty="0" smtClean="0">
                <a:solidFill>
                  <a:schemeClr val="bg1"/>
                </a:solidFill>
                <a:latin typeface="Arial"/>
                <a:cs typeface="Arial"/>
              </a:rPr>
              <a:t>shd </a:t>
            </a:r>
            <a:r>
              <a:rPr lang="en-US" sz="2800" u="sng" dirty="0" smtClean="0">
                <a:solidFill>
                  <a:schemeClr val="bg1"/>
                </a:solidFill>
                <a:latin typeface="Arial"/>
                <a:cs typeface="Arial"/>
              </a:rPr>
              <a:t>differentiation defects</a:t>
            </a:r>
          </a:p>
        </p:txBody>
      </p:sp>
      <p:sp>
        <p:nvSpPr>
          <p:cNvPr id="97283" name="TextBox 10"/>
          <p:cNvSpPr txBox="1">
            <a:spLocks noChangeArrowheads="1"/>
          </p:cNvSpPr>
          <p:nvPr/>
        </p:nvSpPr>
        <p:spPr bwMode="auto">
          <a:xfrm>
            <a:off x="228600" y="2895600"/>
            <a:ext cx="3997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Keratin14, </a:t>
            </a:r>
            <a:r>
              <a:rPr lang="en-US">
                <a:solidFill>
                  <a:srgbClr val="06FF1E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>
                <a:solidFill>
                  <a:srgbClr val="06FF1E"/>
                </a:solidFill>
              </a:rPr>
              <a:t>4 integrin, </a:t>
            </a:r>
            <a:r>
              <a:rPr lang="en-US">
                <a:solidFill>
                  <a:srgbClr val="0080FF"/>
                </a:solidFill>
              </a:rPr>
              <a:t>DAPI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7284" name="Rectangle 5"/>
          <p:cNvSpPr>
            <a:spLocks noChangeArrowheads="1"/>
          </p:cNvSpPr>
          <p:nvPr/>
        </p:nvSpPr>
        <p:spPr bwMode="auto">
          <a:xfrm>
            <a:off x="0" y="6396038"/>
            <a:ext cx="954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e18.5 </a:t>
            </a:r>
            <a:endParaRPr lang="en-US"/>
          </a:p>
        </p:txBody>
      </p:sp>
      <p:pic>
        <p:nvPicPr>
          <p:cNvPr id="97285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057400"/>
            <a:ext cx="90678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7" name="TextBox 10"/>
          <p:cNvSpPr txBox="1">
            <a:spLocks noChangeArrowheads="1"/>
          </p:cNvSpPr>
          <p:nvPr/>
        </p:nvSpPr>
        <p:spPr bwMode="auto">
          <a:xfrm>
            <a:off x="2770554" y="5957603"/>
            <a:ext cx="36914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Loricrin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sz="2400" dirty="0">
                <a:solidFill>
                  <a:srgbClr val="06FF1E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rgbClr val="06FF1E"/>
                </a:solidFill>
                <a:latin typeface="Arial"/>
                <a:cs typeface="Arial"/>
              </a:rPr>
              <a:t>4 </a:t>
            </a:r>
            <a:r>
              <a:rPr lang="en-US" sz="2400" dirty="0" err="1">
                <a:solidFill>
                  <a:srgbClr val="06FF1E"/>
                </a:solidFill>
                <a:latin typeface="Arial"/>
                <a:cs typeface="Arial"/>
              </a:rPr>
              <a:t>integrin</a:t>
            </a:r>
            <a:r>
              <a:rPr lang="en-US" sz="2400" dirty="0">
                <a:solidFill>
                  <a:srgbClr val="06FF1E"/>
                </a:solidFill>
                <a:latin typeface="Arial"/>
                <a:cs typeface="Arial"/>
              </a:rPr>
              <a:t>, </a:t>
            </a:r>
            <a:r>
              <a:rPr lang="en-US" sz="2400" dirty="0">
                <a:solidFill>
                  <a:srgbClr val="0080FF"/>
                </a:solidFill>
                <a:latin typeface="Arial"/>
                <a:cs typeface="Arial"/>
              </a:rPr>
              <a:t>DAPI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641475" y="1519238"/>
            <a:ext cx="65453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Control                                       </a:t>
            </a:r>
            <a:r>
              <a:rPr lang="en-US" sz="2400" i="1" dirty="0">
                <a:solidFill>
                  <a:schemeClr val="bg1"/>
                </a:solidFill>
                <a:latin typeface="Arial"/>
                <a:cs typeface="Arial"/>
              </a:rPr>
              <a:t>shd/shd; p63/+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u="sng" dirty="0" smtClean="0">
                <a:solidFill>
                  <a:schemeClr val="bg1"/>
                </a:solidFill>
              </a:rPr>
              <a:t>Lowering </a:t>
            </a:r>
            <a:r>
              <a:rPr lang="en-US" sz="2800" i="1" u="sng" dirty="0" smtClean="0">
                <a:solidFill>
                  <a:schemeClr val="bg1"/>
                </a:solidFill>
              </a:rPr>
              <a:t>p63 </a:t>
            </a:r>
            <a:r>
              <a:rPr lang="en-US" sz="2800" u="sng" dirty="0" smtClean="0">
                <a:solidFill>
                  <a:schemeClr val="bg1"/>
                </a:solidFill>
              </a:rPr>
              <a:t>dose rescues </a:t>
            </a:r>
            <a:r>
              <a:rPr lang="en-US" sz="2800" i="1" u="sng" dirty="0" smtClean="0">
                <a:solidFill>
                  <a:schemeClr val="bg1"/>
                </a:solidFill>
              </a:rPr>
              <a:t>shd </a:t>
            </a:r>
            <a:r>
              <a:rPr lang="en-US" sz="2800" u="sng" dirty="0" smtClean="0">
                <a:solidFill>
                  <a:schemeClr val="bg1"/>
                </a:solidFill>
              </a:rPr>
              <a:t>basal proliferation</a:t>
            </a:r>
          </a:p>
        </p:txBody>
      </p:sp>
      <p:sp>
        <p:nvSpPr>
          <p:cNvPr id="99331" name="TextBox 13"/>
          <p:cNvSpPr txBox="1">
            <a:spLocks noChangeArrowheads="1"/>
          </p:cNvSpPr>
          <p:nvPr/>
        </p:nvSpPr>
        <p:spPr bwMode="auto">
          <a:xfrm rot="-5400000">
            <a:off x="-1623218" y="3071018"/>
            <a:ext cx="49911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Percentage of basal cells in mitosis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(phospho-histone H3+)</a:t>
            </a:r>
          </a:p>
        </p:txBody>
      </p:sp>
      <p:sp>
        <p:nvSpPr>
          <p:cNvPr id="99332" name="TextBox 14"/>
          <p:cNvSpPr txBox="1">
            <a:spLocks noChangeArrowheads="1"/>
          </p:cNvSpPr>
          <p:nvPr/>
        </p:nvSpPr>
        <p:spPr bwMode="auto">
          <a:xfrm>
            <a:off x="2514600" y="5339862"/>
            <a:ext cx="47085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control        </a:t>
            </a:r>
            <a:r>
              <a:rPr lang="en-US" sz="2400" i="1" dirty="0">
                <a:solidFill>
                  <a:schemeClr val="bg1"/>
                </a:solidFill>
              </a:rPr>
              <a:t>shd/shd        shd/shd 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                                         p63/+</a:t>
            </a:r>
            <a:r>
              <a:rPr lang="en-US" sz="2400" i="1" dirty="0">
                <a:solidFill>
                  <a:srgbClr val="FFFFFF"/>
                </a:solidFill>
              </a:rPr>
              <a:t>                                     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99333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3038" y="1524000"/>
            <a:ext cx="62579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4" name="TextBox 5"/>
          <p:cNvSpPr txBox="1">
            <a:spLocks noChangeArrowheads="1"/>
          </p:cNvSpPr>
          <p:nvPr/>
        </p:nvSpPr>
        <p:spPr bwMode="auto">
          <a:xfrm>
            <a:off x="7119938" y="6324600"/>
            <a:ext cx="1947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***P &lt; 0.0005</a:t>
            </a:r>
            <a:r>
              <a:rPr lang="en-US" b="1">
                <a:solidFill>
                  <a:srgbClr val="FFFFFF"/>
                </a:solidFill>
              </a:rPr>
              <a:t> 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9335" name="TextBox 6"/>
          <p:cNvSpPr txBox="1">
            <a:spLocks noChangeArrowheads="1"/>
          </p:cNvSpPr>
          <p:nvPr/>
        </p:nvSpPr>
        <p:spPr bwMode="auto">
          <a:xfrm>
            <a:off x="5638800" y="1473200"/>
            <a:ext cx="663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***</a:t>
            </a:r>
          </a:p>
        </p:txBody>
      </p:sp>
      <p:sp>
        <p:nvSpPr>
          <p:cNvPr id="99336" name="TextBox 7"/>
          <p:cNvSpPr txBox="1">
            <a:spLocks noChangeArrowheads="1"/>
          </p:cNvSpPr>
          <p:nvPr/>
        </p:nvSpPr>
        <p:spPr bwMode="auto">
          <a:xfrm>
            <a:off x="3298825" y="1473200"/>
            <a:ext cx="663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***</a:t>
            </a:r>
          </a:p>
        </p:txBody>
      </p:sp>
      <p:cxnSp>
        <p:nvCxnSpPr>
          <p:cNvPr id="99337" name="Straight Connector 9"/>
          <p:cNvCxnSpPr>
            <a:cxnSpLocks noChangeShapeType="1"/>
          </p:cNvCxnSpPr>
          <p:nvPr/>
        </p:nvCxnSpPr>
        <p:spPr bwMode="auto">
          <a:xfrm>
            <a:off x="2895600" y="1828800"/>
            <a:ext cx="1524000" cy="15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9338" name="Straight Connector 10"/>
          <p:cNvCxnSpPr>
            <a:cxnSpLocks noChangeShapeType="1"/>
          </p:cNvCxnSpPr>
          <p:nvPr/>
        </p:nvCxnSpPr>
        <p:spPr bwMode="auto">
          <a:xfrm>
            <a:off x="5181600" y="1828800"/>
            <a:ext cx="1524000" cy="15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9339" name="Straight Connector 12"/>
          <p:cNvCxnSpPr>
            <a:cxnSpLocks noChangeShapeType="1"/>
          </p:cNvCxnSpPr>
          <p:nvPr/>
        </p:nvCxnSpPr>
        <p:spPr bwMode="auto">
          <a:xfrm rot="5400000">
            <a:off x="2819401" y="1905000"/>
            <a:ext cx="152400" cy="31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9340" name="Straight Connector 13"/>
          <p:cNvCxnSpPr>
            <a:cxnSpLocks noChangeShapeType="1"/>
          </p:cNvCxnSpPr>
          <p:nvPr/>
        </p:nvCxnSpPr>
        <p:spPr bwMode="auto">
          <a:xfrm rot="5400000">
            <a:off x="4342607" y="1904206"/>
            <a:ext cx="152400" cy="15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9341" name="Straight Connector 14"/>
          <p:cNvCxnSpPr>
            <a:cxnSpLocks noChangeShapeType="1"/>
          </p:cNvCxnSpPr>
          <p:nvPr/>
        </p:nvCxnSpPr>
        <p:spPr bwMode="auto">
          <a:xfrm rot="5400000">
            <a:off x="5104607" y="1904206"/>
            <a:ext cx="152400" cy="15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9342" name="Straight Connector 15"/>
          <p:cNvCxnSpPr>
            <a:cxnSpLocks noChangeShapeType="1"/>
          </p:cNvCxnSpPr>
          <p:nvPr/>
        </p:nvCxnSpPr>
        <p:spPr bwMode="auto">
          <a:xfrm rot="5400000">
            <a:off x="6628607" y="1904206"/>
            <a:ext cx="152400" cy="15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59918"/>
            <a:ext cx="9144000" cy="87632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dirty="0" err="1" smtClean="0">
                <a:solidFill>
                  <a:schemeClr val="bg1"/>
                </a:solidFill>
              </a:rPr>
              <a:t>shd</a:t>
            </a:r>
            <a:r>
              <a:rPr lang="en-US" sz="2800" u="sng" dirty="0" smtClean="0">
                <a:solidFill>
                  <a:schemeClr val="bg1"/>
                </a:solidFill>
              </a:rPr>
              <a:t> curbs </a:t>
            </a:r>
            <a:r>
              <a:rPr lang="en-US" sz="2800" u="sng" dirty="0" smtClean="0">
                <a:solidFill>
                  <a:schemeClr val="bg1"/>
                </a:solidFill>
              </a:rPr>
              <a:t>stem cell proliferation and controls the proliferation-differentiation switch in progeny</a:t>
            </a:r>
            <a:endParaRPr lang="en-US" sz="2800" u="sng" dirty="0" smtClean="0"/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95325" y="5574566"/>
            <a:ext cx="26307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Proliferating Stem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Cell Progeny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271754" y="5574566"/>
            <a:ext cx="20096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Differentiated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Progeny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Freeform 23"/>
          <p:cNvSpPr>
            <a:spLocks noChangeArrowheads="1"/>
          </p:cNvSpPr>
          <p:nvPr/>
        </p:nvSpPr>
        <p:spPr bwMode="auto">
          <a:xfrm>
            <a:off x="782638" y="3868533"/>
            <a:ext cx="1219200" cy="13462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Oval 24"/>
          <p:cNvSpPr>
            <a:spLocks noChangeArrowheads="1"/>
          </p:cNvSpPr>
          <p:nvPr/>
        </p:nvSpPr>
        <p:spPr bwMode="auto">
          <a:xfrm>
            <a:off x="1063625" y="4300333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Freeform 27"/>
          <p:cNvSpPr>
            <a:spLocks noChangeArrowheads="1"/>
          </p:cNvSpPr>
          <p:nvPr/>
        </p:nvSpPr>
        <p:spPr bwMode="auto">
          <a:xfrm>
            <a:off x="2001838" y="4097133"/>
            <a:ext cx="1371600" cy="12954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Oval 28"/>
          <p:cNvSpPr>
            <a:spLocks noChangeArrowheads="1"/>
          </p:cNvSpPr>
          <p:nvPr/>
        </p:nvSpPr>
        <p:spPr bwMode="auto">
          <a:xfrm>
            <a:off x="2282825" y="4376533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Freeform 31"/>
          <p:cNvSpPr>
            <a:spLocks noChangeArrowheads="1"/>
          </p:cNvSpPr>
          <p:nvPr/>
        </p:nvSpPr>
        <p:spPr bwMode="auto">
          <a:xfrm>
            <a:off x="5285917" y="4452733"/>
            <a:ext cx="3048000" cy="5334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rgbClr val="06FF1E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Oval 32"/>
          <p:cNvSpPr>
            <a:spLocks noChangeArrowheads="1"/>
          </p:cNvSpPr>
          <p:nvPr/>
        </p:nvSpPr>
        <p:spPr bwMode="auto">
          <a:xfrm>
            <a:off x="6505117" y="4579733"/>
            <a:ext cx="685800" cy="330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Freeform 29"/>
          <p:cNvSpPr>
            <a:spLocks noChangeArrowheads="1"/>
          </p:cNvSpPr>
          <p:nvPr/>
        </p:nvSpPr>
        <p:spPr bwMode="auto">
          <a:xfrm>
            <a:off x="3607573" y="4981778"/>
            <a:ext cx="1592262" cy="314325"/>
          </a:xfrm>
          <a:custGeom>
            <a:avLst/>
            <a:gdLst>
              <a:gd name="T0" fmla="*/ 0 w 1591733"/>
              <a:gd name="T1" fmla="*/ 8413 h 314678"/>
              <a:gd name="T2" fmla="*/ 721102 w 1591733"/>
              <a:gd name="T3" fmla="*/ 311165 h 314678"/>
              <a:gd name="T4" fmla="*/ 1594910 w 1591733"/>
              <a:gd name="T5" fmla="*/ 0 h 314678"/>
              <a:gd name="T6" fmla="*/ 1594910 w 1591733"/>
              <a:gd name="T7" fmla="*/ 0 h 314678"/>
              <a:gd name="T8" fmla="*/ 0 60000 65536"/>
              <a:gd name="T9" fmla="*/ 0 60000 65536"/>
              <a:gd name="T10" fmla="*/ 0 60000 65536"/>
              <a:gd name="T11" fmla="*/ 0 60000 65536"/>
              <a:gd name="T12" fmla="*/ 0 w 1591733"/>
              <a:gd name="T13" fmla="*/ 0 h 314678"/>
              <a:gd name="T14" fmla="*/ 1591733 w 1591733"/>
              <a:gd name="T15" fmla="*/ 314678 h 3146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1733" h="314678">
                <a:moveTo>
                  <a:pt x="0" y="8467"/>
                </a:moveTo>
                <a:cubicBezTo>
                  <a:pt x="227189" y="161572"/>
                  <a:pt x="454378" y="314678"/>
                  <a:pt x="719667" y="313267"/>
                </a:cubicBezTo>
                <a:cubicBezTo>
                  <a:pt x="984956" y="311856"/>
                  <a:pt x="1591733" y="0"/>
                  <a:pt x="1591733" y="0"/>
                </a:cubicBezTo>
              </a:path>
            </a:pathLst>
          </a:custGeom>
          <a:noFill/>
          <a:ln w="44450">
            <a:solidFill>
              <a:schemeClr val="bg1"/>
            </a:solidFill>
            <a:prstDash val="sysDash"/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5400000">
            <a:off x="4400825" y="4352557"/>
            <a:ext cx="935886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38600" y="3492295"/>
            <a:ext cx="1741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shd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&amp; </a:t>
            </a:r>
            <a:r>
              <a:rPr lang="en-US" sz="2800" dirty="0" err="1" smtClean="0">
                <a:solidFill>
                  <a:srgbClr val="FFFFFF"/>
                </a:solidFill>
              </a:rPr>
              <a:t>Sfn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 rot="-1124797">
            <a:off x="3304387" y="3841181"/>
            <a:ext cx="798862" cy="304800"/>
            <a:chOff x="3427413" y="2738437"/>
            <a:chExt cx="534987" cy="304800"/>
          </a:xfrm>
        </p:grpSpPr>
        <p:cxnSp>
          <p:nvCxnSpPr>
            <p:cNvPr id="34" name="Straight Connector 30"/>
            <p:cNvCxnSpPr>
              <a:cxnSpLocks noChangeShapeType="1"/>
            </p:cNvCxnSpPr>
            <p:nvPr/>
          </p:nvCxnSpPr>
          <p:spPr bwMode="auto">
            <a:xfrm rot="10800000">
              <a:off x="3429000" y="2890837"/>
              <a:ext cx="533400" cy="1588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5" name="Straight Connector 32"/>
            <p:cNvCxnSpPr>
              <a:cxnSpLocks noChangeShapeType="1"/>
            </p:cNvCxnSpPr>
            <p:nvPr/>
          </p:nvCxnSpPr>
          <p:spPr bwMode="auto">
            <a:xfrm rot="5400000">
              <a:off x="3276601" y="2889249"/>
              <a:ext cx="304800" cy="3175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</p:cxnSp>
      </p:grpSp>
      <p:sp>
        <p:nvSpPr>
          <p:cNvPr id="19" name="Freeform 5"/>
          <p:cNvSpPr>
            <a:spLocks noChangeArrowheads="1"/>
          </p:cNvSpPr>
          <p:nvPr/>
        </p:nvSpPr>
        <p:spPr bwMode="auto">
          <a:xfrm>
            <a:off x="2943721" y="1598613"/>
            <a:ext cx="1524000" cy="11938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3377108" y="1878013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3" name="Straight Arrow Connector 30"/>
          <p:cNvCxnSpPr>
            <a:cxnSpLocks noChangeShapeType="1"/>
          </p:cNvCxnSpPr>
          <p:nvPr/>
        </p:nvCxnSpPr>
        <p:spPr bwMode="auto">
          <a:xfrm rot="5400000">
            <a:off x="2169318" y="2929733"/>
            <a:ext cx="1244600" cy="969960"/>
          </a:xfrm>
          <a:prstGeom prst="straightConnector1">
            <a:avLst/>
          </a:prstGeom>
          <a:noFill/>
          <a:ln w="4445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/>
          <p:nvPr/>
        </p:nvSpPr>
        <p:spPr>
          <a:xfrm>
            <a:off x="3607573" y="1136947"/>
            <a:ext cx="1518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Stem Cell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7" name="Curved Left Arrow 26"/>
          <p:cNvSpPr/>
          <p:nvPr/>
        </p:nvSpPr>
        <p:spPr bwMode="auto">
          <a:xfrm rot="2375642">
            <a:off x="4270349" y="2245662"/>
            <a:ext cx="518954" cy="914400"/>
          </a:xfrm>
          <a:prstGeom prst="curved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 rot="7691431">
            <a:off x="4447255" y="3108172"/>
            <a:ext cx="699606" cy="304800"/>
            <a:chOff x="3427413" y="2738437"/>
            <a:chExt cx="534987" cy="304800"/>
          </a:xfrm>
        </p:grpSpPr>
        <p:cxnSp>
          <p:nvCxnSpPr>
            <p:cNvPr id="33" name="Straight Connector 30"/>
            <p:cNvCxnSpPr>
              <a:cxnSpLocks noChangeShapeType="1"/>
            </p:cNvCxnSpPr>
            <p:nvPr/>
          </p:nvCxnSpPr>
          <p:spPr bwMode="auto">
            <a:xfrm rot="10800000">
              <a:off x="3429000" y="2890837"/>
              <a:ext cx="533400" cy="1588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6" name="Straight Connector 32"/>
            <p:cNvCxnSpPr>
              <a:cxnSpLocks noChangeShapeType="1"/>
            </p:cNvCxnSpPr>
            <p:nvPr/>
          </p:nvCxnSpPr>
          <p:spPr bwMode="auto">
            <a:xfrm rot="5400000">
              <a:off x="3276601" y="2889249"/>
              <a:ext cx="304800" cy="3175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</p:cxnSp>
      </p:grpSp>
      <p:sp>
        <p:nvSpPr>
          <p:cNvPr id="28" name="TextBox 27"/>
          <p:cNvSpPr txBox="1"/>
          <p:nvPr/>
        </p:nvSpPr>
        <p:spPr>
          <a:xfrm>
            <a:off x="4942931" y="2487613"/>
            <a:ext cx="698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p63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OUTLINE</a:t>
            </a: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354810" y="812136"/>
            <a:ext cx="8480407" cy="50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sz="3200" i="1" u="sng" dirty="0" smtClean="0">
                <a:solidFill>
                  <a:srgbClr val="FFFFFF"/>
                </a:solidFill>
                <a:latin typeface="Arial"/>
                <a:cs typeface="Arial"/>
              </a:rPr>
              <a:t>shorthand</a:t>
            </a:r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 mutant:</a:t>
            </a:r>
          </a:p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Identification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&amp; gross phenotype</a:t>
            </a:r>
            <a:endParaRPr lang="en-US" sz="32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n-US" sz="3200" dirty="0" smtClean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Characterization of the skin</a:t>
            </a:r>
          </a:p>
          <a:p>
            <a:endParaRPr lang="en-US" sz="32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32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Genetic Interactions</a:t>
            </a:r>
          </a:p>
          <a:p>
            <a:pPr>
              <a:defRPr/>
            </a:pPr>
            <a:r>
              <a:rPr lang="en-US" sz="32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     </a:t>
            </a:r>
            <a:r>
              <a:rPr lang="en-US" sz="3200" i="1" dirty="0" smtClean="0">
                <a:solidFill>
                  <a:srgbClr val="FFFF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shd </a:t>
            </a:r>
            <a:r>
              <a:rPr lang="en-US" sz="3200" dirty="0" smtClean="0">
                <a:solidFill>
                  <a:srgbClr val="FFFF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acts with </a:t>
            </a:r>
            <a:r>
              <a:rPr lang="en-US" sz="3200" dirty="0" err="1" smtClean="0">
                <a:solidFill>
                  <a:srgbClr val="FFFF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Sfn</a:t>
            </a:r>
            <a:r>
              <a:rPr lang="en-US" sz="3200" dirty="0" smtClean="0">
                <a:solidFill>
                  <a:srgbClr val="FFFF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 to regulate differentiation</a:t>
            </a:r>
          </a:p>
          <a:p>
            <a:pPr>
              <a:defRPr/>
            </a:pPr>
            <a:r>
              <a:rPr lang="en-US" sz="3200" dirty="0" smtClean="0">
                <a:solidFill>
                  <a:srgbClr val="FFFF00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	and regulates p63 to curb proliferation</a:t>
            </a:r>
          </a:p>
          <a:p>
            <a:pPr>
              <a:defRPr/>
            </a:pPr>
            <a:endParaRPr lang="en-US" sz="3200" dirty="0" smtClean="0">
              <a:solidFill>
                <a:srgbClr val="FFFFFF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defRPr/>
            </a:pPr>
            <a:r>
              <a:rPr lang="en-US" sz="32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Gene Identity</a:t>
            </a:r>
            <a:endParaRPr lang="en-US" sz="32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i="1" u="sng" smtClean="0">
                <a:solidFill>
                  <a:srgbClr val="FFFFFF"/>
                </a:solidFill>
              </a:rPr>
              <a:t>shd </a:t>
            </a:r>
            <a:r>
              <a:rPr lang="en-US" sz="3200" u="sng" smtClean="0">
                <a:solidFill>
                  <a:srgbClr val="FFFFFF"/>
                </a:solidFill>
              </a:rPr>
              <a:t>mapped to the distal region of mouse Chr4</a:t>
            </a:r>
          </a:p>
        </p:txBody>
      </p:sp>
      <p:pic>
        <p:nvPicPr>
          <p:cNvPr id="10342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30413"/>
            <a:ext cx="914400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71600"/>
            <a:ext cx="91440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0" name="Down Arrow 9"/>
          <p:cNvSpPr>
            <a:spLocks noChangeArrowheads="1"/>
          </p:cNvSpPr>
          <p:nvPr/>
        </p:nvSpPr>
        <p:spPr bwMode="auto">
          <a:xfrm>
            <a:off x="7848600" y="1143000"/>
            <a:ext cx="2286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606"/>
          </a:solidFill>
          <a:ln w="9525">
            <a:solidFill>
              <a:srgbClr val="FF060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4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2400" u="sng" dirty="0" smtClean="0"/>
              <a:t>We identified a mutation in the </a:t>
            </a:r>
            <a:r>
              <a:rPr lang="en-US" sz="2400" i="1" u="sng" dirty="0" smtClean="0"/>
              <a:t>1810019J16Rik </a:t>
            </a:r>
            <a:r>
              <a:rPr lang="en-US" sz="2400" u="sng" dirty="0" smtClean="0"/>
              <a:t>gene</a:t>
            </a:r>
            <a:endParaRPr lang="en-US" sz="2400" i="1" u="sng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1838325" y="1537494"/>
            <a:ext cx="25527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388225" y="1537494"/>
            <a:ext cx="12065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21425" y="1537494"/>
            <a:ext cx="1905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38325" y="1540669"/>
            <a:ext cx="46038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586663" y="1540669"/>
            <a:ext cx="1008062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4391025" y="1756569"/>
            <a:ext cx="19304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11925" y="1756569"/>
            <a:ext cx="8763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568325" y="1754981"/>
            <a:ext cx="1193800" cy="4763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391025" y="1988344"/>
            <a:ext cx="960438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351463" y="1988344"/>
            <a:ext cx="969962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10338" y="1988344"/>
            <a:ext cx="433387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943725" y="1988344"/>
            <a:ext cx="444500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96925" y="1537494"/>
            <a:ext cx="190500" cy="43973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973138" y="1983581"/>
            <a:ext cx="433387" cy="325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406525" y="1983581"/>
            <a:ext cx="444500" cy="325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59"/>
          <p:cNvSpPr txBox="1">
            <a:spLocks noChangeArrowheads="1"/>
          </p:cNvSpPr>
          <p:nvPr/>
        </p:nvSpPr>
        <p:spPr bwMode="auto">
          <a:xfrm>
            <a:off x="720725" y="1145381"/>
            <a:ext cx="6958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1                   </a:t>
            </a:r>
            <a:r>
              <a:rPr lang="en-US" sz="2400" dirty="0" err="1"/>
              <a:t>Exon</a:t>
            </a:r>
            <a:r>
              <a:rPr lang="en-US" sz="2400" dirty="0"/>
              <a:t> 2                                 3          4</a:t>
            </a:r>
          </a:p>
        </p:txBody>
      </p:sp>
      <p:sp>
        <p:nvSpPr>
          <p:cNvPr id="34" name="TextBox 60"/>
          <p:cNvSpPr txBox="1">
            <a:spLocks noChangeArrowheads="1"/>
          </p:cNvSpPr>
          <p:nvPr/>
        </p:nvSpPr>
        <p:spPr bwMode="auto">
          <a:xfrm>
            <a:off x="187325" y="688181"/>
            <a:ext cx="45896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 dirty="0" smtClean="0"/>
              <a:t>1810019J16Rik </a:t>
            </a:r>
            <a:r>
              <a:rPr lang="en-US" sz="2400" dirty="0" smtClean="0"/>
              <a:t>genomic region</a:t>
            </a:r>
            <a:endParaRPr lang="en-US" sz="2400" i="1" dirty="0"/>
          </a:p>
        </p:txBody>
      </p:sp>
      <p:sp>
        <p:nvSpPr>
          <p:cNvPr id="37" name="TextBox 60"/>
          <p:cNvSpPr txBox="1">
            <a:spLocks noChangeArrowheads="1"/>
          </p:cNvSpPr>
          <p:nvPr/>
        </p:nvSpPr>
        <p:spPr bwMode="auto">
          <a:xfrm>
            <a:off x="178970" y="2663400"/>
            <a:ext cx="33914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 dirty="0" smtClean="0"/>
              <a:t>1810019J16Rik </a:t>
            </a:r>
            <a:r>
              <a:rPr lang="en-US" sz="2400" dirty="0" smtClean="0"/>
              <a:t>mRNA</a:t>
            </a:r>
            <a:endParaRPr lang="en-US" sz="2400" i="1" dirty="0"/>
          </a:p>
        </p:txBody>
      </p:sp>
      <p:grpSp>
        <p:nvGrpSpPr>
          <p:cNvPr id="45" name="Group 44"/>
          <p:cNvGrpSpPr/>
          <p:nvPr/>
        </p:nvGrpSpPr>
        <p:grpSpPr>
          <a:xfrm>
            <a:off x="1406525" y="3390625"/>
            <a:ext cx="4140200" cy="439737"/>
            <a:chOff x="1406525" y="3340489"/>
            <a:chExt cx="4140200" cy="439737"/>
          </a:xfrm>
        </p:grpSpPr>
        <p:sp>
          <p:nvSpPr>
            <p:cNvPr id="38" name="Rectangle 37"/>
            <p:cNvSpPr/>
            <p:nvPr/>
          </p:nvSpPr>
          <p:spPr>
            <a:xfrm>
              <a:off x="1406525" y="3340489"/>
              <a:ext cx="190500" cy="43973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97025" y="3340489"/>
              <a:ext cx="2552700" cy="439737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597025" y="3344457"/>
              <a:ext cx="46038" cy="43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149725" y="3340489"/>
              <a:ext cx="190500" cy="439737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40225" y="3340489"/>
              <a:ext cx="1206500" cy="439737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38663" y="3344457"/>
              <a:ext cx="1008062" cy="43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6" name="TextBox 60"/>
          <p:cNvSpPr txBox="1">
            <a:spLocks noChangeArrowheads="1"/>
          </p:cNvSpPr>
          <p:nvPr/>
        </p:nvSpPr>
        <p:spPr bwMode="auto">
          <a:xfrm>
            <a:off x="178970" y="4743988"/>
            <a:ext cx="34263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 dirty="0" smtClean="0"/>
              <a:t>1810019J16Rik </a:t>
            </a:r>
            <a:r>
              <a:rPr lang="en-US" sz="2400" dirty="0" smtClean="0"/>
              <a:t>protein</a:t>
            </a:r>
            <a:endParaRPr lang="en-US" sz="2400" i="1" dirty="0"/>
          </a:p>
        </p:txBody>
      </p:sp>
      <p:grpSp>
        <p:nvGrpSpPr>
          <p:cNvPr id="50" name="Group 49"/>
          <p:cNvGrpSpPr/>
          <p:nvPr/>
        </p:nvGrpSpPr>
        <p:grpSpPr>
          <a:xfrm>
            <a:off x="1643063" y="5416071"/>
            <a:ext cx="2946400" cy="439737"/>
            <a:chOff x="1643063" y="5416071"/>
            <a:chExt cx="2946400" cy="439737"/>
          </a:xfrm>
          <a:solidFill>
            <a:srgbClr val="0000FF"/>
          </a:solidFill>
        </p:grpSpPr>
        <p:sp>
          <p:nvSpPr>
            <p:cNvPr id="47" name="Rectangle 46"/>
            <p:cNvSpPr/>
            <p:nvPr/>
          </p:nvSpPr>
          <p:spPr>
            <a:xfrm>
              <a:off x="1643063" y="5416071"/>
              <a:ext cx="2552700" cy="43973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200525" y="5416071"/>
              <a:ext cx="190500" cy="43973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391025" y="5416071"/>
              <a:ext cx="198438" cy="43973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4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2400" u="sng" dirty="0" smtClean="0"/>
              <a:t>The </a:t>
            </a:r>
            <a:r>
              <a:rPr lang="en-US" sz="2400" i="1" u="sng" dirty="0" smtClean="0"/>
              <a:t>shd </a:t>
            </a:r>
            <a:r>
              <a:rPr lang="en-US" sz="2400" u="sng" dirty="0" smtClean="0"/>
              <a:t>mutation lies near the start of </a:t>
            </a:r>
            <a:r>
              <a:rPr lang="en-US" sz="2400" u="sng" dirty="0" err="1" smtClean="0"/>
              <a:t>exon</a:t>
            </a:r>
            <a:r>
              <a:rPr lang="en-US" sz="2400" u="sng" dirty="0" smtClean="0"/>
              <a:t> 3 in </a:t>
            </a:r>
            <a:r>
              <a:rPr lang="en-US" sz="2400" i="1" u="sng" dirty="0" smtClean="0"/>
              <a:t>1810019J16Rik</a:t>
            </a:r>
          </a:p>
        </p:txBody>
      </p:sp>
      <p:pic>
        <p:nvPicPr>
          <p:cNvPr id="108547" name="Picture 8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1205" y="5153025"/>
            <a:ext cx="28194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8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3267" y="2890837"/>
            <a:ext cx="2751138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Box 6"/>
          <p:cNvSpPr txBox="1">
            <a:spLocks noChangeArrowheads="1"/>
          </p:cNvSpPr>
          <p:nvPr/>
        </p:nvSpPr>
        <p:spPr bwMode="auto">
          <a:xfrm>
            <a:off x="2538969" y="2462212"/>
            <a:ext cx="11953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wild type</a:t>
            </a:r>
          </a:p>
        </p:txBody>
      </p:sp>
      <p:sp>
        <p:nvSpPr>
          <p:cNvPr id="108552" name="TextBox 8"/>
          <p:cNvSpPr txBox="1">
            <a:spLocks noChangeArrowheads="1"/>
          </p:cNvSpPr>
          <p:nvPr/>
        </p:nvSpPr>
        <p:spPr bwMode="auto">
          <a:xfrm>
            <a:off x="2546907" y="4719638"/>
            <a:ext cx="14671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/>
              <a:t>shd </a:t>
            </a:r>
            <a:r>
              <a:rPr lang="en-US" sz="2000"/>
              <a:t>mutant</a:t>
            </a:r>
          </a:p>
        </p:txBody>
      </p:sp>
      <p:sp>
        <p:nvSpPr>
          <p:cNvPr id="108555" name="TextBox 11"/>
          <p:cNvSpPr txBox="1">
            <a:spLocks noChangeArrowheads="1"/>
          </p:cNvSpPr>
          <p:nvPr/>
        </p:nvSpPr>
        <p:spPr bwMode="auto">
          <a:xfrm>
            <a:off x="3317467" y="3452812"/>
            <a:ext cx="434975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/>
              <a:t>T</a:t>
            </a:r>
          </a:p>
        </p:txBody>
      </p:sp>
      <p:sp>
        <p:nvSpPr>
          <p:cNvPr id="108557" name="TextBox 13"/>
          <p:cNvSpPr txBox="1">
            <a:spLocks noChangeArrowheads="1"/>
          </p:cNvSpPr>
          <p:nvPr/>
        </p:nvSpPr>
        <p:spPr bwMode="auto">
          <a:xfrm>
            <a:off x="3279368" y="5664200"/>
            <a:ext cx="503237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08558" name="Rectangle 14"/>
          <p:cNvSpPr>
            <a:spLocks noChangeArrowheads="1"/>
          </p:cNvSpPr>
          <p:nvPr/>
        </p:nvSpPr>
        <p:spPr bwMode="auto">
          <a:xfrm>
            <a:off x="6289267" y="2843212"/>
            <a:ext cx="457200" cy="228600"/>
          </a:xfrm>
          <a:prstGeom prst="rect">
            <a:avLst/>
          </a:prstGeom>
          <a:solidFill>
            <a:srgbClr val="FF0000">
              <a:alpha val="4313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60" name="Rectangle 16"/>
          <p:cNvSpPr>
            <a:spLocks noChangeArrowheads="1"/>
          </p:cNvSpPr>
          <p:nvPr/>
        </p:nvSpPr>
        <p:spPr bwMode="auto">
          <a:xfrm>
            <a:off x="6373405" y="5105400"/>
            <a:ext cx="457200" cy="228600"/>
          </a:xfrm>
          <a:prstGeom prst="rect">
            <a:avLst/>
          </a:prstGeom>
          <a:solidFill>
            <a:srgbClr val="FF0000">
              <a:alpha val="4313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61" name="TextBox 17"/>
          <p:cNvSpPr txBox="1">
            <a:spLocks noChangeArrowheads="1"/>
          </p:cNvSpPr>
          <p:nvPr/>
        </p:nvSpPr>
        <p:spPr bwMode="auto">
          <a:xfrm>
            <a:off x="6746467" y="2690812"/>
            <a:ext cx="1023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exon3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38325" y="1537494"/>
            <a:ext cx="25527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388225" y="1537494"/>
            <a:ext cx="12065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21425" y="1537494"/>
            <a:ext cx="1905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38325" y="1540669"/>
            <a:ext cx="46038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586663" y="1540669"/>
            <a:ext cx="1008062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4391025" y="1756569"/>
            <a:ext cx="19304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11925" y="1756569"/>
            <a:ext cx="8763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568325" y="1754981"/>
            <a:ext cx="1193800" cy="4763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391025" y="1988344"/>
            <a:ext cx="960438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351463" y="1988344"/>
            <a:ext cx="969962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10338" y="1988344"/>
            <a:ext cx="433387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943725" y="1988344"/>
            <a:ext cx="444500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96925" y="1537494"/>
            <a:ext cx="190500" cy="43973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973138" y="1983581"/>
            <a:ext cx="433387" cy="325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406525" y="1983581"/>
            <a:ext cx="444500" cy="325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59"/>
          <p:cNvSpPr txBox="1">
            <a:spLocks noChangeArrowheads="1"/>
          </p:cNvSpPr>
          <p:nvPr/>
        </p:nvSpPr>
        <p:spPr bwMode="auto">
          <a:xfrm>
            <a:off x="720725" y="1145381"/>
            <a:ext cx="6958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1                   </a:t>
            </a:r>
            <a:r>
              <a:rPr lang="en-US" sz="2400" dirty="0" err="1"/>
              <a:t>Exon</a:t>
            </a:r>
            <a:r>
              <a:rPr lang="en-US" sz="2400" dirty="0"/>
              <a:t> 2                                 3          4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5400000" flipH="1" flipV="1">
            <a:off x="5895181" y="1552574"/>
            <a:ext cx="4032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58"/>
          <p:cNvSpPr txBox="1">
            <a:spLocks noChangeArrowheads="1"/>
          </p:cNvSpPr>
          <p:nvPr/>
        </p:nvSpPr>
        <p:spPr bwMode="auto">
          <a:xfrm>
            <a:off x="5420518" y="850105"/>
            <a:ext cx="893763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T&gt;</a:t>
            </a:r>
            <a:r>
              <a:rPr lang="en-US" sz="28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37" name="TextBox 60"/>
          <p:cNvSpPr txBox="1">
            <a:spLocks noChangeArrowheads="1"/>
          </p:cNvSpPr>
          <p:nvPr/>
        </p:nvSpPr>
        <p:spPr bwMode="auto">
          <a:xfrm>
            <a:off x="187325" y="688181"/>
            <a:ext cx="23997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 dirty="0" smtClean="0"/>
              <a:t>1810019J16Rik</a:t>
            </a:r>
            <a:endParaRPr lang="en-US" sz="2400" i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4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2400" u="sng" dirty="0" smtClean="0"/>
              <a:t>The </a:t>
            </a:r>
            <a:r>
              <a:rPr lang="en-US" sz="2400" i="1" u="sng" dirty="0" smtClean="0"/>
              <a:t>shd </a:t>
            </a:r>
            <a:r>
              <a:rPr lang="en-US" sz="2400" u="sng" dirty="0" smtClean="0"/>
              <a:t>mutation creates alters splicing of mRNA</a:t>
            </a:r>
            <a:endParaRPr lang="en-US" sz="2400" i="1" u="sng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1838325" y="1537494"/>
            <a:ext cx="25527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388225" y="1537494"/>
            <a:ext cx="12065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21425" y="1537494"/>
            <a:ext cx="1905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38325" y="1540669"/>
            <a:ext cx="46038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586663" y="1540669"/>
            <a:ext cx="1008062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4391025" y="1756569"/>
            <a:ext cx="19304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11925" y="1756569"/>
            <a:ext cx="8763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568325" y="1754981"/>
            <a:ext cx="1193800" cy="4763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391025" y="1988344"/>
            <a:ext cx="960438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351463" y="1988344"/>
            <a:ext cx="969962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10338" y="1988344"/>
            <a:ext cx="433387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943725" y="1988344"/>
            <a:ext cx="444500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96925" y="1537494"/>
            <a:ext cx="190500" cy="43973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973138" y="1983581"/>
            <a:ext cx="433387" cy="325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406525" y="1983581"/>
            <a:ext cx="444500" cy="325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59"/>
          <p:cNvSpPr txBox="1">
            <a:spLocks noChangeArrowheads="1"/>
          </p:cNvSpPr>
          <p:nvPr/>
        </p:nvSpPr>
        <p:spPr bwMode="auto">
          <a:xfrm>
            <a:off x="720725" y="1145381"/>
            <a:ext cx="6958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1                   </a:t>
            </a:r>
            <a:r>
              <a:rPr lang="en-US" sz="2400" dirty="0" err="1"/>
              <a:t>Exon</a:t>
            </a:r>
            <a:r>
              <a:rPr lang="en-US" sz="2400" dirty="0"/>
              <a:t> 2                                 3          4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5400000" flipH="1" flipV="1">
            <a:off x="5895181" y="1552574"/>
            <a:ext cx="4032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60"/>
          <p:cNvSpPr txBox="1">
            <a:spLocks noChangeArrowheads="1"/>
          </p:cNvSpPr>
          <p:nvPr/>
        </p:nvSpPr>
        <p:spPr bwMode="auto">
          <a:xfrm>
            <a:off x="187325" y="688181"/>
            <a:ext cx="23997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 dirty="0" smtClean="0"/>
              <a:t>1810019J16Rik</a:t>
            </a:r>
            <a:endParaRPr lang="en-US" sz="2400" i="1" dirty="0"/>
          </a:p>
        </p:txBody>
      </p:sp>
      <p:pic>
        <p:nvPicPr>
          <p:cNvPr id="38" name="Picture 9"/>
          <p:cNvPicPr>
            <a:picLocks noChangeAspect="1"/>
          </p:cNvPicPr>
          <p:nvPr/>
        </p:nvPicPr>
        <p:blipFill>
          <a:blip r:embed="rId4"/>
          <a:srcRect t="16599" b="19397"/>
          <a:stretch>
            <a:fillRect/>
          </a:stretch>
        </p:blipFill>
        <p:spPr bwMode="auto">
          <a:xfrm>
            <a:off x="492125" y="3017106"/>
            <a:ext cx="1828800" cy="296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10"/>
          <p:cNvSpPr txBox="1">
            <a:spLocks noChangeArrowheads="1"/>
          </p:cNvSpPr>
          <p:nvPr/>
        </p:nvSpPr>
        <p:spPr bwMode="auto">
          <a:xfrm rot="16200000">
            <a:off x="145256" y="3276104"/>
            <a:ext cx="1450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Wild type</a:t>
            </a:r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 rot="16200000">
            <a:off x="908844" y="3279278"/>
            <a:ext cx="176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FFFFFF"/>
                </a:solidFill>
              </a:rPr>
              <a:t>shd </a:t>
            </a:r>
            <a:r>
              <a:rPr lang="en-US">
                <a:solidFill>
                  <a:srgbClr val="FFFFFF"/>
                </a:solidFill>
              </a:rPr>
              <a:t>mutant</a:t>
            </a:r>
          </a:p>
        </p:txBody>
      </p:sp>
      <p:sp>
        <p:nvSpPr>
          <p:cNvPr id="34" name="TextBox 58"/>
          <p:cNvSpPr txBox="1">
            <a:spLocks noChangeArrowheads="1"/>
          </p:cNvSpPr>
          <p:nvPr/>
        </p:nvSpPr>
        <p:spPr bwMode="auto">
          <a:xfrm>
            <a:off x="5420518" y="850105"/>
            <a:ext cx="893763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T&gt;</a:t>
            </a:r>
            <a:r>
              <a:rPr lang="en-US" sz="28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43" name="TextBox 60"/>
          <p:cNvSpPr txBox="1">
            <a:spLocks noChangeArrowheads="1"/>
          </p:cNvSpPr>
          <p:nvPr/>
        </p:nvSpPr>
        <p:spPr bwMode="auto">
          <a:xfrm>
            <a:off x="2706090" y="3159791"/>
            <a:ext cx="33914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 dirty="0" smtClean="0"/>
              <a:t>1810019J16Rik </a:t>
            </a:r>
            <a:r>
              <a:rPr lang="en-US" sz="2400" dirty="0" smtClean="0"/>
              <a:t>mRNA</a:t>
            </a:r>
            <a:endParaRPr lang="en-US" sz="2400" i="1" dirty="0"/>
          </a:p>
        </p:txBody>
      </p:sp>
      <p:grpSp>
        <p:nvGrpSpPr>
          <p:cNvPr id="44" name="Group 43"/>
          <p:cNvGrpSpPr/>
          <p:nvPr/>
        </p:nvGrpSpPr>
        <p:grpSpPr>
          <a:xfrm>
            <a:off x="3933645" y="3887016"/>
            <a:ext cx="4140200" cy="439737"/>
            <a:chOff x="1406525" y="3340489"/>
            <a:chExt cx="4140200" cy="439737"/>
          </a:xfrm>
        </p:grpSpPr>
        <p:sp>
          <p:nvSpPr>
            <p:cNvPr id="45" name="Rectangle 44"/>
            <p:cNvSpPr/>
            <p:nvPr/>
          </p:nvSpPr>
          <p:spPr>
            <a:xfrm>
              <a:off x="1406525" y="3340489"/>
              <a:ext cx="190500" cy="43973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597025" y="3340489"/>
              <a:ext cx="2552700" cy="439737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597025" y="3344457"/>
              <a:ext cx="46038" cy="43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149725" y="3340489"/>
              <a:ext cx="190500" cy="439737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340225" y="3340489"/>
              <a:ext cx="1206500" cy="439737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538663" y="3344457"/>
              <a:ext cx="1008062" cy="43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52" name="Straight Connector 51"/>
          <p:cNvCxnSpPr/>
          <p:nvPr/>
        </p:nvCxnSpPr>
        <p:spPr bwMode="auto">
          <a:xfrm>
            <a:off x="5809005" y="4477708"/>
            <a:ext cx="288583" cy="1588"/>
          </a:xfrm>
          <a:prstGeom prst="line">
            <a:avLst/>
          </a:prstGeom>
          <a:solidFill>
            <a:schemeClr val="accent1"/>
          </a:solidFill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H="1">
            <a:off x="6699379" y="4479296"/>
            <a:ext cx="288583" cy="1588"/>
          </a:xfrm>
          <a:prstGeom prst="line">
            <a:avLst/>
          </a:prstGeom>
          <a:solidFill>
            <a:schemeClr val="accent1"/>
          </a:solidFill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1437" y="76200"/>
            <a:ext cx="8783187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u="sng" kern="1200" dirty="0" smtClean="0">
                <a:solidFill>
                  <a:schemeClr val="bg1"/>
                </a:solidFill>
                <a:cs typeface="Arial"/>
              </a:rPr>
              <a:t>The function of most human genes is unknown</a:t>
            </a:r>
            <a:endParaRPr lang="en-US" dirty="0" smtClean="0"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253" y="1216151"/>
            <a:ext cx="8089349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~ 22,000 genes in the human genome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      3700 genes, phenotype is known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u="sng" dirty="0" smtClean="0">
                <a:solidFill>
                  <a:schemeClr val="bg1"/>
                </a:solidFill>
              </a:rPr>
              <a:t>      3600 more phenotypes, gene is unknown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~ 14,700 genes with unknown phenotype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How can we identify the function of a given gene?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7200" y="1687513"/>
            <a:ext cx="25527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7277100" y="1687513"/>
            <a:ext cx="12065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6" name="Rectangle 5"/>
          <p:cNvSpPr/>
          <p:nvPr/>
        </p:nvSpPr>
        <p:spPr>
          <a:xfrm>
            <a:off x="6210300" y="1687513"/>
            <a:ext cx="1905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1727200" y="1690688"/>
            <a:ext cx="46038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>
            <a:off x="7475538" y="1690688"/>
            <a:ext cx="1008062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9" name="Straight Connector 8"/>
          <p:cNvCxnSpPr/>
          <p:nvPr/>
        </p:nvCxnSpPr>
        <p:spPr>
          <a:xfrm>
            <a:off x="4279900" y="1906588"/>
            <a:ext cx="19304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400800" y="1906588"/>
            <a:ext cx="8763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 flipV="1">
            <a:off x="457200" y="1905000"/>
            <a:ext cx="1193800" cy="4763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79900" y="2138363"/>
            <a:ext cx="960438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240338" y="2138363"/>
            <a:ext cx="969962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99213" y="2138363"/>
            <a:ext cx="433387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832600" y="2138363"/>
            <a:ext cx="444500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27200" y="3716338"/>
            <a:ext cx="2552700" cy="441325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7277100" y="3716338"/>
            <a:ext cx="1206500" cy="441325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6210300" y="3716338"/>
            <a:ext cx="190500" cy="441325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0" name="Rectangle 19"/>
          <p:cNvSpPr/>
          <p:nvPr/>
        </p:nvSpPr>
        <p:spPr>
          <a:xfrm>
            <a:off x="1727200" y="3716338"/>
            <a:ext cx="46038" cy="4318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1" name="Rectangle 20"/>
          <p:cNvSpPr/>
          <p:nvPr/>
        </p:nvSpPr>
        <p:spPr>
          <a:xfrm>
            <a:off x="7645400" y="3716338"/>
            <a:ext cx="8382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22" name="Straight Connector 21"/>
          <p:cNvCxnSpPr>
            <a:stCxn id="17" idx="3"/>
            <a:endCxn id="19" idx="1"/>
          </p:cNvCxnSpPr>
          <p:nvPr/>
        </p:nvCxnSpPr>
        <p:spPr>
          <a:xfrm>
            <a:off x="4279900" y="3937000"/>
            <a:ext cx="1930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9" idx="3"/>
            <a:endCxn id="18" idx="1"/>
          </p:cNvCxnSpPr>
          <p:nvPr/>
        </p:nvCxnSpPr>
        <p:spPr>
          <a:xfrm>
            <a:off x="6400800" y="3937000"/>
            <a:ext cx="8763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0" idx="1"/>
          </p:cNvCxnSpPr>
          <p:nvPr/>
        </p:nvCxnSpPr>
        <p:spPr>
          <a:xfrm rot="10800000" flipV="1">
            <a:off x="533400" y="3932238"/>
            <a:ext cx="1193800" cy="4762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79900" y="4157663"/>
            <a:ext cx="960438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45" idx="2"/>
          </p:cNvCxnSpPr>
          <p:nvPr/>
        </p:nvCxnSpPr>
        <p:spPr>
          <a:xfrm flipV="1">
            <a:off x="5240338" y="4157663"/>
            <a:ext cx="925512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399213" y="4157663"/>
            <a:ext cx="433387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832600" y="4157663"/>
            <a:ext cx="444500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5923756" y="3731419"/>
            <a:ext cx="4032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124575" y="3716338"/>
            <a:ext cx="80963" cy="441325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47" name="Rectangle 46"/>
          <p:cNvSpPr/>
          <p:nvPr/>
        </p:nvSpPr>
        <p:spPr>
          <a:xfrm>
            <a:off x="685800" y="1687513"/>
            <a:ext cx="190500" cy="43973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53" name="Straight Connector 52"/>
          <p:cNvCxnSpPr/>
          <p:nvPr/>
        </p:nvCxnSpPr>
        <p:spPr>
          <a:xfrm>
            <a:off x="862013" y="2133600"/>
            <a:ext cx="433387" cy="325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1295400" y="2133600"/>
            <a:ext cx="444500" cy="325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85800" y="3724275"/>
            <a:ext cx="190500" cy="43973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62013" y="4170363"/>
            <a:ext cx="433387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295400" y="4170363"/>
            <a:ext cx="444500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727200" y="5700713"/>
            <a:ext cx="25527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6" name="Rectangle 35"/>
          <p:cNvSpPr/>
          <p:nvPr/>
        </p:nvSpPr>
        <p:spPr>
          <a:xfrm>
            <a:off x="7277100" y="5700713"/>
            <a:ext cx="12065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7" name="Rectangle 36"/>
          <p:cNvSpPr/>
          <p:nvPr/>
        </p:nvSpPr>
        <p:spPr>
          <a:xfrm>
            <a:off x="6210300" y="5700713"/>
            <a:ext cx="190500" cy="4397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8" name="Rectangle 37"/>
          <p:cNvSpPr/>
          <p:nvPr/>
        </p:nvSpPr>
        <p:spPr>
          <a:xfrm>
            <a:off x="1727200" y="5703888"/>
            <a:ext cx="46038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9" name="Rectangle 38"/>
          <p:cNvSpPr/>
          <p:nvPr/>
        </p:nvSpPr>
        <p:spPr>
          <a:xfrm>
            <a:off x="7475538" y="5703888"/>
            <a:ext cx="1008062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40" name="Straight Connector 39"/>
          <p:cNvCxnSpPr/>
          <p:nvPr/>
        </p:nvCxnSpPr>
        <p:spPr>
          <a:xfrm>
            <a:off x="4279900" y="5919788"/>
            <a:ext cx="19304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400800" y="5919788"/>
            <a:ext cx="8763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V="1">
            <a:off x="457200" y="5918200"/>
            <a:ext cx="1193800" cy="4763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279900" y="6151563"/>
            <a:ext cx="1816100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6096000" y="6151563"/>
            <a:ext cx="1181100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85800" y="5700713"/>
            <a:ext cx="190500" cy="43973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51" name="Straight Connector 50"/>
          <p:cNvCxnSpPr/>
          <p:nvPr/>
        </p:nvCxnSpPr>
        <p:spPr>
          <a:xfrm>
            <a:off x="862013" y="6146800"/>
            <a:ext cx="433387" cy="325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295400" y="6146800"/>
            <a:ext cx="444500" cy="325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5895181" y="5741194"/>
            <a:ext cx="4032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690" name="TextBox 59"/>
          <p:cNvSpPr txBox="1">
            <a:spLocks noChangeArrowheads="1"/>
          </p:cNvSpPr>
          <p:nvPr/>
        </p:nvSpPr>
        <p:spPr bwMode="auto">
          <a:xfrm>
            <a:off x="609600" y="1295400"/>
            <a:ext cx="6958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1                   Exon 2                                 3          4</a:t>
            </a:r>
          </a:p>
        </p:txBody>
      </p:sp>
      <p:sp>
        <p:nvSpPr>
          <p:cNvPr id="112691" name="TextBox 60"/>
          <p:cNvSpPr txBox="1">
            <a:spLocks noChangeArrowheads="1"/>
          </p:cNvSpPr>
          <p:nvPr/>
        </p:nvSpPr>
        <p:spPr bwMode="auto">
          <a:xfrm>
            <a:off x="76200" y="838200"/>
            <a:ext cx="2801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Wild type transcript</a:t>
            </a:r>
          </a:p>
        </p:txBody>
      </p:sp>
      <p:sp>
        <p:nvSpPr>
          <p:cNvPr id="112692" name="TextBox 61"/>
          <p:cNvSpPr txBox="1">
            <a:spLocks noChangeArrowheads="1"/>
          </p:cNvSpPr>
          <p:nvPr/>
        </p:nvSpPr>
        <p:spPr bwMode="auto">
          <a:xfrm>
            <a:off x="76200" y="3119438"/>
            <a:ext cx="4460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Mutant transcript 1  (</a:t>
            </a:r>
            <a:r>
              <a:rPr lang="en-US" sz="2400" dirty="0" err="1"/>
              <a:t>frameshift</a:t>
            </a:r>
            <a:r>
              <a:rPr lang="en-US" sz="2400" dirty="0"/>
              <a:t>)</a:t>
            </a:r>
          </a:p>
        </p:txBody>
      </p:sp>
      <p:sp>
        <p:nvSpPr>
          <p:cNvPr id="112693" name="TextBox 62"/>
          <p:cNvSpPr txBox="1">
            <a:spLocks noChangeArrowheads="1"/>
          </p:cNvSpPr>
          <p:nvPr/>
        </p:nvSpPr>
        <p:spPr bwMode="auto">
          <a:xfrm>
            <a:off x="76200" y="5176838"/>
            <a:ext cx="54879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Mutant transcript 2   (in-frame deletion)</a:t>
            </a:r>
          </a:p>
        </p:txBody>
      </p:sp>
      <p:sp>
        <p:nvSpPr>
          <p:cNvPr id="112694" name="Title 6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2800" u="sng" dirty="0" smtClean="0"/>
              <a:t>The </a:t>
            </a:r>
            <a:r>
              <a:rPr lang="en-US" sz="2800" i="1" u="sng" dirty="0" smtClean="0"/>
              <a:t>shd </a:t>
            </a:r>
            <a:r>
              <a:rPr lang="en-US" sz="2800" u="sng" dirty="0" smtClean="0"/>
              <a:t>mutation causes multiple splice products</a:t>
            </a:r>
            <a:r>
              <a:rPr lang="en-US" sz="2800" dirty="0" smtClean="0"/>
              <a:t> </a:t>
            </a:r>
          </a:p>
        </p:txBody>
      </p:sp>
      <p:sp>
        <p:nvSpPr>
          <p:cNvPr id="55" name="TextBox 58"/>
          <p:cNvSpPr txBox="1">
            <a:spLocks noChangeArrowheads="1"/>
          </p:cNvSpPr>
          <p:nvPr/>
        </p:nvSpPr>
        <p:spPr bwMode="auto">
          <a:xfrm>
            <a:off x="5428873" y="3057525"/>
            <a:ext cx="893763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T&gt;</a:t>
            </a:r>
            <a:r>
              <a:rPr lang="en-US" sz="28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56" name="TextBox 58"/>
          <p:cNvSpPr txBox="1">
            <a:spLocks noChangeArrowheads="1"/>
          </p:cNvSpPr>
          <p:nvPr/>
        </p:nvSpPr>
        <p:spPr bwMode="auto">
          <a:xfrm>
            <a:off x="5437228" y="5016500"/>
            <a:ext cx="893763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T&gt;</a:t>
            </a:r>
            <a:r>
              <a:rPr lang="en-US" sz="2800" dirty="0">
                <a:solidFill>
                  <a:srgbClr val="FF0000"/>
                </a:solidFill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8550275" cy="685800"/>
          </a:xfrm>
        </p:spPr>
        <p:txBody>
          <a:bodyPr/>
          <a:lstStyle/>
          <a:p>
            <a:r>
              <a:rPr lang="en-US" sz="2800" u="sng" dirty="0" smtClean="0"/>
              <a:t>The shd mutation alters the C-terminus of the protein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0288" y="3048000"/>
            <a:ext cx="4297362" cy="3619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03375" y="3048000"/>
            <a:ext cx="442913" cy="361950"/>
          </a:xfrm>
          <a:prstGeom prst="rect">
            <a:avLst/>
          </a:prstGeom>
          <a:solidFill>
            <a:srgbClr val="27EB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30288" y="3048000"/>
            <a:ext cx="496887" cy="3619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94513" y="3078163"/>
            <a:ext cx="274637" cy="2746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1870" name="TextBox 27"/>
          <p:cNvSpPr txBox="1">
            <a:spLocks noChangeArrowheads="1"/>
          </p:cNvSpPr>
          <p:nvPr/>
        </p:nvSpPr>
        <p:spPr bwMode="auto">
          <a:xfrm>
            <a:off x="7275513" y="3048000"/>
            <a:ext cx="14841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 dirty="0"/>
              <a:t>shd</a:t>
            </a:r>
            <a:r>
              <a:rPr lang="en-US" sz="1600" dirty="0" smtClean="0"/>
              <a:t> </a:t>
            </a:r>
            <a:r>
              <a:rPr lang="en-US" sz="1600" dirty="0" err="1" smtClean="0"/>
              <a:t>frameshift</a:t>
            </a:r>
            <a:endParaRPr lang="en-US" sz="1600" dirty="0"/>
          </a:p>
        </p:txBody>
      </p:sp>
      <p:sp>
        <p:nvSpPr>
          <p:cNvPr id="121871" name="TextBox 31"/>
          <p:cNvSpPr txBox="1">
            <a:spLocks noChangeArrowheads="1"/>
          </p:cNvSpPr>
          <p:nvPr/>
        </p:nvSpPr>
        <p:spPr bwMode="auto">
          <a:xfrm>
            <a:off x="311150" y="1266465"/>
            <a:ext cx="658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WT</a:t>
            </a:r>
          </a:p>
        </p:txBody>
      </p:sp>
      <p:sp>
        <p:nvSpPr>
          <p:cNvPr id="121872" name="TextBox 32"/>
          <p:cNvSpPr txBox="1">
            <a:spLocks noChangeArrowheads="1"/>
          </p:cNvSpPr>
          <p:nvPr/>
        </p:nvSpPr>
        <p:spPr bwMode="auto">
          <a:xfrm>
            <a:off x="152399" y="3464718"/>
            <a:ext cx="757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err="1"/>
              <a:t>shd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4246563" y="3048000"/>
            <a:ext cx="1371600" cy="3651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27113" y="3976687"/>
            <a:ext cx="3236912" cy="3619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600200" y="3976687"/>
            <a:ext cx="442913" cy="361950"/>
          </a:xfrm>
          <a:prstGeom prst="rect">
            <a:avLst/>
          </a:prstGeom>
          <a:solidFill>
            <a:srgbClr val="27EB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27113" y="3976687"/>
            <a:ext cx="496887" cy="3619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645025" y="3976687"/>
            <a:ext cx="381000" cy="3619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1878" name="Straight Connector 37"/>
          <p:cNvCxnSpPr>
            <a:cxnSpLocks noChangeShapeType="1"/>
          </p:cNvCxnSpPr>
          <p:nvPr/>
        </p:nvCxnSpPr>
        <p:spPr bwMode="auto">
          <a:xfrm rot="16200000" flipH="1">
            <a:off x="4259263" y="4343399"/>
            <a:ext cx="171450" cy="161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1879" name="Straight Connector 39"/>
          <p:cNvCxnSpPr>
            <a:cxnSpLocks noChangeShapeType="1"/>
          </p:cNvCxnSpPr>
          <p:nvPr/>
        </p:nvCxnSpPr>
        <p:spPr bwMode="auto">
          <a:xfrm rot="10800000" flipV="1">
            <a:off x="4406900" y="4338637"/>
            <a:ext cx="238125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sp>
        <p:nvSpPr>
          <p:cNvPr id="28" name="Rectangle 27"/>
          <p:cNvSpPr/>
          <p:nvPr/>
        </p:nvSpPr>
        <p:spPr>
          <a:xfrm>
            <a:off x="1027113" y="1296627"/>
            <a:ext cx="4051300" cy="3619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600200" y="1296627"/>
            <a:ext cx="442913" cy="361950"/>
          </a:xfrm>
          <a:prstGeom prst="rect">
            <a:avLst/>
          </a:prstGeom>
          <a:solidFill>
            <a:srgbClr val="27EB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027113" y="1296627"/>
            <a:ext cx="496887" cy="3619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894513" y="1063625"/>
            <a:ext cx="274637" cy="2746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6894513" y="1414463"/>
            <a:ext cx="274637" cy="274637"/>
          </a:xfrm>
          <a:prstGeom prst="rect">
            <a:avLst/>
          </a:prstGeom>
          <a:solidFill>
            <a:srgbClr val="27EB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TextBox 25"/>
          <p:cNvSpPr txBox="1">
            <a:spLocks noChangeArrowheads="1"/>
          </p:cNvSpPr>
          <p:nvPr/>
        </p:nvSpPr>
        <p:spPr bwMode="auto">
          <a:xfrm>
            <a:off x="7275513" y="1033463"/>
            <a:ext cx="1130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Proline rich</a:t>
            </a:r>
          </a:p>
        </p:txBody>
      </p:sp>
      <p:sp>
        <p:nvSpPr>
          <p:cNvPr id="34" name="TextBox 26"/>
          <p:cNvSpPr txBox="1">
            <a:spLocks noChangeArrowheads="1"/>
          </p:cNvSpPr>
          <p:nvPr/>
        </p:nvSpPr>
        <p:spPr bwMode="auto">
          <a:xfrm>
            <a:off x="7275513" y="1379538"/>
            <a:ext cx="12477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Cysteine rich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26104" y="4596714"/>
            <a:ext cx="99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deletion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152399" y="0"/>
            <a:ext cx="8550275" cy="685800"/>
          </a:xfrm>
        </p:spPr>
        <p:txBody>
          <a:bodyPr/>
          <a:lstStyle/>
          <a:p>
            <a:r>
              <a:rPr lang="en-US" sz="2800" u="sng" dirty="0" smtClean="0"/>
              <a:t>The shd mutation alters the C-terminus of the protein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0288" y="3048000"/>
            <a:ext cx="4297362" cy="3619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03375" y="3048000"/>
            <a:ext cx="442913" cy="361950"/>
          </a:xfrm>
          <a:prstGeom prst="rect">
            <a:avLst/>
          </a:prstGeom>
          <a:solidFill>
            <a:srgbClr val="27EB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30288" y="3048000"/>
            <a:ext cx="496887" cy="3619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94513" y="3078163"/>
            <a:ext cx="274637" cy="2746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1870" name="TextBox 27"/>
          <p:cNvSpPr txBox="1">
            <a:spLocks noChangeArrowheads="1"/>
          </p:cNvSpPr>
          <p:nvPr/>
        </p:nvSpPr>
        <p:spPr bwMode="auto">
          <a:xfrm>
            <a:off x="7275513" y="3048000"/>
            <a:ext cx="14841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 dirty="0"/>
              <a:t>shd</a:t>
            </a:r>
            <a:r>
              <a:rPr lang="en-US" sz="1600" dirty="0" smtClean="0"/>
              <a:t> </a:t>
            </a:r>
            <a:r>
              <a:rPr lang="en-US" sz="1600" dirty="0" err="1" smtClean="0"/>
              <a:t>frameshift</a:t>
            </a:r>
            <a:endParaRPr lang="en-US" sz="1600" dirty="0"/>
          </a:p>
        </p:txBody>
      </p:sp>
      <p:sp>
        <p:nvSpPr>
          <p:cNvPr id="121871" name="TextBox 31"/>
          <p:cNvSpPr txBox="1">
            <a:spLocks noChangeArrowheads="1"/>
          </p:cNvSpPr>
          <p:nvPr/>
        </p:nvSpPr>
        <p:spPr bwMode="auto">
          <a:xfrm>
            <a:off x="311150" y="1266465"/>
            <a:ext cx="658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WT</a:t>
            </a:r>
          </a:p>
        </p:txBody>
      </p:sp>
      <p:sp>
        <p:nvSpPr>
          <p:cNvPr id="121872" name="TextBox 32"/>
          <p:cNvSpPr txBox="1">
            <a:spLocks noChangeArrowheads="1"/>
          </p:cNvSpPr>
          <p:nvPr/>
        </p:nvSpPr>
        <p:spPr bwMode="auto">
          <a:xfrm>
            <a:off x="152399" y="3464718"/>
            <a:ext cx="757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 err="1"/>
              <a:t>shd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4246563" y="3048000"/>
            <a:ext cx="1371600" cy="36512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27113" y="3976687"/>
            <a:ext cx="3236912" cy="3619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600200" y="3976687"/>
            <a:ext cx="442913" cy="361950"/>
          </a:xfrm>
          <a:prstGeom prst="rect">
            <a:avLst/>
          </a:prstGeom>
          <a:solidFill>
            <a:srgbClr val="27EB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27113" y="3976687"/>
            <a:ext cx="496887" cy="3619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645025" y="3976687"/>
            <a:ext cx="381000" cy="3619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1878" name="Straight Connector 37"/>
          <p:cNvCxnSpPr>
            <a:cxnSpLocks noChangeShapeType="1"/>
          </p:cNvCxnSpPr>
          <p:nvPr/>
        </p:nvCxnSpPr>
        <p:spPr bwMode="auto">
          <a:xfrm rot="16200000" flipH="1">
            <a:off x="4259263" y="4343399"/>
            <a:ext cx="171450" cy="161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1879" name="Straight Connector 39"/>
          <p:cNvCxnSpPr>
            <a:cxnSpLocks noChangeShapeType="1"/>
          </p:cNvCxnSpPr>
          <p:nvPr/>
        </p:nvCxnSpPr>
        <p:spPr bwMode="auto">
          <a:xfrm rot="10800000" flipV="1">
            <a:off x="4406900" y="4338637"/>
            <a:ext cx="238125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sp>
        <p:nvSpPr>
          <p:cNvPr id="28" name="Rectangle 27"/>
          <p:cNvSpPr/>
          <p:nvPr/>
        </p:nvSpPr>
        <p:spPr>
          <a:xfrm>
            <a:off x="1027113" y="1296627"/>
            <a:ext cx="4051300" cy="3619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600200" y="1296627"/>
            <a:ext cx="442913" cy="361950"/>
          </a:xfrm>
          <a:prstGeom prst="rect">
            <a:avLst/>
          </a:prstGeom>
          <a:solidFill>
            <a:srgbClr val="27EB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027113" y="1296627"/>
            <a:ext cx="496887" cy="3619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894513" y="1063625"/>
            <a:ext cx="274637" cy="2746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6894513" y="1414463"/>
            <a:ext cx="274637" cy="274637"/>
          </a:xfrm>
          <a:prstGeom prst="rect">
            <a:avLst/>
          </a:prstGeom>
          <a:solidFill>
            <a:srgbClr val="27EB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TextBox 25"/>
          <p:cNvSpPr txBox="1">
            <a:spLocks noChangeArrowheads="1"/>
          </p:cNvSpPr>
          <p:nvPr/>
        </p:nvSpPr>
        <p:spPr bwMode="auto">
          <a:xfrm>
            <a:off x="7275513" y="1033463"/>
            <a:ext cx="1130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Proline rich</a:t>
            </a:r>
          </a:p>
        </p:txBody>
      </p:sp>
      <p:sp>
        <p:nvSpPr>
          <p:cNvPr id="34" name="TextBox 26"/>
          <p:cNvSpPr txBox="1">
            <a:spLocks noChangeArrowheads="1"/>
          </p:cNvSpPr>
          <p:nvPr/>
        </p:nvSpPr>
        <p:spPr bwMode="auto">
          <a:xfrm>
            <a:off x="7275513" y="1379538"/>
            <a:ext cx="12477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Cysteine rich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1478" y="5499294"/>
            <a:ext cx="75214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Renamed 1810019J16Rik = </a:t>
            </a:r>
          </a:p>
          <a:p>
            <a:r>
              <a:rPr lang="en-US" sz="3200" u="sng" dirty="0" smtClean="0"/>
              <a:t>E</a:t>
            </a:r>
            <a:r>
              <a:rPr lang="en-US" sz="3200" dirty="0" smtClean="0"/>
              <a:t>pidermal </a:t>
            </a:r>
            <a:r>
              <a:rPr lang="en-US" sz="3200" u="sng" dirty="0" smtClean="0"/>
              <a:t>D</a:t>
            </a:r>
            <a:r>
              <a:rPr lang="en-US" sz="3200" dirty="0" smtClean="0"/>
              <a:t>ifferentiation </a:t>
            </a:r>
            <a:r>
              <a:rPr lang="en-US" sz="3200" u="sng" dirty="0" smtClean="0"/>
              <a:t>F</a:t>
            </a:r>
            <a:r>
              <a:rPr lang="en-US" sz="3200" dirty="0" smtClean="0"/>
              <a:t>actor 1 (Edf1)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3926104" y="4596714"/>
            <a:ext cx="99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deletion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sz="3200" u="sng" smtClean="0"/>
              <a:t>Edf1 is highly conserved across mammals</a:t>
            </a:r>
          </a:p>
        </p:txBody>
      </p:sp>
      <p:pic>
        <p:nvPicPr>
          <p:cNvPr id="12288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1435290"/>
            <a:ext cx="9012238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109821" y="4282307"/>
            <a:ext cx="1946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shd mutation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609600"/>
          </a:xfrm>
        </p:spPr>
        <p:txBody>
          <a:bodyPr/>
          <a:lstStyle/>
          <a:p>
            <a:pPr eaLnBrk="1" hangingPunct="1"/>
            <a:r>
              <a:rPr lang="en-US" sz="2800" i="1" u="sng" dirty="0" smtClean="0"/>
              <a:t>Edf1 </a:t>
            </a:r>
            <a:r>
              <a:rPr lang="en-US" sz="2800" u="sng" dirty="0" smtClean="0"/>
              <a:t>RNA is expressed in keratinocytes</a:t>
            </a:r>
          </a:p>
        </p:txBody>
      </p:sp>
      <p:sp>
        <p:nvSpPr>
          <p:cNvPr id="123907" name="TextBox 26"/>
          <p:cNvSpPr txBox="1">
            <a:spLocks noChangeArrowheads="1"/>
          </p:cNvSpPr>
          <p:nvPr/>
        </p:nvSpPr>
        <p:spPr bwMode="auto">
          <a:xfrm>
            <a:off x="4343753" y="6165056"/>
            <a:ext cx="4632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 dirty="0"/>
              <a:t>1810019J16Rik</a:t>
            </a:r>
            <a:r>
              <a:rPr lang="en-US" sz="2400" dirty="0"/>
              <a:t> RNA expression</a:t>
            </a:r>
          </a:p>
        </p:txBody>
      </p:sp>
      <p:pic>
        <p:nvPicPr>
          <p:cNvPr id="123908" name="Picture 4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538" y="1528763"/>
            <a:ext cx="446405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41"/>
          <p:cNvPicPr>
            <a:picLocks noChangeAspect="1"/>
          </p:cNvPicPr>
          <p:nvPr/>
        </p:nvPicPr>
        <p:blipFill>
          <a:blip r:embed="rId4"/>
          <a:srcRect l="14632" t="14887" r="14795" b="3167"/>
          <a:stretch>
            <a:fillRect/>
          </a:stretch>
        </p:blipFill>
        <p:spPr bwMode="auto">
          <a:xfrm>
            <a:off x="5131584" y="1528763"/>
            <a:ext cx="3844494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0" name="TextBox 42"/>
          <p:cNvSpPr txBox="1">
            <a:spLocks noChangeArrowheads="1"/>
          </p:cNvSpPr>
          <p:nvPr/>
        </p:nvSpPr>
        <p:spPr bwMode="auto">
          <a:xfrm>
            <a:off x="2080907" y="1066800"/>
            <a:ext cx="5829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Skin                               </a:t>
            </a:r>
            <a:r>
              <a:rPr lang="en-US" sz="2400" dirty="0" smtClean="0"/>
              <a:t>          Esophagus</a:t>
            </a:r>
            <a:endParaRPr lang="en-US" sz="2400" dirty="0"/>
          </a:p>
        </p:txBody>
      </p:sp>
      <p:sp>
        <p:nvSpPr>
          <p:cNvPr id="123911" name="Rectangle 11"/>
          <p:cNvSpPr>
            <a:spLocks noChangeArrowheads="1"/>
          </p:cNvSpPr>
          <p:nvPr/>
        </p:nvSpPr>
        <p:spPr bwMode="auto">
          <a:xfrm>
            <a:off x="0" y="6396038"/>
            <a:ext cx="954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e18.5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4985" y="9144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4985" y="3886200"/>
            <a:ext cx="2857500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3007" y="9144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23007" y="3894138"/>
            <a:ext cx="28575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6" name="Title 9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FFFFFF"/>
                </a:solidFill>
              </a:rPr>
              <a:t>Edf1 protein is found at cell borders</a:t>
            </a:r>
          </a:p>
        </p:txBody>
      </p:sp>
      <p:sp>
        <p:nvSpPr>
          <p:cNvPr id="128007" name="TextBox 10"/>
          <p:cNvSpPr txBox="1">
            <a:spLocks noChangeArrowheads="1"/>
          </p:cNvSpPr>
          <p:nvPr/>
        </p:nvSpPr>
        <p:spPr bwMode="auto">
          <a:xfrm>
            <a:off x="894985" y="6319838"/>
            <a:ext cx="4546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e12.5                          </a:t>
            </a:r>
            <a:r>
              <a:rPr lang="en-US" sz="2400" dirty="0" smtClean="0">
                <a:solidFill>
                  <a:srgbClr val="FFFFFF"/>
                </a:solidFill>
              </a:rPr>
              <a:t>      e16.5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8008" name="Freeform 12"/>
          <p:cNvSpPr>
            <a:spLocks noChangeArrowheads="1"/>
          </p:cNvSpPr>
          <p:nvPr/>
        </p:nvSpPr>
        <p:spPr bwMode="auto">
          <a:xfrm>
            <a:off x="4323007" y="5943600"/>
            <a:ext cx="2863850" cy="241300"/>
          </a:xfrm>
          <a:custGeom>
            <a:avLst/>
            <a:gdLst>
              <a:gd name="T0" fmla="*/ 0 w 2863850"/>
              <a:gd name="T1" fmla="*/ 241300 h 241300"/>
              <a:gd name="T2" fmla="*/ 50800 w 2863850"/>
              <a:gd name="T3" fmla="*/ 228600 h 241300"/>
              <a:gd name="T4" fmla="*/ 88900 w 2863850"/>
              <a:gd name="T5" fmla="*/ 203200 h 241300"/>
              <a:gd name="T6" fmla="*/ 107950 w 2863850"/>
              <a:gd name="T7" fmla="*/ 190500 h 241300"/>
              <a:gd name="T8" fmla="*/ 158750 w 2863850"/>
              <a:gd name="T9" fmla="*/ 146050 h 241300"/>
              <a:gd name="T10" fmla="*/ 177800 w 2863850"/>
              <a:gd name="T11" fmla="*/ 133350 h 241300"/>
              <a:gd name="T12" fmla="*/ 190500 w 2863850"/>
              <a:gd name="T13" fmla="*/ 114300 h 241300"/>
              <a:gd name="T14" fmla="*/ 228600 w 2863850"/>
              <a:gd name="T15" fmla="*/ 95250 h 241300"/>
              <a:gd name="T16" fmla="*/ 298450 w 2863850"/>
              <a:gd name="T17" fmla="*/ 101600 h 241300"/>
              <a:gd name="T18" fmla="*/ 349250 w 2863850"/>
              <a:gd name="T19" fmla="*/ 114300 h 241300"/>
              <a:gd name="T20" fmla="*/ 387350 w 2863850"/>
              <a:gd name="T21" fmla="*/ 139700 h 241300"/>
              <a:gd name="T22" fmla="*/ 438150 w 2863850"/>
              <a:gd name="T23" fmla="*/ 158750 h 241300"/>
              <a:gd name="T24" fmla="*/ 584200 w 2863850"/>
              <a:gd name="T25" fmla="*/ 146050 h 241300"/>
              <a:gd name="T26" fmla="*/ 609600 w 2863850"/>
              <a:gd name="T27" fmla="*/ 133350 h 241300"/>
              <a:gd name="T28" fmla="*/ 628650 w 2863850"/>
              <a:gd name="T29" fmla="*/ 120650 h 241300"/>
              <a:gd name="T30" fmla="*/ 673100 w 2863850"/>
              <a:gd name="T31" fmla="*/ 69850 h 241300"/>
              <a:gd name="T32" fmla="*/ 692150 w 2863850"/>
              <a:gd name="T33" fmla="*/ 63500 h 241300"/>
              <a:gd name="T34" fmla="*/ 787400 w 2863850"/>
              <a:gd name="T35" fmla="*/ 69850 h 241300"/>
              <a:gd name="T36" fmla="*/ 812800 w 2863850"/>
              <a:gd name="T37" fmla="*/ 57150 h 241300"/>
              <a:gd name="T38" fmla="*/ 882650 w 2863850"/>
              <a:gd name="T39" fmla="*/ 69850 h 241300"/>
              <a:gd name="T40" fmla="*/ 920750 w 2863850"/>
              <a:gd name="T41" fmla="*/ 88900 h 241300"/>
              <a:gd name="T42" fmla="*/ 933450 w 2863850"/>
              <a:gd name="T43" fmla="*/ 107950 h 241300"/>
              <a:gd name="T44" fmla="*/ 952500 w 2863850"/>
              <a:gd name="T45" fmla="*/ 114300 h 241300"/>
              <a:gd name="T46" fmla="*/ 977900 w 2863850"/>
              <a:gd name="T47" fmla="*/ 127000 h 241300"/>
              <a:gd name="T48" fmla="*/ 1060450 w 2863850"/>
              <a:gd name="T49" fmla="*/ 146050 h 241300"/>
              <a:gd name="T50" fmla="*/ 1193800 w 2863850"/>
              <a:gd name="T51" fmla="*/ 127000 h 241300"/>
              <a:gd name="T52" fmla="*/ 1250950 w 2863850"/>
              <a:gd name="T53" fmla="*/ 101600 h 241300"/>
              <a:gd name="T54" fmla="*/ 1270000 w 2863850"/>
              <a:gd name="T55" fmla="*/ 95250 h 241300"/>
              <a:gd name="T56" fmla="*/ 1320800 w 2863850"/>
              <a:gd name="T57" fmla="*/ 101600 h 241300"/>
              <a:gd name="T58" fmla="*/ 1358900 w 2863850"/>
              <a:gd name="T59" fmla="*/ 114300 h 241300"/>
              <a:gd name="T60" fmla="*/ 1447800 w 2863850"/>
              <a:gd name="T61" fmla="*/ 107950 h 241300"/>
              <a:gd name="T62" fmla="*/ 1485900 w 2863850"/>
              <a:gd name="T63" fmla="*/ 95250 h 241300"/>
              <a:gd name="T64" fmla="*/ 1504950 w 2863850"/>
              <a:gd name="T65" fmla="*/ 88900 h 241300"/>
              <a:gd name="T66" fmla="*/ 1562100 w 2863850"/>
              <a:gd name="T67" fmla="*/ 101600 h 241300"/>
              <a:gd name="T68" fmla="*/ 1581150 w 2863850"/>
              <a:gd name="T69" fmla="*/ 114300 h 241300"/>
              <a:gd name="T70" fmla="*/ 1600200 w 2863850"/>
              <a:gd name="T71" fmla="*/ 120650 h 241300"/>
              <a:gd name="T72" fmla="*/ 1752600 w 2863850"/>
              <a:gd name="T73" fmla="*/ 114300 h 241300"/>
              <a:gd name="T74" fmla="*/ 1790700 w 2863850"/>
              <a:gd name="T75" fmla="*/ 101600 h 241300"/>
              <a:gd name="T76" fmla="*/ 1860550 w 2863850"/>
              <a:gd name="T77" fmla="*/ 107950 h 241300"/>
              <a:gd name="T78" fmla="*/ 1898650 w 2863850"/>
              <a:gd name="T79" fmla="*/ 120650 h 241300"/>
              <a:gd name="T80" fmla="*/ 1917700 w 2863850"/>
              <a:gd name="T81" fmla="*/ 127000 h 241300"/>
              <a:gd name="T82" fmla="*/ 1987550 w 2863850"/>
              <a:gd name="T83" fmla="*/ 133350 h 241300"/>
              <a:gd name="T84" fmla="*/ 2114550 w 2863850"/>
              <a:gd name="T85" fmla="*/ 152400 h 241300"/>
              <a:gd name="T86" fmla="*/ 2349500 w 2863850"/>
              <a:gd name="T87" fmla="*/ 146050 h 241300"/>
              <a:gd name="T88" fmla="*/ 2381250 w 2863850"/>
              <a:gd name="T89" fmla="*/ 139700 h 241300"/>
              <a:gd name="T90" fmla="*/ 2432050 w 2863850"/>
              <a:gd name="T91" fmla="*/ 133350 h 241300"/>
              <a:gd name="T92" fmla="*/ 2451100 w 2863850"/>
              <a:gd name="T93" fmla="*/ 127000 h 241300"/>
              <a:gd name="T94" fmla="*/ 2495550 w 2863850"/>
              <a:gd name="T95" fmla="*/ 114300 h 241300"/>
              <a:gd name="T96" fmla="*/ 2514600 w 2863850"/>
              <a:gd name="T97" fmla="*/ 101600 h 241300"/>
              <a:gd name="T98" fmla="*/ 2571750 w 2863850"/>
              <a:gd name="T99" fmla="*/ 82550 h 241300"/>
              <a:gd name="T100" fmla="*/ 2590800 w 2863850"/>
              <a:gd name="T101" fmla="*/ 76200 h 241300"/>
              <a:gd name="T102" fmla="*/ 2616200 w 2863850"/>
              <a:gd name="T103" fmla="*/ 63500 h 241300"/>
              <a:gd name="T104" fmla="*/ 2635250 w 2863850"/>
              <a:gd name="T105" fmla="*/ 50800 h 241300"/>
              <a:gd name="T106" fmla="*/ 2711450 w 2863850"/>
              <a:gd name="T107" fmla="*/ 12700 h 241300"/>
              <a:gd name="T108" fmla="*/ 2730500 w 2863850"/>
              <a:gd name="T109" fmla="*/ 0 h 241300"/>
              <a:gd name="T110" fmla="*/ 2800350 w 2863850"/>
              <a:gd name="T111" fmla="*/ 6350 h 241300"/>
              <a:gd name="T112" fmla="*/ 2838450 w 2863850"/>
              <a:gd name="T113" fmla="*/ 25400 h 241300"/>
              <a:gd name="T114" fmla="*/ 2863850 w 2863850"/>
              <a:gd name="T115" fmla="*/ 31750 h 24130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863850"/>
              <a:gd name="T175" fmla="*/ 0 h 241300"/>
              <a:gd name="T176" fmla="*/ 2863850 w 2863850"/>
              <a:gd name="T177" fmla="*/ 241300 h 24130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863850" h="241300">
                <a:moveTo>
                  <a:pt x="0" y="241300"/>
                </a:moveTo>
                <a:cubicBezTo>
                  <a:pt x="8797" y="239541"/>
                  <a:pt x="39817" y="234702"/>
                  <a:pt x="50800" y="228600"/>
                </a:cubicBezTo>
                <a:cubicBezTo>
                  <a:pt x="64143" y="221187"/>
                  <a:pt x="76200" y="211667"/>
                  <a:pt x="88900" y="203200"/>
                </a:cubicBezTo>
                <a:lnTo>
                  <a:pt x="107950" y="190500"/>
                </a:lnTo>
                <a:cubicBezTo>
                  <a:pt x="129117" y="158750"/>
                  <a:pt x="114300" y="175683"/>
                  <a:pt x="158750" y="146050"/>
                </a:cubicBezTo>
                <a:lnTo>
                  <a:pt x="177800" y="133350"/>
                </a:lnTo>
                <a:cubicBezTo>
                  <a:pt x="182033" y="127000"/>
                  <a:pt x="185104" y="119696"/>
                  <a:pt x="190500" y="114300"/>
                </a:cubicBezTo>
                <a:cubicBezTo>
                  <a:pt x="202810" y="101990"/>
                  <a:pt x="213106" y="100415"/>
                  <a:pt x="228600" y="95250"/>
                </a:cubicBezTo>
                <a:cubicBezTo>
                  <a:pt x="251883" y="97367"/>
                  <a:pt x="275357" y="97954"/>
                  <a:pt x="298450" y="101600"/>
                </a:cubicBezTo>
                <a:cubicBezTo>
                  <a:pt x="315691" y="104322"/>
                  <a:pt x="349250" y="114300"/>
                  <a:pt x="349250" y="114300"/>
                </a:cubicBezTo>
                <a:cubicBezTo>
                  <a:pt x="361950" y="122767"/>
                  <a:pt x="373178" y="134031"/>
                  <a:pt x="387350" y="139700"/>
                </a:cubicBezTo>
                <a:cubicBezTo>
                  <a:pt x="425315" y="154886"/>
                  <a:pt x="408286" y="148795"/>
                  <a:pt x="438150" y="158750"/>
                </a:cubicBezTo>
                <a:cubicBezTo>
                  <a:pt x="477428" y="156786"/>
                  <a:pt x="539847" y="165058"/>
                  <a:pt x="584200" y="146050"/>
                </a:cubicBezTo>
                <a:cubicBezTo>
                  <a:pt x="592901" y="142321"/>
                  <a:pt x="601381" y="138046"/>
                  <a:pt x="609600" y="133350"/>
                </a:cubicBezTo>
                <a:cubicBezTo>
                  <a:pt x="616226" y="129564"/>
                  <a:pt x="622300" y="124883"/>
                  <a:pt x="628650" y="120650"/>
                </a:cubicBezTo>
                <a:cubicBezTo>
                  <a:pt x="647700" y="92075"/>
                  <a:pt x="646642" y="83079"/>
                  <a:pt x="673100" y="69850"/>
                </a:cubicBezTo>
                <a:cubicBezTo>
                  <a:pt x="679087" y="66857"/>
                  <a:pt x="685800" y="65617"/>
                  <a:pt x="692150" y="63500"/>
                </a:cubicBezTo>
                <a:cubicBezTo>
                  <a:pt x="748434" y="82261"/>
                  <a:pt x="716945" y="77678"/>
                  <a:pt x="787400" y="69850"/>
                </a:cubicBezTo>
                <a:cubicBezTo>
                  <a:pt x="795867" y="65617"/>
                  <a:pt x="803367" y="57936"/>
                  <a:pt x="812800" y="57150"/>
                </a:cubicBezTo>
                <a:cubicBezTo>
                  <a:pt x="824057" y="56212"/>
                  <a:pt x="865526" y="61288"/>
                  <a:pt x="882650" y="69850"/>
                </a:cubicBezTo>
                <a:cubicBezTo>
                  <a:pt x="931889" y="94469"/>
                  <a:pt x="872867" y="72939"/>
                  <a:pt x="920750" y="88900"/>
                </a:cubicBezTo>
                <a:cubicBezTo>
                  <a:pt x="924983" y="95250"/>
                  <a:pt x="927491" y="103182"/>
                  <a:pt x="933450" y="107950"/>
                </a:cubicBezTo>
                <a:cubicBezTo>
                  <a:pt x="938677" y="112131"/>
                  <a:pt x="946348" y="111663"/>
                  <a:pt x="952500" y="114300"/>
                </a:cubicBezTo>
                <a:cubicBezTo>
                  <a:pt x="961201" y="118029"/>
                  <a:pt x="969111" y="123484"/>
                  <a:pt x="977900" y="127000"/>
                </a:cubicBezTo>
                <a:cubicBezTo>
                  <a:pt x="1016640" y="142496"/>
                  <a:pt x="1017907" y="139972"/>
                  <a:pt x="1060450" y="146050"/>
                </a:cubicBezTo>
                <a:cubicBezTo>
                  <a:pt x="1078881" y="144821"/>
                  <a:pt x="1163450" y="147233"/>
                  <a:pt x="1193800" y="127000"/>
                </a:cubicBezTo>
                <a:cubicBezTo>
                  <a:pt x="1223989" y="106874"/>
                  <a:pt x="1205610" y="116713"/>
                  <a:pt x="1250950" y="101600"/>
                </a:cubicBezTo>
                <a:lnTo>
                  <a:pt x="1270000" y="95250"/>
                </a:lnTo>
                <a:cubicBezTo>
                  <a:pt x="1286933" y="97367"/>
                  <a:pt x="1304114" y="98024"/>
                  <a:pt x="1320800" y="101600"/>
                </a:cubicBezTo>
                <a:cubicBezTo>
                  <a:pt x="1333890" y="104405"/>
                  <a:pt x="1358900" y="114300"/>
                  <a:pt x="1358900" y="114300"/>
                </a:cubicBezTo>
                <a:cubicBezTo>
                  <a:pt x="1388533" y="112183"/>
                  <a:pt x="1418420" y="112357"/>
                  <a:pt x="1447800" y="107950"/>
                </a:cubicBezTo>
                <a:cubicBezTo>
                  <a:pt x="1461039" y="105964"/>
                  <a:pt x="1473200" y="99483"/>
                  <a:pt x="1485900" y="95250"/>
                </a:cubicBezTo>
                <a:lnTo>
                  <a:pt x="1504950" y="88900"/>
                </a:lnTo>
                <a:cubicBezTo>
                  <a:pt x="1510601" y="90030"/>
                  <a:pt x="1554253" y="98237"/>
                  <a:pt x="1562100" y="101600"/>
                </a:cubicBezTo>
                <a:cubicBezTo>
                  <a:pt x="1569115" y="104606"/>
                  <a:pt x="1574324" y="110887"/>
                  <a:pt x="1581150" y="114300"/>
                </a:cubicBezTo>
                <a:cubicBezTo>
                  <a:pt x="1587137" y="117293"/>
                  <a:pt x="1593850" y="118533"/>
                  <a:pt x="1600200" y="120650"/>
                </a:cubicBezTo>
                <a:cubicBezTo>
                  <a:pt x="1651000" y="118533"/>
                  <a:pt x="1702008" y="119359"/>
                  <a:pt x="1752600" y="114300"/>
                </a:cubicBezTo>
                <a:cubicBezTo>
                  <a:pt x="1765921" y="112968"/>
                  <a:pt x="1790700" y="101600"/>
                  <a:pt x="1790700" y="101600"/>
                </a:cubicBezTo>
                <a:cubicBezTo>
                  <a:pt x="1813983" y="103717"/>
                  <a:pt x="1837526" y="103887"/>
                  <a:pt x="1860550" y="107950"/>
                </a:cubicBezTo>
                <a:cubicBezTo>
                  <a:pt x="1873733" y="110276"/>
                  <a:pt x="1885950" y="116417"/>
                  <a:pt x="1898650" y="120650"/>
                </a:cubicBezTo>
                <a:cubicBezTo>
                  <a:pt x="1905000" y="122767"/>
                  <a:pt x="1911034" y="126394"/>
                  <a:pt x="1917700" y="127000"/>
                </a:cubicBezTo>
                <a:lnTo>
                  <a:pt x="1987550" y="133350"/>
                </a:lnTo>
                <a:cubicBezTo>
                  <a:pt x="2053834" y="155445"/>
                  <a:pt x="2012297" y="145096"/>
                  <a:pt x="2114550" y="152400"/>
                </a:cubicBezTo>
                <a:cubicBezTo>
                  <a:pt x="2192867" y="150283"/>
                  <a:pt x="2271243" y="149777"/>
                  <a:pt x="2349500" y="146050"/>
                </a:cubicBezTo>
                <a:cubicBezTo>
                  <a:pt x="2360281" y="145537"/>
                  <a:pt x="2370583" y="141341"/>
                  <a:pt x="2381250" y="139700"/>
                </a:cubicBezTo>
                <a:cubicBezTo>
                  <a:pt x="2398117" y="137105"/>
                  <a:pt x="2415117" y="135467"/>
                  <a:pt x="2432050" y="133350"/>
                </a:cubicBezTo>
                <a:cubicBezTo>
                  <a:pt x="2438400" y="131233"/>
                  <a:pt x="2444664" y="128839"/>
                  <a:pt x="2451100" y="127000"/>
                </a:cubicBezTo>
                <a:cubicBezTo>
                  <a:pt x="2460595" y="124287"/>
                  <a:pt x="2485400" y="119375"/>
                  <a:pt x="2495550" y="114300"/>
                </a:cubicBezTo>
                <a:cubicBezTo>
                  <a:pt x="2502376" y="110887"/>
                  <a:pt x="2507626" y="104700"/>
                  <a:pt x="2514600" y="101600"/>
                </a:cubicBezTo>
                <a:lnTo>
                  <a:pt x="2571750" y="82550"/>
                </a:lnTo>
                <a:cubicBezTo>
                  <a:pt x="2578100" y="80433"/>
                  <a:pt x="2584813" y="79193"/>
                  <a:pt x="2590800" y="76200"/>
                </a:cubicBezTo>
                <a:cubicBezTo>
                  <a:pt x="2599267" y="71967"/>
                  <a:pt x="2607981" y="68196"/>
                  <a:pt x="2616200" y="63500"/>
                </a:cubicBezTo>
                <a:cubicBezTo>
                  <a:pt x="2622826" y="59714"/>
                  <a:pt x="2628276" y="53900"/>
                  <a:pt x="2635250" y="50800"/>
                </a:cubicBezTo>
                <a:cubicBezTo>
                  <a:pt x="2714120" y="15747"/>
                  <a:pt x="2632236" y="65509"/>
                  <a:pt x="2711450" y="12700"/>
                </a:cubicBezTo>
                <a:lnTo>
                  <a:pt x="2730500" y="0"/>
                </a:lnTo>
                <a:cubicBezTo>
                  <a:pt x="2753783" y="2117"/>
                  <a:pt x="2777206" y="3044"/>
                  <a:pt x="2800350" y="6350"/>
                </a:cubicBezTo>
                <a:cubicBezTo>
                  <a:pt x="2822695" y="9542"/>
                  <a:pt x="2818329" y="15339"/>
                  <a:pt x="2838450" y="25400"/>
                </a:cubicBezTo>
                <a:cubicBezTo>
                  <a:pt x="2852489" y="32419"/>
                  <a:pt x="2853026" y="31750"/>
                  <a:pt x="2863850" y="31750"/>
                </a:cubicBezTo>
              </a:path>
            </a:pathLst>
          </a:custGeom>
          <a:noFill/>
          <a:ln w="34925">
            <a:solidFill>
              <a:srgbClr val="6DFF2A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9" name="TextBox 11"/>
          <p:cNvSpPr txBox="1">
            <a:spLocks noChangeArrowheads="1"/>
          </p:cNvSpPr>
          <p:nvPr/>
        </p:nvSpPr>
        <p:spPr bwMode="auto">
          <a:xfrm>
            <a:off x="7312269" y="3219450"/>
            <a:ext cx="16557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606"/>
                </a:solidFill>
              </a:rPr>
              <a:t>Edf1</a:t>
            </a:r>
          </a:p>
          <a:p>
            <a:r>
              <a:rPr lang="en-US" sz="2400">
                <a:solidFill>
                  <a:srgbClr val="0000FF"/>
                </a:solidFill>
              </a:rPr>
              <a:t>DAPI</a:t>
            </a:r>
          </a:p>
          <a:p>
            <a:r>
              <a:rPr lang="en-US" sz="2400">
                <a:solidFill>
                  <a:srgbClr val="6DFF2A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>
                <a:solidFill>
                  <a:srgbClr val="6DFF2A"/>
                </a:solidFill>
              </a:rPr>
              <a:t>4 integrin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4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sz="2800" u="sng" dirty="0" smtClean="0">
                <a:solidFill>
                  <a:schemeClr val="tx1"/>
                </a:solidFill>
              </a:rPr>
              <a:t>Confirming the affected gene with a 2</a:t>
            </a:r>
            <a:r>
              <a:rPr lang="en-US" sz="2800" u="sng" baseline="30000" dirty="0" smtClean="0">
                <a:solidFill>
                  <a:schemeClr val="tx1"/>
                </a:solidFill>
              </a:rPr>
              <a:t>nd</a:t>
            </a:r>
            <a:r>
              <a:rPr lang="en-US" sz="2800" u="sng" dirty="0" smtClean="0">
                <a:solidFill>
                  <a:schemeClr val="tx1"/>
                </a:solidFill>
              </a:rPr>
              <a:t> allele</a:t>
            </a:r>
          </a:p>
        </p:txBody>
      </p:sp>
      <p:sp>
        <p:nvSpPr>
          <p:cNvPr id="8" name="Rectangle 7"/>
          <p:cNvSpPr/>
          <p:nvPr/>
        </p:nvSpPr>
        <p:spPr>
          <a:xfrm>
            <a:off x="7264400" y="4411373"/>
            <a:ext cx="1206500" cy="439738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62838" y="4414548"/>
            <a:ext cx="1008062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72000" y="4630448"/>
            <a:ext cx="1930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88100" y="4630448"/>
            <a:ext cx="8763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444500" y="4633623"/>
            <a:ext cx="3276600" cy="15875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73100" y="4411373"/>
            <a:ext cx="190500" cy="43973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rot="16200000" flipH="1">
            <a:off x="750888" y="4955886"/>
            <a:ext cx="401637" cy="204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961231" y="4950330"/>
            <a:ext cx="401637" cy="215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700" name="TextBox 59"/>
          <p:cNvSpPr txBox="1">
            <a:spLocks noChangeArrowheads="1"/>
          </p:cNvSpPr>
          <p:nvPr/>
        </p:nvSpPr>
        <p:spPr bwMode="auto">
          <a:xfrm>
            <a:off x="596900" y="4019261"/>
            <a:ext cx="7215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1                                           </a:t>
            </a:r>
            <a:r>
              <a:rPr lang="en-US" sz="2400" dirty="0" err="1"/>
              <a:t>Exon</a:t>
            </a:r>
            <a:r>
              <a:rPr lang="en-US" sz="2400" dirty="0"/>
              <a:t> 2            3       </a:t>
            </a:r>
            <a:r>
              <a:rPr lang="en-US" sz="2400" dirty="0" smtClean="0"/>
              <a:t> 4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3530600" y="4411373"/>
            <a:ext cx="2552700" cy="439738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30600" y="4414548"/>
            <a:ext cx="46038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02400" y="4411373"/>
            <a:ext cx="190500" cy="439738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82700" y="4420898"/>
            <a:ext cx="1828800" cy="43973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Genetrap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1219" y="3557596"/>
            <a:ext cx="6491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Welcome Trust Sanger Institute targeted allele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1727200" y="1904769"/>
            <a:ext cx="25527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7277100" y="1904769"/>
            <a:ext cx="12065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5" name="Rectangle 24"/>
          <p:cNvSpPr/>
          <p:nvPr/>
        </p:nvSpPr>
        <p:spPr>
          <a:xfrm>
            <a:off x="6210300" y="1904769"/>
            <a:ext cx="190500" cy="43973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6" name="Rectangle 25"/>
          <p:cNvSpPr/>
          <p:nvPr/>
        </p:nvSpPr>
        <p:spPr>
          <a:xfrm>
            <a:off x="1727200" y="1907944"/>
            <a:ext cx="46038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7" name="Rectangle 26"/>
          <p:cNvSpPr/>
          <p:nvPr/>
        </p:nvSpPr>
        <p:spPr>
          <a:xfrm>
            <a:off x="7475538" y="1907944"/>
            <a:ext cx="1008062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279900" y="2123844"/>
            <a:ext cx="19304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400800" y="2123844"/>
            <a:ext cx="8763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 flipV="1">
            <a:off x="457200" y="2122256"/>
            <a:ext cx="1193800" cy="4763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79900" y="2355619"/>
            <a:ext cx="960438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240338" y="2355619"/>
            <a:ext cx="969962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399213" y="2355619"/>
            <a:ext cx="433387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6832600" y="2355619"/>
            <a:ext cx="444500" cy="325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85800" y="1904769"/>
            <a:ext cx="190500" cy="43973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36" name="Straight Connector 35"/>
          <p:cNvCxnSpPr/>
          <p:nvPr/>
        </p:nvCxnSpPr>
        <p:spPr>
          <a:xfrm>
            <a:off x="862013" y="2350856"/>
            <a:ext cx="433387" cy="325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295400" y="2350856"/>
            <a:ext cx="444500" cy="325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59"/>
          <p:cNvSpPr txBox="1">
            <a:spLocks noChangeArrowheads="1"/>
          </p:cNvSpPr>
          <p:nvPr/>
        </p:nvSpPr>
        <p:spPr bwMode="auto">
          <a:xfrm>
            <a:off x="609600" y="1512656"/>
            <a:ext cx="6958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1                   Exon 2                                 3          4</a:t>
            </a:r>
          </a:p>
        </p:txBody>
      </p:sp>
      <p:sp>
        <p:nvSpPr>
          <p:cNvPr id="39" name="TextBox 60"/>
          <p:cNvSpPr txBox="1">
            <a:spLocks noChangeArrowheads="1"/>
          </p:cNvSpPr>
          <p:nvPr/>
        </p:nvSpPr>
        <p:spPr bwMode="auto">
          <a:xfrm>
            <a:off x="76200" y="1055456"/>
            <a:ext cx="22205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Wild type</a:t>
            </a:r>
            <a:r>
              <a:rPr lang="en-US" sz="2400" dirty="0" smtClean="0"/>
              <a:t> gene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1075932" y="5437343"/>
            <a:ext cx="4684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(same phenotype as </a:t>
            </a:r>
            <a:r>
              <a:rPr lang="en-US" sz="2400" dirty="0" err="1" smtClean="0"/>
              <a:t>shd</a:t>
            </a:r>
            <a:r>
              <a:rPr lang="en-US" sz="2400" dirty="0" smtClean="0"/>
              <a:t> mutant)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2"/>
          <p:cNvSpPr txBox="1">
            <a:spLocks noChangeArrowheads="1"/>
          </p:cNvSpPr>
          <p:nvPr/>
        </p:nvSpPr>
        <p:spPr bwMode="auto">
          <a:xfrm>
            <a:off x="6172200" y="648811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411480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1">
                <a:solidFill>
                  <a:srgbClr val="D53D21"/>
                </a:solidFill>
              </a:rPr>
              <a:t>Figure 4.11</a:t>
            </a:r>
          </a:p>
        </p:txBody>
      </p:sp>
      <p:pic>
        <p:nvPicPr>
          <p:cNvPr id="93186" name="Picture 3" descr="04_11Figure-L.jpg                                              002A1A0AMacintosh HD                   ABA78158:"/>
          <p:cNvPicPr>
            <a:picLocks noChangeAspect="1" noChangeArrowheads="1"/>
          </p:cNvPicPr>
          <p:nvPr/>
        </p:nvPicPr>
        <p:blipFill>
          <a:blip r:embed="rId3"/>
          <a:srcRect t="20899" b="21833"/>
          <a:stretch>
            <a:fillRect/>
          </a:stretch>
        </p:blipFill>
        <p:spPr bwMode="auto">
          <a:xfrm>
            <a:off x="304800" y="1762560"/>
            <a:ext cx="8532813" cy="358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4"/>
          <p:cNvSpPr>
            <a:spLocks noChangeArrowheads="1"/>
          </p:cNvSpPr>
          <p:nvPr/>
        </p:nvSpPr>
        <p:spPr bwMode="auto">
          <a:xfrm>
            <a:off x="4648200" y="228600"/>
            <a:ext cx="4343400" cy="6477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967745" y="228600"/>
            <a:ext cx="920376" cy="153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2186998" y="5324040"/>
            <a:ext cx="920376" cy="153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141663" y="228600"/>
            <a:ext cx="920376" cy="153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241920"/>
            <a:ext cx="680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shd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5638" y="90360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gene</a:t>
            </a:r>
          </a:p>
          <a:p>
            <a:r>
              <a:rPr lang="en-US" sz="2400" dirty="0" smtClean="0">
                <a:latin typeface="Arial"/>
                <a:cs typeface="Arial"/>
              </a:rPr>
              <a:t>trap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3" descr="04_11Figure-L.jpg                                              002A1A0AMacintosh HD                   ABA78158:"/>
          <p:cNvPicPr>
            <a:picLocks noChangeAspect="1" noChangeArrowheads="1"/>
          </p:cNvPicPr>
          <p:nvPr/>
        </p:nvPicPr>
        <p:blipFill>
          <a:blip r:embed="rId3"/>
          <a:srcRect t="21175" b="21833"/>
          <a:stretch>
            <a:fillRect/>
          </a:stretch>
        </p:blipFill>
        <p:spPr bwMode="auto">
          <a:xfrm>
            <a:off x="304800" y="1779840"/>
            <a:ext cx="8532813" cy="356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967745" y="228600"/>
            <a:ext cx="920376" cy="153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2186998" y="5324040"/>
            <a:ext cx="920376" cy="153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141663" y="228600"/>
            <a:ext cx="920376" cy="153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327660" y="228600"/>
            <a:ext cx="920376" cy="153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484298" y="228600"/>
            <a:ext cx="920376" cy="153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532811" y="5324040"/>
            <a:ext cx="920376" cy="153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4800" y="241920"/>
            <a:ext cx="680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shd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5638" y="90360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gene</a:t>
            </a:r>
          </a:p>
          <a:p>
            <a:r>
              <a:rPr lang="en-US" sz="2400" dirty="0" smtClean="0">
                <a:latin typeface="Arial"/>
                <a:cs typeface="Arial"/>
              </a:rPr>
              <a:t>trap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3827" y="259200"/>
            <a:ext cx="680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shd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4665" y="107640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gene</a:t>
            </a:r>
          </a:p>
          <a:p>
            <a:r>
              <a:rPr lang="en-US" sz="2400" dirty="0" smtClean="0">
                <a:latin typeface="Arial"/>
                <a:cs typeface="Arial"/>
              </a:rPr>
              <a:t>trap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Content Placeholder 14" descr="H3 601_3m a.JPG"/>
          <p:cNvPicPr>
            <a:picLocks noChangeAspect="1"/>
          </p:cNvPicPr>
          <p:nvPr/>
        </p:nvPicPr>
        <p:blipFill>
          <a:blip r:embed="rId3">
            <a:lum bright="1000"/>
          </a:blip>
          <a:srcRect l="20721" r="13889"/>
          <a:stretch>
            <a:fillRect/>
          </a:stretch>
        </p:blipFill>
        <p:spPr bwMode="auto">
          <a:xfrm rot="5714921">
            <a:off x="4820444" y="3448844"/>
            <a:ext cx="322897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8" descr="H3 601_3m b.JPG"/>
          <p:cNvPicPr>
            <a:picLocks noChangeAspect="1"/>
          </p:cNvPicPr>
          <p:nvPr/>
        </p:nvPicPr>
        <p:blipFill>
          <a:blip r:embed="rId4">
            <a:lum bright="4000"/>
          </a:blip>
          <a:srcRect l="13889" t="2557" r="16667"/>
          <a:stretch>
            <a:fillRect/>
          </a:stretch>
        </p:blipFill>
        <p:spPr bwMode="auto">
          <a:xfrm rot="5400000">
            <a:off x="4842669" y="1170781"/>
            <a:ext cx="3429000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 noChangeAspect="1"/>
          </p:cNvGrpSpPr>
          <p:nvPr/>
        </p:nvGrpSpPr>
        <p:grpSpPr bwMode="auto">
          <a:xfrm>
            <a:off x="914400" y="1101725"/>
            <a:ext cx="3200400" cy="5441950"/>
            <a:chOff x="1295400" y="1219200"/>
            <a:chExt cx="2667000" cy="4533900"/>
          </a:xfrm>
        </p:grpSpPr>
        <p:pic>
          <p:nvPicPr>
            <p:cNvPr id="116746" name="Picture 10" descr="H3 601_5 a.JPG"/>
            <p:cNvPicPr>
              <a:picLocks noChangeAspect="1"/>
            </p:cNvPicPr>
            <p:nvPr/>
          </p:nvPicPr>
          <p:blipFill>
            <a:blip r:embed="rId5"/>
            <a:srcRect l="18518" r="13889" b="2779"/>
            <a:stretch>
              <a:fillRect/>
            </a:stretch>
          </p:blipFill>
          <p:spPr bwMode="auto">
            <a:xfrm rot="5400000">
              <a:off x="1238250" y="3028950"/>
              <a:ext cx="2781300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747" name="Picture 11" descr="H3 601_5 b.JPG"/>
            <p:cNvPicPr>
              <a:picLocks noChangeAspect="1"/>
            </p:cNvPicPr>
            <p:nvPr/>
          </p:nvPicPr>
          <p:blipFill>
            <a:blip r:embed="rId6">
              <a:lum bright="2000"/>
            </a:blip>
            <a:srcRect l="15741" t="2779" r="13889"/>
            <a:stretch>
              <a:fillRect/>
            </a:stretch>
          </p:blipFill>
          <p:spPr bwMode="auto">
            <a:xfrm rot="5400000">
              <a:off x="1181100" y="1333500"/>
              <a:ext cx="2895600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12"/>
          <p:cNvSpPr/>
          <p:nvPr/>
        </p:nvSpPr>
        <p:spPr>
          <a:xfrm>
            <a:off x="4191000" y="1060450"/>
            <a:ext cx="762000" cy="533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9100" y="6394450"/>
            <a:ext cx="7694613" cy="46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6743" name="Title 14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u="sng" dirty="0" smtClean="0"/>
              <a:t>The </a:t>
            </a:r>
            <a:r>
              <a:rPr lang="en-US" sz="3200" u="sng" dirty="0" err="1" smtClean="0"/>
              <a:t>genetrap</a:t>
            </a:r>
            <a:r>
              <a:rPr lang="en-US" sz="3200" u="sng" dirty="0" smtClean="0"/>
              <a:t> allele fails to complement </a:t>
            </a:r>
            <a:r>
              <a:rPr lang="en-US" sz="3200" i="1" u="sng" dirty="0" smtClean="0"/>
              <a:t>shd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08938" y="685800"/>
            <a:ext cx="304800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6745" name="TextBox 16"/>
          <p:cNvSpPr txBox="1">
            <a:spLocks noChangeArrowheads="1"/>
          </p:cNvSpPr>
          <p:nvPr/>
        </p:nvSpPr>
        <p:spPr bwMode="auto">
          <a:xfrm>
            <a:off x="914399" y="1101725"/>
            <a:ext cx="5600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Control                               </a:t>
            </a:r>
            <a:r>
              <a:rPr lang="en-US" sz="2400" dirty="0" smtClean="0"/>
              <a:t>     </a:t>
            </a:r>
            <a:r>
              <a:rPr lang="en-US" sz="2400" i="1" dirty="0" smtClean="0"/>
              <a:t>Edf1</a:t>
            </a:r>
            <a:r>
              <a:rPr lang="en-US" sz="2400" i="1" baseline="30000" dirty="0" smtClean="0"/>
              <a:t>shd</a:t>
            </a:r>
            <a:r>
              <a:rPr lang="en-US" sz="2400" i="1" baseline="30000" dirty="0"/>
              <a:t>/GT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/>
          <a:srcRect b="6104"/>
          <a:stretch>
            <a:fillRect/>
          </a:stretch>
        </p:blipFill>
        <p:spPr bwMode="auto">
          <a:xfrm>
            <a:off x="660399" y="612216"/>
            <a:ext cx="7924800" cy="583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718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u="sng" dirty="0" smtClean="0">
                <a:solidFill>
                  <a:schemeClr val="bg1"/>
                </a:solidFill>
                <a:latin typeface="Arial"/>
                <a:cs typeface="Arial"/>
              </a:rPr>
              <a:t>The genetics approach to define gene function</a:t>
            </a:r>
            <a:endParaRPr lang="en-US" sz="3200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2971800" y="6448425"/>
            <a:ext cx="5600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http://stadium.weblogsinc.com/autoblog/hirezpics/skyliner_line_lg.jpg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z="3200" i="1" u="sng" dirty="0" smtClean="0"/>
              <a:t>Edf1</a:t>
            </a:r>
            <a:r>
              <a:rPr lang="en-US" sz="3200" i="1" u="sng" baseline="30000" dirty="0" smtClean="0"/>
              <a:t>shd/GT </a:t>
            </a:r>
            <a:r>
              <a:rPr lang="en-US" sz="3200" u="sng" dirty="0" smtClean="0"/>
              <a:t>embryos </a:t>
            </a:r>
            <a:r>
              <a:rPr lang="en-US" sz="3200" u="sng" dirty="0" smtClean="0">
                <a:solidFill>
                  <a:srgbClr val="000000"/>
                </a:solidFill>
              </a:rPr>
              <a:t>fail to form a barrier</a:t>
            </a:r>
          </a:p>
        </p:txBody>
      </p:sp>
      <p:sp>
        <p:nvSpPr>
          <p:cNvPr id="118799" name="TextBox 18"/>
          <p:cNvSpPr txBox="1">
            <a:spLocks noChangeArrowheads="1"/>
          </p:cNvSpPr>
          <p:nvPr/>
        </p:nvSpPr>
        <p:spPr bwMode="auto">
          <a:xfrm>
            <a:off x="0" y="6396038"/>
            <a:ext cx="9890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e18.5</a:t>
            </a:r>
          </a:p>
        </p:txBody>
      </p:sp>
      <p:sp>
        <p:nvSpPr>
          <p:cNvPr id="118800" name="TextBox 18"/>
          <p:cNvSpPr txBox="1">
            <a:spLocks noChangeArrowheads="1"/>
          </p:cNvSpPr>
          <p:nvPr/>
        </p:nvSpPr>
        <p:spPr bwMode="auto">
          <a:xfrm>
            <a:off x="2219178" y="1140767"/>
            <a:ext cx="45576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Control          </a:t>
            </a:r>
            <a:r>
              <a:rPr lang="en-US" sz="2400" dirty="0" smtClean="0"/>
              <a:t>              </a:t>
            </a:r>
            <a:r>
              <a:rPr lang="en-US" sz="2400" i="1" dirty="0" smtClean="0"/>
              <a:t>Edf1</a:t>
            </a:r>
            <a:r>
              <a:rPr lang="en-US" sz="2400" i="1" baseline="30000" dirty="0" smtClean="0"/>
              <a:t>shd</a:t>
            </a:r>
            <a:r>
              <a:rPr lang="en-US" sz="2400" i="1" baseline="30000" dirty="0"/>
              <a:t>/</a:t>
            </a:r>
            <a:r>
              <a:rPr lang="en-US" sz="2400" i="1" baseline="30000" dirty="0" smtClean="0"/>
              <a:t>GT</a:t>
            </a:r>
            <a:endParaRPr lang="en-US" sz="2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247" y="1602431"/>
            <a:ext cx="6320258" cy="4665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5" descr="H3_601_1M_e18_skin_CD104 gr_K5 red 40x_3.tif"/>
          <p:cNvPicPr>
            <a:picLocks noChangeAspect="1"/>
          </p:cNvPicPr>
          <p:nvPr/>
        </p:nvPicPr>
        <p:blipFill>
          <a:blip r:embed="rId2">
            <a:lum bright="4000" contrast="4000"/>
          </a:blip>
          <a:srcRect/>
          <a:stretch>
            <a:fillRect/>
          </a:stretch>
        </p:blipFill>
        <p:spPr bwMode="auto">
          <a:xfrm>
            <a:off x="5410200" y="2209800"/>
            <a:ext cx="373380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1" name="Picture 7" descr="H3_601_5_e18_skin_CD104 gr_K5 red 40x_1.tif"/>
          <p:cNvPicPr>
            <a:picLocks noChangeAspect="1"/>
          </p:cNvPicPr>
          <p:nvPr/>
        </p:nvPicPr>
        <p:blipFill>
          <a:blip r:embed="rId3">
            <a:lum bright="4000" contrast="4000"/>
          </a:blip>
          <a:srcRect b="37718"/>
          <a:stretch>
            <a:fillRect/>
          </a:stretch>
        </p:blipFill>
        <p:spPr bwMode="auto">
          <a:xfrm flipH="1">
            <a:off x="1676400" y="3276600"/>
            <a:ext cx="37338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4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u="sng" dirty="0" smtClean="0">
                <a:solidFill>
                  <a:schemeClr val="bg1"/>
                </a:solidFill>
              </a:rPr>
              <a:t>Thickening &amp; basal markers expand in </a:t>
            </a:r>
            <a:r>
              <a:rPr lang="en-US" sz="3200" i="1" u="sng" dirty="0" smtClean="0">
                <a:solidFill>
                  <a:schemeClr val="bg1"/>
                </a:solidFill>
              </a:rPr>
              <a:t>Edf1</a:t>
            </a:r>
            <a:r>
              <a:rPr lang="en-US" sz="3200" i="1" u="sng" baseline="30000" dirty="0" smtClean="0">
                <a:solidFill>
                  <a:schemeClr val="bg1"/>
                </a:solidFill>
              </a:rPr>
              <a:t>shd/GT</a:t>
            </a:r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119817" name="Straight Connector 14"/>
          <p:cNvCxnSpPr>
            <a:cxnSpLocks noChangeShapeType="1"/>
          </p:cNvCxnSpPr>
          <p:nvPr/>
        </p:nvCxnSpPr>
        <p:spPr bwMode="auto">
          <a:xfrm rot="5400000" flipH="1" flipV="1">
            <a:off x="4002882" y="3621882"/>
            <a:ext cx="2814637" cy="1588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</p:spPr>
      </p:cxnSp>
      <p:sp>
        <p:nvSpPr>
          <p:cNvPr id="119818" name="Rectangle 11"/>
          <p:cNvSpPr>
            <a:spLocks noChangeArrowheads="1"/>
          </p:cNvSpPr>
          <p:nvPr/>
        </p:nvSpPr>
        <p:spPr bwMode="auto">
          <a:xfrm>
            <a:off x="0" y="6396038"/>
            <a:ext cx="954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e18.5 </a:t>
            </a:r>
            <a:endParaRPr lang="en-US"/>
          </a:p>
        </p:txBody>
      </p:sp>
      <p:cxnSp>
        <p:nvCxnSpPr>
          <p:cNvPr id="119819" name="Straight Connector 16"/>
          <p:cNvCxnSpPr>
            <a:cxnSpLocks noChangeShapeType="1"/>
          </p:cNvCxnSpPr>
          <p:nvPr/>
        </p:nvCxnSpPr>
        <p:spPr bwMode="auto">
          <a:xfrm flipV="1">
            <a:off x="152400" y="5029200"/>
            <a:ext cx="8991600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</p:spPr>
      </p:cxnSp>
      <p:sp>
        <p:nvSpPr>
          <p:cNvPr id="119822" name="Text Box 14"/>
          <p:cNvSpPr txBox="1">
            <a:spLocks noChangeArrowheads="1"/>
          </p:cNvSpPr>
          <p:nvPr/>
        </p:nvSpPr>
        <p:spPr bwMode="auto">
          <a:xfrm>
            <a:off x="2667000" y="1824038"/>
            <a:ext cx="55832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Control                                    </a:t>
            </a:r>
            <a:r>
              <a:rPr lang="en-US" sz="2400" i="1" u="sng" dirty="0">
                <a:solidFill>
                  <a:schemeClr val="bg1"/>
                </a:solidFill>
              </a:rPr>
              <a:t>Edf1</a:t>
            </a:r>
            <a:r>
              <a:rPr lang="en-US" sz="2400" i="1" u="sng" baseline="30000" dirty="0">
                <a:solidFill>
                  <a:schemeClr val="bg1"/>
                </a:solidFill>
              </a:rPr>
              <a:t>shd/GT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3917906" y="5115592"/>
            <a:ext cx="30565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K5, </a:t>
            </a:r>
            <a:r>
              <a:rPr lang="en-US" sz="2400" dirty="0" smtClean="0">
                <a:solidFill>
                  <a:srgbClr val="06FF1E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dirty="0" smtClean="0">
                <a:solidFill>
                  <a:srgbClr val="06FF1E"/>
                </a:solidFill>
              </a:rPr>
              <a:t>4 </a:t>
            </a:r>
            <a:r>
              <a:rPr lang="en-US" sz="2400" dirty="0" err="1" smtClean="0">
                <a:solidFill>
                  <a:srgbClr val="06FF1E"/>
                </a:solidFill>
              </a:rPr>
              <a:t>integrin</a:t>
            </a:r>
            <a:r>
              <a:rPr lang="en-US" sz="2400" dirty="0" smtClean="0">
                <a:solidFill>
                  <a:srgbClr val="06FF1E"/>
                </a:solidFill>
              </a:rPr>
              <a:t>, </a:t>
            </a:r>
            <a:r>
              <a:rPr lang="en-US" sz="2400" dirty="0" smtClean="0">
                <a:solidFill>
                  <a:srgbClr val="0080FF"/>
                </a:solidFill>
              </a:rPr>
              <a:t>DAPI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3"/>
          <p:cNvPicPr>
            <a:picLocks noChangeAspect="1"/>
          </p:cNvPicPr>
          <p:nvPr/>
        </p:nvPicPr>
        <p:blipFill>
          <a:blip r:embed="rId2">
            <a:lum bright="4000" contrast="4000"/>
          </a:blip>
          <a:srcRect l="17816" t="39610" r="30324" b="19676"/>
          <a:stretch>
            <a:fillRect/>
          </a:stretch>
        </p:blipFill>
        <p:spPr bwMode="auto">
          <a:xfrm flipV="1">
            <a:off x="1372395" y="2392832"/>
            <a:ext cx="3886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8"/>
          <p:cNvPicPr>
            <a:picLocks noChangeAspect="1"/>
          </p:cNvPicPr>
          <p:nvPr/>
        </p:nvPicPr>
        <p:blipFill>
          <a:blip r:embed="rId3">
            <a:lum bright="4000" contrast="4000"/>
          </a:blip>
          <a:srcRect l="15816" t="31508" r="32063" b="18056"/>
          <a:stretch>
            <a:fillRect/>
          </a:stretch>
        </p:blipFill>
        <p:spPr bwMode="auto">
          <a:xfrm flipV="1">
            <a:off x="5258595" y="1861020"/>
            <a:ext cx="3886200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0838" name="Straight Connector 14"/>
          <p:cNvCxnSpPr>
            <a:cxnSpLocks noChangeShapeType="1"/>
          </p:cNvCxnSpPr>
          <p:nvPr/>
        </p:nvCxnSpPr>
        <p:spPr bwMode="auto">
          <a:xfrm rot="5400000" flipH="1" flipV="1">
            <a:off x="3851277" y="3293739"/>
            <a:ext cx="2814637" cy="1588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120839" name="Straight Connector 10"/>
          <p:cNvCxnSpPr>
            <a:cxnSpLocks noChangeShapeType="1"/>
          </p:cNvCxnSpPr>
          <p:nvPr/>
        </p:nvCxnSpPr>
        <p:spPr bwMode="auto">
          <a:xfrm flipV="1">
            <a:off x="139192" y="4701057"/>
            <a:ext cx="8991600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</p:spPr>
      </p:cxnSp>
      <p:sp>
        <p:nvSpPr>
          <p:cNvPr id="120840" name="Text Box 14"/>
          <p:cNvSpPr txBox="1">
            <a:spLocks noChangeArrowheads="1"/>
          </p:cNvSpPr>
          <p:nvPr/>
        </p:nvSpPr>
        <p:spPr bwMode="auto">
          <a:xfrm>
            <a:off x="2667795" y="1473670"/>
            <a:ext cx="55832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Control                                    </a:t>
            </a:r>
            <a:r>
              <a:rPr lang="en-US" sz="2400" i="1" u="sng" dirty="0">
                <a:solidFill>
                  <a:schemeClr val="bg1"/>
                </a:solidFill>
              </a:rPr>
              <a:t>Edf1</a:t>
            </a:r>
            <a:r>
              <a:rPr lang="en-US" sz="2400" i="1" u="sng" baseline="30000" dirty="0">
                <a:solidFill>
                  <a:schemeClr val="bg1"/>
                </a:solidFill>
              </a:rPr>
              <a:t>shd/GT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0841" name="Title 1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u="sng" smtClean="0">
                <a:solidFill>
                  <a:schemeClr val="bg1"/>
                </a:solidFill>
              </a:rPr>
              <a:t>Loss of differentiation in </a:t>
            </a:r>
            <a:r>
              <a:rPr lang="en-US" sz="3200" i="1" u="sng" smtClean="0">
                <a:solidFill>
                  <a:schemeClr val="bg1"/>
                </a:solidFill>
              </a:rPr>
              <a:t>Edf1</a:t>
            </a:r>
            <a:r>
              <a:rPr lang="en-US" sz="3200" i="1" u="sng" baseline="30000" smtClean="0">
                <a:solidFill>
                  <a:schemeClr val="bg1"/>
                </a:solidFill>
              </a:rPr>
              <a:t>shd/GT</a:t>
            </a:r>
            <a:r>
              <a:rPr lang="en-US" smtClean="0"/>
              <a:t> </a:t>
            </a:r>
          </a:p>
        </p:txBody>
      </p:sp>
      <p:sp>
        <p:nvSpPr>
          <p:cNvPr id="120842" name="TextBox 10"/>
          <p:cNvSpPr txBox="1">
            <a:spLocks noChangeArrowheads="1"/>
          </p:cNvSpPr>
          <p:nvPr/>
        </p:nvSpPr>
        <p:spPr bwMode="auto">
          <a:xfrm>
            <a:off x="3917906" y="5115592"/>
            <a:ext cx="36892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Loricrin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smtClean="0">
                <a:solidFill>
                  <a:srgbClr val="06FF1E"/>
                </a:solidFill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dirty="0" smtClean="0">
                <a:solidFill>
                  <a:srgbClr val="06FF1E"/>
                </a:solidFill>
              </a:rPr>
              <a:t>4 </a:t>
            </a:r>
            <a:r>
              <a:rPr lang="en-US" sz="2400" dirty="0" err="1" smtClean="0">
                <a:solidFill>
                  <a:srgbClr val="06FF1E"/>
                </a:solidFill>
              </a:rPr>
              <a:t>integrin</a:t>
            </a:r>
            <a:r>
              <a:rPr lang="en-US" sz="2400" dirty="0" smtClean="0">
                <a:solidFill>
                  <a:srgbClr val="06FF1E"/>
                </a:solidFill>
              </a:rPr>
              <a:t>, </a:t>
            </a:r>
            <a:r>
              <a:rPr lang="en-US" sz="2400" dirty="0" smtClean="0">
                <a:solidFill>
                  <a:srgbClr val="0080FF"/>
                </a:solidFill>
              </a:rPr>
              <a:t>DAPI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0844" name="Rectangle 11"/>
          <p:cNvSpPr>
            <a:spLocks noChangeArrowheads="1"/>
          </p:cNvSpPr>
          <p:nvPr/>
        </p:nvSpPr>
        <p:spPr bwMode="auto">
          <a:xfrm>
            <a:off x="0" y="6396038"/>
            <a:ext cx="954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e18.5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OUTLINE</a:t>
            </a: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354810" y="812136"/>
            <a:ext cx="8479805" cy="50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sz="3200" i="1" u="sng" dirty="0" smtClean="0">
                <a:solidFill>
                  <a:srgbClr val="FFFFFF"/>
                </a:solidFill>
                <a:latin typeface="Arial"/>
                <a:cs typeface="Arial"/>
              </a:rPr>
              <a:t>shorthand</a:t>
            </a:r>
            <a:r>
              <a:rPr lang="en-US" sz="3200" u="sng" dirty="0" smtClean="0">
                <a:solidFill>
                  <a:srgbClr val="FFFFFF"/>
                </a:solidFill>
                <a:latin typeface="Arial"/>
                <a:cs typeface="Arial"/>
              </a:rPr>
              <a:t> mutant:</a:t>
            </a:r>
          </a:p>
          <a:p>
            <a:r>
              <a:rPr lang="en-US" sz="3200" dirty="0" smtClean="0">
                <a:solidFill>
                  <a:srgbClr val="7F7F7F"/>
                </a:solidFill>
                <a:latin typeface="Arial"/>
                <a:cs typeface="Arial"/>
              </a:rPr>
              <a:t>Identification </a:t>
            </a:r>
            <a:r>
              <a:rPr lang="en-US" sz="3200" dirty="0">
                <a:solidFill>
                  <a:srgbClr val="7F7F7F"/>
                </a:solidFill>
                <a:latin typeface="Arial"/>
                <a:cs typeface="Arial"/>
              </a:rPr>
              <a:t>&amp; gross phenotype</a:t>
            </a:r>
            <a:endParaRPr lang="en-US" sz="32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n-US" sz="32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n-US" sz="3200" dirty="0" smtClean="0">
                <a:solidFill>
                  <a:srgbClr val="7F7F7F"/>
                </a:solidFill>
                <a:latin typeface="Arial"/>
                <a:cs typeface="Arial"/>
              </a:rPr>
              <a:t>Characterization of the skin</a:t>
            </a:r>
          </a:p>
          <a:p>
            <a:endParaRPr lang="en-US" sz="32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n-US" sz="3200" dirty="0">
                <a:solidFill>
                  <a:srgbClr val="7F7F7F"/>
                </a:solidFill>
                <a:latin typeface="Arial"/>
                <a:cs typeface="Arial"/>
              </a:rPr>
              <a:t>Genetic</a:t>
            </a:r>
            <a:r>
              <a:rPr lang="en-US" sz="3200" dirty="0" smtClean="0">
                <a:solidFill>
                  <a:srgbClr val="7F7F7F"/>
                </a:solidFill>
                <a:latin typeface="Arial"/>
                <a:cs typeface="Arial"/>
              </a:rPr>
              <a:t> interactions</a:t>
            </a:r>
          </a:p>
          <a:p>
            <a:endParaRPr lang="en-US" sz="32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Gene Identity</a:t>
            </a:r>
          </a:p>
          <a:p>
            <a:r>
              <a:rPr lang="en-US" sz="3200" dirty="0" smtClean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3200" i="1" dirty="0" smtClean="0">
                <a:solidFill>
                  <a:srgbClr val="FFFF00"/>
                </a:solidFill>
                <a:latin typeface="Arial"/>
                <a:cs typeface="Arial"/>
              </a:rPr>
              <a:t>shd </a:t>
            </a:r>
            <a:r>
              <a:rPr lang="en-US" sz="3200" dirty="0" smtClean="0">
                <a:solidFill>
                  <a:srgbClr val="FFFF00"/>
                </a:solidFill>
                <a:latin typeface="Arial"/>
                <a:cs typeface="Arial"/>
              </a:rPr>
              <a:t>mutation affects a novel, </a:t>
            </a:r>
            <a:r>
              <a:rPr lang="en-US" sz="3200" dirty="0" err="1" smtClean="0">
                <a:solidFill>
                  <a:srgbClr val="FFFF00"/>
                </a:solidFill>
                <a:latin typeface="Arial"/>
                <a:cs typeface="Arial"/>
              </a:rPr>
              <a:t>cytoplasmic</a:t>
            </a:r>
            <a:r>
              <a:rPr lang="en-US" sz="32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r>
              <a:rPr lang="en-US" sz="3200" dirty="0" smtClean="0">
                <a:solidFill>
                  <a:srgbClr val="FFFF00"/>
                </a:solidFill>
                <a:latin typeface="Arial"/>
                <a:cs typeface="Arial"/>
              </a:rPr>
              <a:t>   protein expressed in keratinocytes</a:t>
            </a:r>
            <a:endParaRPr lang="en-US" sz="32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59918"/>
            <a:ext cx="9144000" cy="87632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dirty="0" smtClean="0">
                <a:solidFill>
                  <a:schemeClr val="bg1"/>
                </a:solidFill>
              </a:rPr>
              <a:t>Edf1 curbs stem cell proliferation and controls the proliferation-differentiation switch in progeny</a:t>
            </a:r>
            <a:endParaRPr lang="en-US" sz="2800" u="sng" dirty="0" smtClean="0"/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95325" y="5574566"/>
            <a:ext cx="26307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Proliferating Stem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Cell Progeny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271754" y="5574566"/>
            <a:ext cx="20096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Differentiated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Progeny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Freeform 23"/>
          <p:cNvSpPr>
            <a:spLocks noChangeArrowheads="1"/>
          </p:cNvSpPr>
          <p:nvPr/>
        </p:nvSpPr>
        <p:spPr bwMode="auto">
          <a:xfrm>
            <a:off x="782638" y="3868533"/>
            <a:ext cx="1219200" cy="13462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Oval 24"/>
          <p:cNvSpPr>
            <a:spLocks noChangeArrowheads="1"/>
          </p:cNvSpPr>
          <p:nvPr/>
        </p:nvSpPr>
        <p:spPr bwMode="auto">
          <a:xfrm>
            <a:off x="1063625" y="4300333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Freeform 27"/>
          <p:cNvSpPr>
            <a:spLocks noChangeArrowheads="1"/>
          </p:cNvSpPr>
          <p:nvPr/>
        </p:nvSpPr>
        <p:spPr bwMode="auto">
          <a:xfrm>
            <a:off x="2001838" y="4097133"/>
            <a:ext cx="1371600" cy="12954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Oval 28"/>
          <p:cNvSpPr>
            <a:spLocks noChangeArrowheads="1"/>
          </p:cNvSpPr>
          <p:nvPr/>
        </p:nvSpPr>
        <p:spPr bwMode="auto">
          <a:xfrm>
            <a:off x="2282825" y="4376533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Freeform 31"/>
          <p:cNvSpPr>
            <a:spLocks noChangeArrowheads="1"/>
          </p:cNvSpPr>
          <p:nvPr/>
        </p:nvSpPr>
        <p:spPr bwMode="auto">
          <a:xfrm>
            <a:off x="5285917" y="4452733"/>
            <a:ext cx="3048000" cy="5334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rgbClr val="06FF1E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Oval 32"/>
          <p:cNvSpPr>
            <a:spLocks noChangeArrowheads="1"/>
          </p:cNvSpPr>
          <p:nvPr/>
        </p:nvSpPr>
        <p:spPr bwMode="auto">
          <a:xfrm>
            <a:off x="6505117" y="4579733"/>
            <a:ext cx="685800" cy="330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Freeform 29"/>
          <p:cNvSpPr>
            <a:spLocks noChangeArrowheads="1"/>
          </p:cNvSpPr>
          <p:nvPr/>
        </p:nvSpPr>
        <p:spPr bwMode="auto">
          <a:xfrm>
            <a:off x="3607573" y="4981778"/>
            <a:ext cx="1592262" cy="314325"/>
          </a:xfrm>
          <a:custGeom>
            <a:avLst/>
            <a:gdLst>
              <a:gd name="T0" fmla="*/ 0 w 1591733"/>
              <a:gd name="T1" fmla="*/ 8413 h 314678"/>
              <a:gd name="T2" fmla="*/ 721102 w 1591733"/>
              <a:gd name="T3" fmla="*/ 311165 h 314678"/>
              <a:gd name="T4" fmla="*/ 1594910 w 1591733"/>
              <a:gd name="T5" fmla="*/ 0 h 314678"/>
              <a:gd name="T6" fmla="*/ 1594910 w 1591733"/>
              <a:gd name="T7" fmla="*/ 0 h 314678"/>
              <a:gd name="T8" fmla="*/ 0 60000 65536"/>
              <a:gd name="T9" fmla="*/ 0 60000 65536"/>
              <a:gd name="T10" fmla="*/ 0 60000 65536"/>
              <a:gd name="T11" fmla="*/ 0 60000 65536"/>
              <a:gd name="T12" fmla="*/ 0 w 1591733"/>
              <a:gd name="T13" fmla="*/ 0 h 314678"/>
              <a:gd name="T14" fmla="*/ 1591733 w 1591733"/>
              <a:gd name="T15" fmla="*/ 314678 h 3146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1733" h="314678">
                <a:moveTo>
                  <a:pt x="0" y="8467"/>
                </a:moveTo>
                <a:cubicBezTo>
                  <a:pt x="227189" y="161572"/>
                  <a:pt x="454378" y="314678"/>
                  <a:pt x="719667" y="313267"/>
                </a:cubicBezTo>
                <a:cubicBezTo>
                  <a:pt x="984956" y="311856"/>
                  <a:pt x="1591733" y="0"/>
                  <a:pt x="1591733" y="0"/>
                </a:cubicBezTo>
              </a:path>
            </a:pathLst>
          </a:custGeom>
          <a:noFill/>
          <a:ln w="44450">
            <a:solidFill>
              <a:schemeClr val="bg1"/>
            </a:solidFill>
            <a:prstDash val="sysDash"/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5400000">
            <a:off x="4400825" y="4352557"/>
            <a:ext cx="935886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38600" y="3492295"/>
            <a:ext cx="1901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Edf1 </a:t>
            </a:r>
            <a:r>
              <a:rPr lang="en-US" sz="2800" dirty="0" smtClean="0">
                <a:solidFill>
                  <a:srgbClr val="FFFFFF"/>
                </a:solidFill>
              </a:rPr>
              <a:t>&amp; </a:t>
            </a:r>
            <a:r>
              <a:rPr lang="en-US" sz="2800" dirty="0" err="1" smtClean="0">
                <a:solidFill>
                  <a:srgbClr val="FFFFFF"/>
                </a:solidFill>
              </a:rPr>
              <a:t>Sfn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 rot="-1124797">
            <a:off x="3304387" y="3841181"/>
            <a:ext cx="798862" cy="304800"/>
            <a:chOff x="3427413" y="2738437"/>
            <a:chExt cx="534987" cy="304800"/>
          </a:xfrm>
        </p:grpSpPr>
        <p:cxnSp>
          <p:nvCxnSpPr>
            <p:cNvPr id="34" name="Straight Connector 30"/>
            <p:cNvCxnSpPr>
              <a:cxnSpLocks noChangeShapeType="1"/>
            </p:cNvCxnSpPr>
            <p:nvPr/>
          </p:nvCxnSpPr>
          <p:spPr bwMode="auto">
            <a:xfrm rot="10800000">
              <a:off x="3429000" y="2890837"/>
              <a:ext cx="533400" cy="1588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5" name="Straight Connector 32"/>
            <p:cNvCxnSpPr>
              <a:cxnSpLocks noChangeShapeType="1"/>
            </p:cNvCxnSpPr>
            <p:nvPr/>
          </p:nvCxnSpPr>
          <p:spPr bwMode="auto">
            <a:xfrm rot="5400000">
              <a:off x="3276601" y="2889249"/>
              <a:ext cx="304800" cy="3175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</p:cxnSp>
      </p:grpSp>
      <p:sp>
        <p:nvSpPr>
          <p:cNvPr id="19" name="Freeform 5"/>
          <p:cNvSpPr>
            <a:spLocks noChangeArrowheads="1"/>
          </p:cNvSpPr>
          <p:nvPr/>
        </p:nvSpPr>
        <p:spPr bwMode="auto">
          <a:xfrm>
            <a:off x="2943721" y="1598613"/>
            <a:ext cx="1524000" cy="1193800"/>
          </a:xfrm>
          <a:custGeom>
            <a:avLst/>
            <a:gdLst>
              <a:gd name="T0" fmla="*/ 0 w 1721048"/>
              <a:gd name="T1" fmla="*/ 0 h 1010128"/>
              <a:gd name="T2" fmla="*/ 1721048 w 1721048"/>
              <a:gd name="T3" fmla="*/ 1010128 h 1010128"/>
            </a:gdLst>
            <a:ahLst/>
            <a:cxnLst/>
            <a:rect l="T0" t="T1" r="T2" b="T3"/>
            <a:pathLst>
              <a:path w="1721048" h="1010128">
                <a:moveTo>
                  <a:pt x="882848" y="25400"/>
                </a:moveTo>
                <a:cubicBezTo>
                  <a:pt x="825933" y="6428"/>
                  <a:pt x="863582" y="16754"/>
                  <a:pt x="755848" y="8467"/>
                </a:cubicBezTo>
                <a:lnTo>
                  <a:pt x="637315" y="0"/>
                </a:lnTo>
                <a:cubicBezTo>
                  <a:pt x="583693" y="2822"/>
                  <a:pt x="529943" y="3815"/>
                  <a:pt x="476448" y="8467"/>
                </a:cubicBezTo>
                <a:cubicBezTo>
                  <a:pt x="464856" y="9475"/>
                  <a:pt x="454138" y="15573"/>
                  <a:pt x="442582" y="16933"/>
                </a:cubicBezTo>
                <a:cubicBezTo>
                  <a:pt x="406037" y="21232"/>
                  <a:pt x="369204" y="22578"/>
                  <a:pt x="332515" y="25400"/>
                </a:cubicBezTo>
                <a:cubicBezTo>
                  <a:pt x="312955" y="35180"/>
                  <a:pt x="233273" y="72315"/>
                  <a:pt x="205515" y="93133"/>
                </a:cubicBezTo>
                <a:cubicBezTo>
                  <a:pt x="195936" y="100317"/>
                  <a:pt x="189206" y="110741"/>
                  <a:pt x="180115" y="118533"/>
                </a:cubicBezTo>
                <a:cubicBezTo>
                  <a:pt x="150745" y="143707"/>
                  <a:pt x="127288" y="151208"/>
                  <a:pt x="103915" y="186267"/>
                </a:cubicBezTo>
                <a:cubicBezTo>
                  <a:pt x="57821" y="255407"/>
                  <a:pt x="83077" y="221433"/>
                  <a:pt x="27715" y="287867"/>
                </a:cubicBezTo>
                <a:cubicBezTo>
                  <a:pt x="6173" y="352493"/>
                  <a:pt x="0" y="348391"/>
                  <a:pt x="19248" y="431800"/>
                </a:cubicBezTo>
                <a:cubicBezTo>
                  <a:pt x="21043" y="439578"/>
                  <a:pt x="30537" y="443089"/>
                  <a:pt x="36182" y="448733"/>
                </a:cubicBezTo>
                <a:cubicBezTo>
                  <a:pt x="41826" y="460022"/>
                  <a:pt x="48143" y="470999"/>
                  <a:pt x="53115" y="482600"/>
                </a:cubicBezTo>
                <a:cubicBezTo>
                  <a:pt x="56631" y="490803"/>
                  <a:pt x="57591" y="500018"/>
                  <a:pt x="61582" y="508000"/>
                </a:cubicBezTo>
                <a:cubicBezTo>
                  <a:pt x="66133" y="517101"/>
                  <a:pt x="73964" y="524299"/>
                  <a:pt x="78515" y="533400"/>
                </a:cubicBezTo>
                <a:cubicBezTo>
                  <a:pt x="126011" y="628392"/>
                  <a:pt x="33441" y="469334"/>
                  <a:pt x="103915" y="592667"/>
                </a:cubicBezTo>
                <a:cubicBezTo>
                  <a:pt x="135321" y="647629"/>
                  <a:pt x="106978" y="585461"/>
                  <a:pt x="163182" y="660400"/>
                </a:cubicBezTo>
                <a:cubicBezTo>
                  <a:pt x="175803" y="677228"/>
                  <a:pt x="203898" y="718015"/>
                  <a:pt x="222448" y="728133"/>
                </a:cubicBezTo>
                <a:cubicBezTo>
                  <a:pt x="240485" y="737972"/>
                  <a:pt x="261959" y="739422"/>
                  <a:pt x="281715" y="745067"/>
                </a:cubicBezTo>
                <a:cubicBezTo>
                  <a:pt x="290182" y="750711"/>
                  <a:pt x="298156" y="757176"/>
                  <a:pt x="307115" y="762000"/>
                </a:cubicBezTo>
                <a:cubicBezTo>
                  <a:pt x="334897" y="776959"/>
                  <a:pt x="365528" y="786830"/>
                  <a:pt x="391782" y="804333"/>
                </a:cubicBezTo>
                <a:cubicBezTo>
                  <a:pt x="400249" y="809978"/>
                  <a:pt x="408347" y="816218"/>
                  <a:pt x="417182" y="821267"/>
                </a:cubicBezTo>
                <a:cubicBezTo>
                  <a:pt x="428140" y="827529"/>
                  <a:pt x="440345" y="831511"/>
                  <a:pt x="451048" y="838200"/>
                </a:cubicBezTo>
                <a:cubicBezTo>
                  <a:pt x="463014" y="845679"/>
                  <a:pt x="473313" y="855568"/>
                  <a:pt x="484915" y="863600"/>
                </a:cubicBezTo>
                <a:cubicBezTo>
                  <a:pt x="523124" y="890053"/>
                  <a:pt x="553860" y="913709"/>
                  <a:pt x="594982" y="931333"/>
                </a:cubicBezTo>
                <a:cubicBezTo>
                  <a:pt x="620161" y="942124"/>
                  <a:pt x="634000" y="941640"/>
                  <a:pt x="662715" y="948267"/>
                </a:cubicBezTo>
                <a:cubicBezTo>
                  <a:pt x="685392" y="953500"/>
                  <a:pt x="708370" y="957840"/>
                  <a:pt x="730448" y="965200"/>
                </a:cubicBezTo>
                <a:cubicBezTo>
                  <a:pt x="784530" y="983228"/>
                  <a:pt x="723200" y="964251"/>
                  <a:pt x="806648" y="982133"/>
                </a:cubicBezTo>
                <a:cubicBezTo>
                  <a:pt x="937294" y="1010128"/>
                  <a:pt x="813998" y="990441"/>
                  <a:pt x="933648" y="1007533"/>
                </a:cubicBezTo>
                <a:cubicBezTo>
                  <a:pt x="987270" y="1004711"/>
                  <a:pt x="1041549" y="1007894"/>
                  <a:pt x="1094515" y="999067"/>
                </a:cubicBezTo>
                <a:cubicBezTo>
                  <a:pt x="1110747" y="996362"/>
                  <a:pt x="1122463" y="981659"/>
                  <a:pt x="1136848" y="973667"/>
                </a:cubicBezTo>
                <a:cubicBezTo>
                  <a:pt x="1147881" y="967537"/>
                  <a:pt x="1159682" y="962863"/>
                  <a:pt x="1170715" y="956733"/>
                </a:cubicBezTo>
                <a:cubicBezTo>
                  <a:pt x="1185100" y="948741"/>
                  <a:pt x="1197769" y="937445"/>
                  <a:pt x="1213048" y="931333"/>
                </a:cubicBezTo>
                <a:cubicBezTo>
                  <a:pt x="1226410" y="925989"/>
                  <a:pt x="1241271" y="925689"/>
                  <a:pt x="1255382" y="922867"/>
                </a:cubicBezTo>
                <a:cubicBezTo>
                  <a:pt x="1263849" y="917222"/>
                  <a:pt x="1271887" y="910875"/>
                  <a:pt x="1280782" y="905933"/>
                </a:cubicBezTo>
                <a:cubicBezTo>
                  <a:pt x="1306722" y="891521"/>
                  <a:pt x="1334083" y="882683"/>
                  <a:pt x="1356982" y="863600"/>
                </a:cubicBezTo>
                <a:cubicBezTo>
                  <a:pt x="1366180" y="855935"/>
                  <a:pt x="1372639" y="845160"/>
                  <a:pt x="1382382" y="838200"/>
                </a:cubicBezTo>
                <a:cubicBezTo>
                  <a:pt x="1392652" y="830864"/>
                  <a:pt x="1405747" y="828268"/>
                  <a:pt x="1416248" y="821267"/>
                </a:cubicBezTo>
                <a:cubicBezTo>
                  <a:pt x="1422890" y="816839"/>
                  <a:pt x="1425845" y="807478"/>
                  <a:pt x="1433182" y="804333"/>
                </a:cubicBezTo>
                <a:cubicBezTo>
                  <a:pt x="1446409" y="798664"/>
                  <a:pt x="1461404" y="798689"/>
                  <a:pt x="1475515" y="795867"/>
                </a:cubicBezTo>
                <a:cubicBezTo>
                  <a:pt x="1508590" y="762790"/>
                  <a:pt x="1473884" y="792449"/>
                  <a:pt x="1517848" y="770467"/>
                </a:cubicBezTo>
                <a:cubicBezTo>
                  <a:pt x="1526950" y="765916"/>
                  <a:pt x="1534146" y="758084"/>
                  <a:pt x="1543248" y="753533"/>
                </a:cubicBezTo>
                <a:cubicBezTo>
                  <a:pt x="1551230" y="749542"/>
                  <a:pt x="1560445" y="748583"/>
                  <a:pt x="1568648" y="745067"/>
                </a:cubicBezTo>
                <a:cubicBezTo>
                  <a:pt x="1580249" y="740095"/>
                  <a:pt x="1591556" y="734395"/>
                  <a:pt x="1602515" y="728133"/>
                </a:cubicBezTo>
                <a:cubicBezTo>
                  <a:pt x="1615918" y="720474"/>
                  <a:pt x="1652694" y="693589"/>
                  <a:pt x="1661782" y="685800"/>
                </a:cubicBezTo>
                <a:cubicBezTo>
                  <a:pt x="1670873" y="678008"/>
                  <a:pt x="1678715" y="668867"/>
                  <a:pt x="1687182" y="660400"/>
                </a:cubicBezTo>
                <a:lnTo>
                  <a:pt x="1704115" y="609600"/>
                </a:lnTo>
                <a:cubicBezTo>
                  <a:pt x="1706937" y="601133"/>
                  <a:pt x="1710418" y="592858"/>
                  <a:pt x="1712582" y="584200"/>
                </a:cubicBezTo>
                <a:lnTo>
                  <a:pt x="1721048" y="550333"/>
                </a:lnTo>
                <a:cubicBezTo>
                  <a:pt x="1718226" y="482600"/>
                  <a:pt x="1717412" y="414753"/>
                  <a:pt x="1712582" y="347133"/>
                </a:cubicBezTo>
                <a:cubicBezTo>
                  <a:pt x="1711753" y="335526"/>
                  <a:pt x="1709319" y="323675"/>
                  <a:pt x="1704115" y="313267"/>
                </a:cubicBezTo>
                <a:cubicBezTo>
                  <a:pt x="1700545" y="306127"/>
                  <a:pt x="1693243" y="301528"/>
                  <a:pt x="1687182" y="296333"/>
                </a:cubicBezTo>
                <a:cubicBezTo>
                  <a:pt x="1621978" y="240444"/>
                  <a:pt x="1670880" y="279716"/>
                  <a:pt x="1602515" y="245533"/>
                </a:cubicBezTo>
                <a:cubicBezTo>
                  <a:pt x="1546665" y="217608"/>
                  <a:pt x="1599226" y="212963"/>
                  <a:pt x="1492448" y="186267"/>
                </a:cubicBezTo>
                <a:cubicBezTo>
                  <a:pt x="1481596" y="183554"/>
                  <a:pt x="1445329" y="175406"/>
                  <a:pt x="1433182" y="169333"/>
                </a:cubicBezTo>
                <a:cubicBezTo>
                  <a:pt x="1424081" y="164782"/>
                  <a:pt x="1416883" y="156951"/>
                  <a:pt x="1407782" y="152400"/>
                </a:cubicBezTo>
                <a:cubicBezTo>
                  <a:pt x="1399800" y="148409"/>
                  <a:pt x="1390585" y="147449"/>
                  <a:pt x="1382382" y="143933"/>
                </a:cubicBezTo>
                <a:cubicBezTo>
                  <a:pt x="1320399" y="117369"/>
                  <a:pt x="1377086" y="134143"/>
                  <a:pt x="1314648" y="118533"/>
                </a:cubicBezTo>
                <a:cubicBezTo>
                  <a:pt x="1241856" y="70006"/>
                  <a:pt x="1333955" y="128186"/>
                  <a:pt x="1263848" y="93133"/>
                </a:cubicBezTo>
                <a:cubicBezTo>
                  <a:pt x="1254747" y="88582"/>
                  <a:pt x="1248011" y="79677"/>
                  <a:pt x="1238448" y="76200"/>
                </a:cubicBezTo>
                <a:cubicBezTo>
                  <a:pt x="1154096" y="45527"/>
                  <a:pt x="1064387" y="54644"/>
                  <a:pt x="975982" y="50800"/>
                </a:cubicBezTo>
                <a:cubicBezTo>
                  <a:pt x="967515" y="47978"/>
                  <a:pt x="959240" y="44497"/>
                  <a:pt x="950582" y="42333"/>
                </a:cubicBezTo>
                <a:cubicBezTo>
                  <a:pt x="931257" y="37502"/>
                  <a:pt x="902204" y="35078"/>
                  <a:pt x="882848" y="254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3377108" y="1878013"/>
            <a:ext cx="685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3" name="Straight Arrow Connector 30"/>
          <p:cNvCxnSpPr>
            <a:cxnSpLocks noChangeShapeType="1"/>
          </p:cNvCxnSpPr>
          <p:nvPr/>
        </p:nvCxnSpPr>
        <p:spPr bwMode="auto">
          <a:xfrm rot="5400000">
            <a:off x="2169318" y="2929733"/>
            <a:ext cx="1244600" cy="969960"/>
          </a:xfrm>
          <a:prstGeom prst="straightConnector1">
            <a:avLst/>
          </a:prstGeom>
          <a:noFill/>
          <a:ln w="4445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/>
          <p:nvPr/>
        </p:nvSpPr>
        <p:spPr>
          <a:xfrm>
            <a:off x="3607573" y="1136947"/>
            <a:ext cx="1518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Stem Cell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7" name="Curved Left Arrow 26"/>
          <p:cNvSpPr/>
          <p:nvPr/>
        </p:nvSpPr>
        <p:spPr bwMode="auto">
          <a:xfrm rot="2375642">
            <a:off x="4270349" y="2245662"/>
            <a:ext cx="518954" cy="914400"/>
          </a:xfrm>
          <a:prstGeom prst="curved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 rot="7691431">
            <a:off x="4447255" y="3108172"/>
            <a:ext cx="699606" cy="304800"/>
            <a:chOff x="3427413" y="2738437"/>
            <a:chExt cx="534987" cy="304800"/>
          </a:xfrm>
        </p:grpSpPr>
        <p:cxnSp>
          <p:nvCxnSpPr>
            <p:cNvPr id="33" name="Straight Connector 30"/>
            <p:cNvCxnSpPr>
              <a:cxnSpLocks noChangeShapeType="1"/>
            </p:cNvCxnSpPr>
            <p:nvPr/>
          </p:nvCxnSpPr>
          <p:spPr bwMode="auto">
            <a:xfrm rot="10800000">
              <a:off x="3429000" y="2890837"/>
              <a:ext cx="533400" cy="1588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6" name="Straight Connector 32"/>
            <p:cNvCxnSpPr>
              <a:cxnSpLocks noChangeShapeType="1"/>
            </p:cNvCxnSpPr>
            <p:nvPr/>
          </p:nvCxnSpPr>
          <p:spPr bwMode="auto">
            <a:xfrm rot="5400000">
              <a:off x="3276601" y="2889249"/>
              <a:ext cx="304800" cy="3175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</p:cxnSp>
      </p:grpSp>
      <p:sp>
        <p:nvSpPr>
          <p:cNvPr id="28" name="TextBox 27"/>
          <p:cNvSpPr txBox="1"/>
          <p:nvPr/>
        </p:nvSpPr>
        <p:spPr>
          <a:xfrm>
            <a:off x="4942931" y="2487613"/>
            <a:ext cx="698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p63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8"/>
          <p:cNvPicPr>
            <a:picLocks noChangeAspect="1" noChangeArrowheads="1"/>
          </p:cNvPicPr>
          <p:nvPr/>
        </p:nvPicPr>
        <p:blipFill>
          <a:blip r:embed="rId3">
            <a:lum bright="-16000"/>
          </a:blip>
          <a:srcRect/>
          <a:stretch>
            <a:fillRect/>
          </a:stretch>
        </p:blipFill>
        <p:spPr bwMode="auto">
          <a:xfrm>
            <a:off x="230188" y="115888"/>
            <a:ext cx="8683625" cy="662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8600" y="76200"/>
            <a:ext cx="3776795" cy="353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Current Lab Members:</a:t>
            </a:r>
          </a:p>
          <a:p>
            <a:pPr>
              <a:defRPr/>
            </a:pP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Sunjin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 Lee</a:t>
            </a:r>
          </a:p>
          <a:p>
            <a:pPr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Kasey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Basch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Emily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Mis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defRPr/>
            </a:pPr>
            <a:endParaRPr lang="en-US" sz="2800" u="sng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defRPr/>
            </a:pPr>
            <a:r>
              <a:rPr lang="en-US" sz="2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Past Lab Members:</a:t>
            </a:r>
          </a:p>
          <a:p>
            <a:pPr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Will Horton</a:t>
            </a:r>
          </a:p>
          <a:p>
            <a:pPr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Stephanie Andrade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779917" y="1079021"/>
            <a:ext cx="3274996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FFFFFF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Valentina</a:t>
            </a:r>
            <a:r>
              <a:rPr lang="en-US" sz="24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 Greco &amp; Lab</a:t>
            </a:r>
          </a:p>
          <a:p>
            <a:pPr>
              <a:defRPr/>
            </a:pPr>
            <a:endParaRPr lang="en-US" sz="2400" u="sng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defRPr/>
            </a:pPr>
            <a:r>
              <a:rPr lang="en-US" sz="2400" u="sng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Sequence Capture:</a:t>
            </a:r>
          </a:p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Yale Center for</a:t>
            </a:r>
            <a:r>
              <a:rPr lang="en-US" sz="24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</a:p>
          <a:p>
            <a:pPr>
              <a:defRPr/>
            </a:pPr>
            <a:r>
              <a:rPr lang="en-US" sz="24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Genome </a:t>
            </a:r>
            <a:r>
              <a:rPr lang="en-US" sz="24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Analysis</a:t>
            </a:r>
            <a:endParaRPr lang="en-US" sz="2400" dirty="0" smtClean="0">
              <a:solidFill>
                <a:srgbClr val="FFFFFF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defRPr/>
            </a:pPr>
            <a:endParaRPr lang="en-US" sz="2400" u="sng" dirty="0" smtClean="0">
              <a:solidFill>
                <a:srgbClr val="FFFFFF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defRPr/>
            </a:pPr>
            <a:r>
              <a:rPr lang="en-US" sz="2400" u="sng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Bioinformatics</a:t>
            </a:r>
            <a:r>
              <a:rPr lang="en-US" sz="2400" u="sng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:</a:t>
            </a:r>
          </a:p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Yong Kong</a:t>
            </a:r>
            <a:endParaRPr lang="en-US" sz="2400" dirty="0" smtClean="0">
              <a:solidFill>
                <a:srgbClr val="FFFFFF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defRPr/>
            </a:pPr>
            <a:endParaRPr lang="en-US" sz="2400" i="1" u="sng" dirty="0" smtClean="0">
              <a:solidFill>
                <a:srgbClr val="FFFFFF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defRPr/>
            </a:pPr>
            <a:r>
              <a:rPr lang="en-US" sz="2400" i="1" u="sng" dirty="0" err="1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Sfn</a:t>
            </a:r>
            <a:r>
              <a:rPr lang="en-US" sz="2400" u="sng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2400" u="sng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Mice:</a:t>
            </a:r>
          </a:p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Michael Karin UCSD</a:t>
            </a:r>
          </a:p>
        </p:txBody>
      </p:sp>
      <p:sp>
        <p:nvSpPr>
          <p:cNvPr id="134149" name="TextBox 5"/>
          <p:cNvSpPr txBox="1">
            <a:spLocks noChangeArrowheads="1"/>
          </p:cNvSpPr>
          <p:nvPr/>
        </p:nvSpPr>
        <p:spPr bwMode="auto">
          <a:xfrm>
            <a:off x="5867400" y="5456238"/>
            <a:ext cx="28654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Yale Cancer Center                                              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          NIH</a:t>
            </a:r>
          </a:p>
        </p:txBody>
      </p:sp>
      <p:pic>
        <p:nvPicPr>
          <p:cNvPr id="134150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5913438"/>
            <a:ext cx="9144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1" name="TextBox 6"/>
          <p:cNvSpPr txBox="1">
            <a:spLocks noChangeArrowheads="1"/>
          </p:cNvSpPr>
          <p:nvPr/>
        </p:nvSpPr>
        <p:spPr bwMode="auto">
          <a:xfrm>
            <a:off x="152400" y="6243638"/>
            <a:ext cx="4200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www.yale.edu/weatherbeelab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304800" y="1149350"/>
            <a:ext cx="41148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4648200" y="1149350"/>
            <a:ext cx="41148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067800" cy="685800"/>
          </a:xfrm>
        </p:spPr>
        <p:txBody>
          <a:bodyPr/>
          <a:lstStyle/>
          <a:p>
            <a:r>
              <a:rPr lang="en-US" sz="3200" i="1" u="sng" smtClean="0"/>
              <a:t>shd </a:t>
            </a:r>
            <a:r>
              <a:rPr lang="en-US" sz="3200" u="sng" smtClean="0"/>
              <a:t>mutants have short digits</a:t>
            </a:r>
            <a:endParaRPr lang="en-US" sz="3200" smtClean="0"/>
          </a:p>
        </p:txBody>
      </p:sp>
      <p:pic>
        <p:nvPicPr>
          <p:cNvPr id="153605" name="Picture 9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4876800" y="4035425"/>
            <a:ext cx="41148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6" name="Picture 10"/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rcRect/>
          <a:stretch>
            <a:fillRect/>
          </a:stretch>
        </p:blipFill>
        <p:spPr bwMode="auto">
          <a:xfrm>
            <a:off x="76200" y="4044950"/>
            <a:ext cx="41148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7" name="Text Box 12"/>
          <p:cNvSpPr txBox="1">
            <a:spLocks noChangeArrowheads="1"/>
          </p:cNvSpPr>
          <p:nvPr/>
        </p:nvSpPr>
        <p:spPr bwMode="auto">
          <a:xfrm>
            <a:off x="304800" y="3362325"/>
            <a:ext cx="1522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Forelimbs</a:t>
            </a:r>
          </a:p>
        </p:txBody>
      </p:sp>
      <p:sp>
        <p:nvSpPr>
          <p:cNvPr id="153608" name="Text Box 13"/>
          <p:cNvSpPr txBox="1">
            <a:spLocks noChangeArrowheads="1"/>
          </p:cNvSpPr>
          <p:nvPr/>
        </p:nvSpPr>
        <p:spPr bwMode="auto">
          <a:xfrm>
            <a:off x="230188" y="6324600"/>
            <a:ext cx="1522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Hindlimbs</a:t>
            </a:r>
          </a:p>
        </p:txBody>
      </p:sp>
      <p:sp>
        <p:nvSpPr>
          <p:cNvPr id="153609" name="Line 14"/>
          <p:cNvSpPr>
            <a:spLocks noChangeShapeType="1"/>
          </p:cNvSpPr>
          <p:nvPr/>
        </p:nvSpPr>
        <p:spPr bwMode="auto">
          <a:xfrm>
            <a:off x="381000" y="3962400"/>
            <a:ext cx="845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10" name="TextBox 11"/>
          <p:cNvSpPr txBox="1">
            <a:spLocks noChangeArrowheads="1"/>
          </p:cNvSpPr>
          <p:nvPr/>
        </p:nvSpPr>
        <p:spPr bwMode="auto">
          <a:xfrm>
            <a:off x="1235075" y="762000"/>
            <a:ext cx="62245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control                                          </a:t>
            </a:r>
            <a:r>
              <a:rPr lang="en-US" i="1"/>
              <a:t>shd </a:t>
            </a:r>
            <a:r>
              <a:rPr lang="en-US"/>
              <a:t>mutant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u="sng" smtClean="0">
                <a:solidFill>
                  <a:srgbClr val="FFFFFF"/>
                </a:solidFill>
              </a:rPr>
              <a:t>Irf6 and Ikk</a:t>
            </a:r>
            <a:r>
              <a:rPr lang="en-US" sz="3200" u="sng" smtClean="0">
                <a:solidFill>
                  <a:srgbClr val="FFFFFF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3200" u="sng" smtClean="0">
                <a:solidFill>
                  <a:srgbClr val="FFFFFF"/>
                </a:solidFill>
              </a:rPr>
              <a:t> mutants share the </a:t>
            </a:r>
            <a:r>
              <a:rPr lang="en-US" sz="3200" i="1" u="sng" smtClean="0">
                <a:solidFill>
                  <a:srgbClr val="FFFFFF"/>
                </a:solidFill>
              </a:rPr>
              <a:t>shd </a:t>
            </a:r>
            <a:r>
              <a:rPr lang="en-US" sz="3200" u="sng" smtClean="0">
                <a:solidFill>
                  <a:srgbClr val="FFFFFF"/>
                </a:solidFill>
              </a:rPr>
              <a:t>phenotype</a:t>
            </a:r>
          </a:p>
        </p:txBody>
      </p:sp>
      <p:sp>
        <p:nvSpPr>
          <p:cNvPr id="82947" name="TextBox 2"/>
          <p:cNvSpPr txBox="1">
            <a:spLocks noChangeArrowheads="1"/>
          </p:cNvSpPr>
          <p:nvPr/>
        </p:nvSpPr>
        <p:spPr bwMode="auto">
          <a:xfrm>
            <a:off x="115888" y="1765300"/>
            <a:ext cx="3160712" cy="34163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u="sng">
                <a:solidFill>
                  <a:srgbClr val="FFFFFF"/>
                </a:solidFill>
              </a:rPr>
              <a:t>Mouse Homozygotes:</a:t>
            </a: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Cleft Palate</a:t>
            </a: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Fused Esophagus</a:t>
            </a: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Taut Epidermis</a:t>
            </a: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Limbs Fused to Body</a:t>
            </a:r>
          </a:p>
        </p:txBody>
      </p:sp>
      <p:sp>
        <p:nvSpPr>
          <p:cNvPr id="82948" name="TextBox 2"/>
          <p:cNvSpPr txBox="1">
            <a:spLocks noChangeArrowheads="1"/>
          </p:cNvSpPr>
          <p:nvPr/>
        </p:nvSpPr>
        <p:spPr bwMode="auto">
          <a:xfrm>
            <a:off x="4572000" y="838200"/>
            <a:ext cx="432435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u="sng">
                <a:solidFill>
                  <a:srgbClr val="FFFFFF"/>
                </a:solidFill>
              </a:rPr>
              <a:t>Humans:</a:t>
            </a:r>
          </a:p>
          <a:p>
            <a:r>
              <a:rPr lang="en-US" i="1" u="sng">
                <a:solidFill>
                  <a:srgbClr val="FFFFFF"/>
                </a:solidFill>
              </a:rPr>
              <a:t>Irf6</a:t>
            </a:r>
            <a:r>
              <a:rPr lang="en-US" u="sng">
                <a:solidFill>
                  <a:srgbClr val="FFFFFF"/>
                </a:solidFill>
              </a:rPr>
              <a:t> heterozygotes:</a:t>
            </a:r>
          </a:p>
          <a:p>
            <a:r>
              <a:rPr lang="en-US">
                <a:solidFill>
                  <a:srgbClr val="FFFFFF"/>
                </a:solidFill>
              </a:rPr>
              <a:t>Van der Woude Syndrome</a:t>
            </a:r>
          </a:p>
          <a:p>
            <a:r>
              <a:rPr lang="en-US">
                <a:solidFill>
                  <a:srgbClr val="FFFFFF"/>
                </a:solidFill>
              </a:rPr>
              <a:t>Popliteal Pterygium Syndrome</a:t>
            </a: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en-US" i="1" u="sng">
                <a:solidFill>
                  <a:srgbClr val="FFFFFF"/>
                </a:solidFill>
              </a:rPr>
              <a:t>Ikk</a:t>
            </a:r>
            <a:r>
              <a:rPr lang="en-US" i="1" u="sng">
                <a:solidFill>
                  <a:srgbClr val="FFFFFF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u="sng">
                <a:solidFill>
                  <a:srgbClr val="FFFFFF"/>
                </a:solidFill>
              </a:rPr>
              <a:t> homozygotes:</a:t>
            </a:r>
          </a:p>
          <a:p>
            <a:r>
              <a:rPr lang="en-US">
                <a:solidFill>
                  <a:srgbClr val="FFFFFF"/>
                </a:solidFill>
              </a:rPr>
              <a:t>Cocoon Syndrome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82949" name="Picture 9" descr="feta chuck.JPG"/>
          <p:cNvPicPr>
            <a:picLocks noChangeAspect="1"/>
          </p:cNvPicPr>
          <p:nvPr/>
        </p:nvPicPr>
        <p:blipFill>
          <a:blip r:embed="rId3"/>
          <a:srcRect l="76082" t="520" r="655" b="60017"/>
          <a:stretch>
            <a:fillRect/>
          </a:stretch>
        </p:blipFill>
        <p:spPr bwMode="auto">
          <a:xfrm>
            <a:off x="4724400" y="3657600"/>
            <a:ext cx="19034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Box 10"/>
          <p:cNvSpPr txBox="1">
            <a:spLocks noChangeArrowheads="1"/>
          </p:cNvSpPr>
          <p:nvPr/>
        </p:nvSpPr>
        <p:spPr bwMode="auto">
          <a:xfrm>
            <a:off x="1981200" y="6457950"/>
            <a:ext cx="2366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Lahtela et al., 2010</a:t>
            </a:r>
          </a:p>
        </p:txBody>
      </p:sp>
      <p:pic>
        <p:nvPicPr>
          <p:cNvPr id="82951" name="Picture 11" descr="feta chuck.JPG"/>
          <p:cNvPicPr>
            <a:picLocks noChangeAspect="1"/>
          </p:cNvPicPr>
          <p:nvPr/>
        </p:nvPicPr>
        <p:blipFill>
          <a:blip r:embed="rId3"/>
          <a:srcRect l="32240" t="41290" r="29286" b="1633"/>
          <a:stretch>
            <a:fillRect/>
          </a:stretch>
        </p:blipFill>
        <p:spPr bwMode="auto">
          <a:xfrm>
            <a:off x="6662738" y="3657600"/>
            <a:ext cx="21764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609600"/>
          </a:xfrm>
        </p:spPr>
        <p:txBody>
          <a:bodyPr/>
          <a:lstStyle/>
          <a:p>
            <a:pPr eaLnBrk="1" hangingPunct="1"/>
            <a:r>
              <a:rPr lang="en-US" sz="2800" i="1" smtClean="0"/>
              <a:t>Edf1 </a:t>
            </a:r>
            <a:r>
              <a:rPr lang="en-US" sz="2800" smtClean="0"/>
              <a:t>is expressed in keratinocytes</a:t>
            </a:r>
            <a:endParaRPr lang="en-US" sz="2800" u="sng" smtClean="0"/>
          </a:p>
        </p:txBody>
      </p:sp>
      <p:pic>
        <p:nvPicPr>
          <p:cNvPr id="12595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4005" b="14745"/>
          <a:stretch>
            <a:fillRect/>
          </a:stretch>
        </p:blipFill>
        <p:spPr>
          <a:xfrm>
            <a:off x="1712913" y="685800"/>
            <a:ext cx="5715000" cy="3479800"/>
          </a:xfrm>
        </p:spPr>
      </p:pic>
      <p:pic>
        <p:nvPicPr>
          <p:cNvPr id="125956" name="Picture 7"/>
          <p:cNvPicPr>
            <a:picLocks noChangeAspect="1"/>
          </p:cNvPicPr>
          <p:nvPr/>
        </p:nvPicPr>
        <p:blipFill>
          <a:blip r:embed="rId4"/>
          <a:srcRect t="13155" b="39104"/>
          <a:stretch>
            <a:fillRect/>
          </a:stretch>
        </p:blipFill>
        <p:spPr bwMode="auto">
          <a:xfrm>
            <a:off x="1717675" y="4476750"/>
            <a:ext cx="57499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7" name="Rectangle 11"/>
          <p:cNvSpPr>
            <a:spLocks noChangeArrowheads="1"/>
          </p:cNvSpPr>
          <p:nvPr/>
        </p:nvSpPr>
        <p:spPr bwMode="auto">
          <a:xfrm>
            <a:off x="0" y="6396038"/>
            <a:ext cx="954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e18.5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905000"/>
            <a:ext cx="14001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genetrap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100638"/>
            <a:ext cx="14001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genetrap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1437" y="76200"/>
            <a:ext cx="8783187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u="sng" kern="1200" dirty="0" smtClean="0">
                <a:solidFill>
                  <a:schemeClr val="bg1"/>
                </a:solidFill>
                <a:cs typeface="Arial"/>
              </a:rPr>
              <a:t>How can we identify gene function genetically?</a:t>
            </a:r>
            <a:endParaRPr lang="en-US" dirty="0" smtClean="0"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437" y="1409213"/>
            <a:ext cx="263079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Humans afflicted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with disease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Map/Sequence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ID mutation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Make model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organism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Study mechanism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rot="5400000">
            <a:off x="1356120" y="2358238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1354532" y="3134521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1352944" y="3886992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rot="5400000">
            <a:off x="1349768" y="5005221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971800"/>
            <a:ext cx="7772400" cy="1143000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ENU Screen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2375" y="4191000"/>
            <a:ext cx="1366838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4322763"/>
            <a:ext cx="21336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3530600" y="1781175"/>
            <a:ext cx="32512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6">
            <a:lum bright="6000"/>
          </a:blip>
          <a:srcRect/>
          <a:stretch>
            <a:fillRect/>
          </a:stretch>
        </p:blipFill>
        <p:spPr bwMode="auto">
          <a:xfrm>
            <a:off x="6858000" y="1371600"/>
            <a:ext cx="228600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8"/>
          <p:cNvPicPr>
            <a:picLocks noChangeAspect="1" noChangeArrowheads="1"/>
          </p:cNvPicPr>
          <p:nvPr/>
        </p:nvPicPr>
        <p:blipFill>
          <a:blip r:embed="rId6">
            <a:lum bright="6000"/>
          </a:blip>
          <a:srcRect/>
          <a:stretch>
            <a:fillRect/>
          </a:stretch>
        </p:blipFill>
        <p:spPr bwMode="auto">
          <a:xfrm>
            <a:off x="3886200" y="0"/>
            <a:ext cx="228600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7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2286000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2906713" y="152400"/>
            <a:ext cx="3273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Arial"/>
                <a:cs typeface="Arial"/>
              </a:rPr>
              <a:t>x</a:t>
            </a:r>
          </a:p>
        </p:txBody>
      </p:sp>
      <p:pic>
        <p:nvPicPr>
          <p:cNvPr id="60427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2209800" y="147638"/>
            <a:ext cx="309563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9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867400" y="223838"/>
            <a:ext cx="192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1" name="AutoShape 15"/>
          <p:cNvSpPr>
            <a:spLocks noChangeArrowheads="1"/>
          </p:cNvSpPr>
          <p:nvPr/>
        </p:nvSpPr>
        <p:spPr bwMode="auto">
          <a:xfrm>
            <a:off x="762000" y="223838"/>
            <a:ext cx="457200" cy="457200"/>
          </a:xfrm>
          <a:prstGeom prst="lightningBolt">
            <a:avLst/>
          </a:prstGeom>
          <a:solidFill>
            <a:srgbClr val="ED181E"/>
          </a:solidFill>
          <a:ln w="9525">
            <a:solidFill>
              <a:srgbClr val="ED181E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ED181E"/>
              </a:solidFill>
              <a:latin typeface="Arial"/>
              <a:cs typeface="Arial"/>
            </a:endParaRPr>
          </a:p>
        </p:txBody>
      </p:sp>
      <p:pic>
        <p:nvPicPr>
          <p:cNvPr id="60432" name="Picture 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8763000" y="3810000"/>
            <a:ext cx="192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3" name="Picture 2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8647113" y="1787525"/>
            <a:ext cx="192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4" name="Picture 2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6477000" y="1698625"/>
            <a:ext cx="309563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5" name="Text Box 23"/>
          <p:cNvSpPr txBox="1">
            <a:spLocks noChangeArrowheads="1"/>
          </p:cNvSpPr>
          <p:nvPr/>
        </p:nvSpPr>
        <p:spPr bwMode="auto">
          <a:xfrm>
            <a:off x="6705600" y="1997075"/>
            <a:ext cx="3273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Arial"/>
                <a:cs typeface="Arial"/>
              </a:rPr>
              <a:t>x</a:t>
            </a:r>
          </a:p>
        </p:txBody>
      </p:sp>
      <p:sp>
        <p:nvSpPr>
          <p:cNvPr id="22554" name="AutoShape 26"/>
          <p:cNvSpPr>
            <a:spLocks noChangeArrowheads="1"/>
          </p:cNvSpPr>
          <p:nvPr/>
        </p:nvSpPr>
        <p:spPr bwMode="auto">
          <a:xfrm>
            <a:off x="7848600" y="4856163"/>
            <a:ext cx="111125" cy="104775"/>
          </a:xfrm>
          <a:prstGeom prst="star5">
            <a:avLst/>
          </a:prstGeom>
          <a:solidFill>
            <a:srgbClr val="ED181E"/>
          </a:solidFill>
          <a:ln w="9525">
            <a:solidFill>
              <a:srgbClr val="ED181E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7950200" y="6248400"/>
            <a:ext cx="1117600" cy="241300"/>
            <a:chOff x="3744" y="3832"/>
            <a:chExt cx="704" cy="152"/>
          </a:xfrm>
        </p:grpSpPr>
        <p:pic>
          <p:nvPicPr>
            <p:cNvPr id="60486" name="Picture 28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744" y="3832"/>
              <a:ext cx="704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7" name="AutoShape 29"/>
            <p:cNvSpPr>
              <a:spLocks noChangeAspect="1" noChangeArrowheads="1"/>
            </p:cNvSpPr>
            <p:nvPr/>
          </p:nvSpPr>
          <p:spPr bwMode="auto">
            <a:xfrm>
              <a:off x="4274" y="3840"/>
              <a:ext cx="46" cy="43"/>
            </a:xfrm>
            <a:prstGeom prst="star5">
              <a:avLst/>
            </a:prstGeom>
            <a:solidFill>
              <a:srgbClr val="ED181E"/>
            </a:solidFill>
            <a:ln w="9525">
              <a:solidFill>
                <a:srgbClr val="ED181E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/>
                <a:cs typeface="Arial"/>
              </a:endParaRPr>
            </a:p>
          </p:txBody>
        </p:sp>
      </p:grpSp>
      <p:pic>
        <p:nvPicPr>
          <p:cNvPr id="60439" name="Picture 3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511800" y="5930900"/>
            <a:ext cx="1117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40" name="Picture 3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731000" y="6235700"/>
            <a:ext cx="1117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41" name="Rectangle 32"/>
          <p:cNvSpPr>
            <a:spLocks noChangeArrowheads="1"/>
          </p:cNvSpPr>
          <p:nvPr/>
        </p:nvSpPr>
        <p:spPr bwMode="auto">
          <a:xfrm>
            <a:off x="6248400" y="6565900"/>
            <a:ext cx="1524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60442" name="Picture 3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48400" y="6553200"/>
            <a:ext cx="1117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67" name="AutoShape 39"/>
          <p:cNvSpPr>
            <a:spLocks noChangeAspect="1" noChangeArrowheads="1"/>
          </p:cNvSpPr>
          <p:nvPr/>
        </p:nvSpPr>
        <p:spPr bwMode="auto">
          <a:xfrm>
            <a:off x="6276975" y="5943600"/>
            <a:ext cx="73025" cy="68263"/>
          </a:xfrm>
          <a:prstGeom prst="star5">
            <a:avLst/>
          </a:prstGeom>
          <a:solidFill>
            <a:srgbClr val="ED181E"/>
          </a:solidFill>
          <a:ln w="9525">
            <a:solidFill>
              <a:srgbClr val="ED181E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60444" name="Line 40"/>
          <p:cNvSpPr>
            <a:spLocks noChangeShapeType="1"/>
          </p:cNvSpPr>
          <p:nvPr/>
        </p:nvSpPr>
        <p:spPr bwMode="auto">
          <a:xfrm flipH="1">
            <a:off x="6161088" y="3124200"/>
            <a:ext cx="11112" cy="2590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60445" name="Line 41"/>
          <p:cNvSpPr>
            <a:spLocks noChangeShapeType="1"/>
          </p:cNvSpPr>
          <p:nvPr/>
        </p:nvSpPr>
        <p:spPr bwMode="auto">
          <a:xfrm>
            <a:off x="4876800" y="5715000"/>
            <a:ext cx="1970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7092950" y="2754313"/>
            <a:ext cx="1736725" cy="304800"/>
            <a:chOff x="4468" y="2397"/>
            <a:chExt cx="1094" cy="192"/>
          </a:xfrm>
        </p:grpSpPr>
        <p:pic>
          <p:nvPicPr>
            <p:cNvPr id="60484" name="Picture 4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468" y="2400"/>
              <a:ext cx="704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85" name="Text Box 44"/>
            <p:cNvSpPr txBox="1">
              <a:spLocks noChangeArrowheads="1"/>
            </p:cNvSpPr>
            <p:nvPr/>
          </p:nvSpPr>
          <p:spPr bwMode="auto">
            <a:xfrm>
              <a:off x="5222" y="2397"/>
              <a:ext cx="3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Arial"/>
                  <a:cs typeface="Arial"/>
                </a:rPr>
                <a:t>C3H</a:t>
              </a:r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5018088" y="2754313"/>
            <a:ext cx="1535112" cy="304800"/>
            <a:chOff x="3161" y="2397"/>
            <a:chExt cx="967" cy="192"/>
          </a:xfrm>
        </p:grpSpPr>
        <p:pic>
          <p:nvPicPr>
            <p:cNvPr id="60478" name="Picture 50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424" y="2400"/>
              <a:ext cx="704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79" name="AutoShape 51"/>
            <p:cNvSpPr>
              <a:spLocks noChangeAspect="1" noChangeArrowheads="1"/>
            </p:cNvSpPr>
            <p:nvPr/>
          </p:nvSpPr>
          <p:spPr bwMode="auto">
            <a:xfrm>
              <a:off x="3904" y="2405"/>
              <a:ext cx="46" cy="43"/>
            </a:xfrm>
            <a:prstGeom prst="star5">
              <a:avLst/>
            </a:prstGeom>
            <a:solidFill>
              <a:srgbClr val="ED181E"/>
            </a:solidFill>
            <a:ln w="9525">
              <a:solidFill>
                <a:srgbClr val="ED181E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/>
                <a:cs typeface="Arial"/>
              </a:endParaRPr>
            </a:p>
          </p:txBody>
        </p:sp>
        <p:sp>
          <p:nvSpPr>
            <p:cNvPr id="60480" name="Text Box 52"/>
            <p:cNvSpPr txBox="1">
              <a:spLocks noChangeArrowheads="1"/>
            </p:cNvSpPr>
            <p:nvPr/>
          </p:nvSpPr>
          <p:spPr bwMode="auto">
            <a:xfrm>
              <a:off x="3161" y="2397"/>
              <a:ext cx="2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Arial"/>
                  <a:cs typeface="Arial"/>
                </a:rPr>
                <a:t>F1</a:t>
              </a:r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22582" name="AutoShape 54"/>
          <p:cNvSpPr>
            <a:spLocks noChangeArrowheads="1"/>
          </p:cNvSpPr>
          <p:nvPr/>
        </p:nvSpPr>
        <p:spPr bwMode="auto">
          <a:xfrm>
            <a:off x="5334000" y="2349500"/>
            <a:ext cx="111125" cy="104775"/>
          </a:xfrm>
          <a:prstGeom prst="star5">
            <a:avLst/>
          </a:prstGeom>
          <a:solidFill>
            <a:srgbClr val="ED181E"/>
          </a:solidFill>
          <a:ln w="9525">
            <a:solidFill>
              <a:srgbClr val="ED181E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60451" name="Picture 55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3000" y="3886200"/>
            <a:ext cx="152400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52" name="Picture 56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23113" y="5303838"/>
            <a:ext cx="1803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85" name="AutoShape 57"/>
          <p:cNvSpPr>
            <a:spLocks noChangeArrowheads="1"/>
          </p:cNvSpPr>
          <p:nvPr/>
        </p:nvSpPr>
        <p:spPr bwMode="auto">
          <a:xfrm>
            <a:off x="5497513" y="4343400"/>
            <a:ext cx="111125" cy="104775"/>
          </a:xfrm>
          <a:prstGeom prst="star5">
            <a:avLst/>
          </a:prstGeom>
          <a:solidFill>
            <a:srgbClr val="ED181E"/>
          </a:solidFill>
          <a:ln w="9525">
            <a:solidFill>
              <a:srgbClr val="ED181E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60454" name="Picture 5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8951913" y="3810000"/>
            <a:ext cx="192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55" name="Text Box 59"/>
          <p:cNvSpPr txBox="1">
            <a:spLocks noChangeArrowheads="1"/>
          </p:cNvSpPr>
          <p:nvPr/>
        </p:nvSpPr>
        <p:spPr bwMode="auto">
          <a:xfrm>
            <a:off x="8342313" y="3886200"/>
            <a:ext cx="420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Arial"/>
                <a:cs typeface="Arial"/>
              </a:rPr>
              <a:t>G2</a:t>
            </a:r>
          </a:p>
        </p:txBody>
      </p:sp>
      <p:pic>
        <p:nvPicPr>
          <p:cNvPr id="60456" name="Picture 60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886200" y="6415088"/>
            <a:ext cx="9906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57" name="Picture 6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6400800"/>
            <a:ext cx="10668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58" name="Picture 6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43200" y="6415088"/>
            <a:ext cx="9890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91" name="AutoShape 63"/>
          <p:cNvSpPr>
            <a:spLocks noChangeAspect="1" noChangeArrowheads="1"/>
          </p:cNvSpPr>
          <p:nvPr/>
        </p:nvSpPr>
        <p:spPr bwMode="auto">
          <a:xfrm>
            <a:off x="4343400" y="6400800"/>
            <a:ext cx="95250" cy="88900"/>
          </a:xfrm>
          <a:prstGeom prst="star5">
            <a:avLst/>
          </a:prstGeom>
          <a:solidFill>
            <a:srgbClr val="ED181E"/>
          </a:solidFill>
          <a:ln w="9525">
            <a:solidFill>
              <a:srgbClr val="ED181E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2592" name="AutoShape 64"/>
          <p:cNvSpPr>
            <a:spLocks noChangeAspect="1" noChangeArrowheads="1"/>
          </p:cNvSpPr>
          <p:nvPr/>
        </p:nvSpPr>
        <p:spPr bwMode="auto">
          <a:xfrm>
            <a:off x="4343400" y="6532563"/>
            <a:ext cx="95250" cy="88900"/>
          </a:xfrm>
          <a:prstGeom prst="star5">
            <a:avLst/>
          </a:prstGeom>
          <a:solidFill>
            <a:srgbClr val="ED181E"/>
          </a:solidFill>
          <a:ln w="9525">
            <a:solidFill>
              <a:srgbClr val="ED181E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22593" name="AutoShape 65"/>
          <p:cNvSpPr>
            <a:spLocks noChangeAspect="1" noChangeArrowheads="1"/>
          </p:cNvSpPr>
          <p:nvPr/>
        </p:nvSpPr>
        <p:spPr bwMode="auto">
          <a:xfrm>
            <a:off x="3352800" y="6400800"/>
            <a:ext cx="95250" cy="88900"/>
          </a:xfrm>
          <a:prstGeom prst="star5">
            <a:avLst/>
          </a:prstGeom>
          <a:solidFill>
            <a:srgbClr val="ED181E"/>
          </a:solidFill>
          <a:ln w="9525">
            <a:solidFill>
              <a:srgbClr val="ED181E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60462" name="Picture 66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4724400"/>
            <a:ext cx="4876800" cy="1671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1447800" y="6400800"/>
            <a:ext cx="1117600" cy="241300"/>
            <a:chOff x="3744" y="3832"/>
            <a:chExt cx="704" cy="152"/>
          </a:xfrm>
        </p:grpSpPr>
        <p:pic>
          <p:nvPicPr>
            <p:cNvPr id="60476" name="Picture 68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3744" y="3832"/>
              <a:ext cx="704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97" name="AutoShape 69"/>
            <p:cNvSpPr>
              <a:spLocks noChangeAspect="1" noChangeArrowheads="1"/>
            </p:cNvSpPr>
            <p:nvPr/>
          </p:nvSpPr>
          <p:spPr bwMode="auto">
            <a:xfrm>
              <a:off x="4274" y="3840"/>
              <a:ext cx="46" cy="43"/>
            </a:xfrm>
            <a:prstGeom prst="star5">
              <a:avLst/>
            </a:prstGeom>
            <a:solidFill>
              <a:srgbClr val="ED181E"/>
            </a:solidFill>
            <a:ln w="9525">
              <a:solidFill>
                <a:srgbClr val="ED181E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/>
                <a:cs typeface="Arial"/>
              </a:endParaRPr>
            </a:p>
          </p:txBody>
        </p:sp>
      </p:grpSp>
      <p:grpSp>
        <p:nvGrpSpPr>
          <p:cNvPr id="6" name="Group 71"/>
          <p:cNvGrpSpPr>
            <a:grpSpLocks/>
          </p:cNvGrpSpPr>
          <p:nvPr/>
        </p:nvGrpSpPr>
        <p:grpSpPr bwMode="auto">
          <a:xfrm>
            <a:off x="4114800" y="1366838"/>
            <a:ext cx="2057400" cy="304800"/>
            <a:chOff x="2592" y="861"/>
            <a:chExt cx="1296" cy="192"/>
          </a:xfrm>
        </p:grpSpPr>
        <p:pic>
          <p:nvPicPr>
            <p:cNvPr id="60474" name="Picture 72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592" y="864"/>
              <a:ext cx="704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75" name="Rectangle 73"/>
            <p:cNvSpPr>
              <a:spLocks noChangeArrowheads="1"/>
            </p:cNvSpPr>
            <p:nvPr/>
          </p:nvSpPr>
          <p:spPr bwMode="auto">
            <a:xfrm>
              <a:off x="3311" y="861"/>
              <a:ext cx="5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>
                  <a:solidFill>
                    <a:srgbClr val="000000"/>
                  </a:solidFill>
                  <a:latin typeface="Arial"/>
                  <a:cs typeface="Arial"/>
                </a:rPr>
                <a:t>C3H/HeJ</a:t>
              </a:r>
            </a:p>
          </p:txBody>
        </p:sp>
      </p:grpSp>
      <p:grpSp>
        <p:nvGrpSpPr>
          <p:cNvPr id="7" name="Group 74"/>
          <p:cNvGrpSpPr>
            <a:grpSpLocks/>
          </p:cNvGrpSpPr>
          <p:nvPr/>
        </p:nvGrpSpPr>
        <p:grpSpPr bwMode="auto">
          <a:xfrm>
            <a:off x="914400" y="1366838"/>
            <a:ext cx="2057400" cy="304800"/>
            <a:chOff x="576" y="861"/>
            <a:chExt cx="1296" cy="192"/>
          </a:xfrm>
        </p:grpSpPr>
        <p:pic>
          <p:nvPicPr>
            <p:cNvPr id="60470" name="Picture 75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76" y="864"/>
              <a:ext cx="704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71" name="Rectangle 76"/>
            <p:cNvSpPr>
              <a:spLocks noChangeArrowheads="1"/>
            </p:cNvSpPr>
            <p:nvPr/>
          </p:nvSpPr>
          <p:spPr bwMode="auto">
            <a:xfrm>
              <a:off x="1246" y="861"/>
              <a:ext cx="6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>
                  <a:solidFill>
                    <a:srgbClr val="000000"/>
                  </a:solidFill>
                  <a:latin typeface="Arial"/>
                  <a:cs typeface="Arial"/>
                </a:rPr>
                <a:t>C57BL/6J</a:t>
              </a:r>
            </a:p>
          </p:txBody>
        </p:sp>
        <p:sp>
          <p:nvSpPr>
            <p:cNvPr id="22605" name="AutoShape 77"/>
            <p:cNvSpPr>
              <a:spLocks noChangeAspect="1" noChangeArrowheads="1"/>
            </p:cNvSpPr>
            <p:nvPr/>
          </p:nvSpPr>
          <p:spPr bwMode="auto">
            <a:xfrm>
              <a:off x="1058" y="869"/>
              <a:ext cx="46" cy="43"/>
            </a:xfrm>
            <a:prstGeom prst="star5">
              <a:avLst/>
            </a:prstGeom>
            <a:solidFill>
              <a:srgbClr val="ED181E"/>
            </a:solidFill>
            <a:ln w="9525">
              <a:solidFill>
                <a:srgbClr val="ED181E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/>
                <a:cs typeface="Arial"/>
              </a:endParaRPr>
            </a:p>
          </p:txBody>
        </p:sp>
        <p:sp>
          <p:nvSpPr>
            <p:cNvPr id="22606" name="AutoShape 78"/>
            <p:cNvSpPr>
              <a:spLocks noChangeAspect="1" noChangeArrowheads="1"/>
            </p:cNvSpPr>
            <p:nvPr/>
          </p:nvSpPr>
          <p:spPr bwMode="auto">
            <a:xfrm>
              <a:off x="720" y="960"/>
              <a:ext cx="46" cy="43"/>
            </a:xfrm>
            <a:prstGeom prst="star5">
              <a:avLst/>
            </a:prstGeom>
            <a:solidFill>
              <a:srgbClr val="ED181E"/>
            </a:solidFill>
            <a:ln w="9525">
              <a:solidFill>
                <a:srgbClr val="ED181E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60466" name="Text Box 79"/>
          <p:cNvSpPr txBox="1">
            <a:spLocks noChangeArrowheads="1"/>
          </p:cNvSpPr>
          <p:nvPr/>
        </p:nvSpPr>
        <p:spPr bwMode="auto">
          <a:xfrm>
            <a:off x="4038600" y="3352800"/>
            <a:ext cx="20099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Mate @ 9 months</a:t>
            </a:r>
          </a:p>
        </p:txBody>
      </p:sp>
      <p:sp>
        <p:nvSpPr>
          <p:cNvPr id="60467" name="Text Box 80"/>
          <p:cNvSpPr txBox="1">
            <a:spLocks noChangeArrowheads="1"/>
          </p:cNvSpPr>
          <p:nvPr/>
        </p:nvSpPr>
        <p:spPr bwMode="auto">
          <a:xfrm>
            <a:off x="6172200" y="276225"/>
            <a:ext cx="21989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906"/>
                </a:solidFill>
                <a:latin typeface="Arial"/>
                <a:cs typeface="Arial"/>
              </a:rPr>
              <a:t>Recessive </a:t>
            </a:r>
          </a:p>
          <a:p>
            <a:r>
              <a:rPr lang="en-US">
                <a:solidFill>
                  <a:srgbClr val="FF0906"/>
                </a:solidFill>
                <a:latin typeface="Arial"/>
                <a:cs typeface="Arial"/>
              </a:rPr>
              <a:t>Screen (autosomal)</a:t>
            </a:r>
          </a:p>
        </p:txBody>
      </p:sp>
      <p:sp>
        <p:nvSpPr>
          <p:cNvPr id="60468" name="Text Box 81"/>
          <p:cNvSpPr txBox="1">
            <a:spLocks noChangeArrowheads="1"/>
          </p:cNvSpPr>
          <p:nvPr/>
        </p:nvSpPr>
        <p:spPr bwMode="auto">
          <a:xfrm>
            <a:off x="0" y="757238"/>
            <a:ext cx="107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ED181E"/>
                </a:solidFill>
                <a:latin typeface="Arial"/>
                <a:cs typeface="Arial"/>
              </a:rPr>
              <a:t>mutagen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60469" name="Text Box 82"/>
          <p:cNvSpPr txBox="1">
            <a:spLocks noChangeArrowheads="1"/>
          </p:cNvSpPr>
          <p:nvPr/>
        </p:nvSpPr>
        <p:spPr bwMode="auto">
          <a:xfrm>
            <a:off x="152400" y="4343400"/>
            <a:ext cx="3366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Score embryos 1-2 weeks later</a:t>
            </a:r>
          </a:p>
        </p:txBody>
      </p:sp>
      <p:sp>
        <p:nvSpPr>
          <p:cNvPr id="72" name="Line 12"/>
          <p:cNvSpPr>
            <a:spLocks noChangeShapeType="1"/>
          </p:cNvSpPr>
          <p:nvPr/>
        </p:nvSpPr>
        <p:spPr bwMode="auto">
          <a:xfrm>
            <a:off x="3059113" y="914400"/>
            <a:ext cx="1131887" cy="1143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u="sng" dirty="0" smtClean="0">
                <a:solidFill>
                  <a:srgbClr val="FFFFFF"/>
                </a:solidFill>
              </a:rPr>
              <a:t>Sequence Capture </a:t>
            </a:r>
            <a:r>
              <a:rPr lang="en-US" sz="2800" u="sng" dirty="0" err="1" smtClean="0">
                <a:solidFill>
                  <a:srgbClr val="FFFFFF"/>
                </a:solidFill>
              </a:rPr>
              <a:t>idenitfied</a:t>
            </a:r>
            <a:r>
              <a:rPr lang="en-US" sz="2800" u="sng" dirty="0" smtClean="0">
                <a:solidFill>
                  <a:srgbClr val="FFFFFF"/>
                </a:solidFill>
              </a:rPr>
              <a:t> the </a:t>
            </a:r>
            <a:r>
              <a:rPr lang="en-US" sz="2800" i="1" u="sng" dirty="0" smtClean="0">
                <a:solidFill>
                  <a:srgbClr val="FFFFFF"/>
                </a:solidFill>
              </a:rPr>
              <a:t>shd </a:t>
            </a:r>
            <a:r>
              <a:rPr lang="en-US" sz="2800" u="sng" dirty="0" smtClean="0">
                <a:solidFill>
                  <a:srgbClr val="FFFFFF"/>
                </a:solidFill>
              </a:rPr>
              <a:t>gene</a:t>
            </a:r>
          </a:p>
        </p:txBody>
      </p:sp>
      <p:pic>
        <p:nvPicPr>
          <p:cNvPr id="1054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066800"/>
            <a:ext cx="4419600" cy="5070475"/>
          </a:xfrm>
        </p:spPr>
      </p:pic>
      <p:sp>
        <p:nvSpPr>
          <p:cNvPr id="105476" name="TextBox 4"/>
          <p:cNvSpPr txBox="1">
            <a:spLocks noChangeArrowheads="1"/>
          </p:cNvSpPr>
          <p:nvPr/>
        </p:nvSpPr>
        <p:spPr bwMode="auto">
          <a:xfrm>
            <a:off x="549275" y="6172200"/>
            <a:ext cx="2955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Nimblegen brochure</a:t>
            </a:r>
          </a:p>
        </p:txBody>
      </p:sp>
      <p:sp>
        <p:nvSpPr>
          <p:cNvPr id="105477" name="TextBox 5"/>
          <p:cNvSpPr txBox="1">
            <a:spLocks noChangeArrowheads="1"/>
          </p:cNvSpPr>
          <p:nvPr/>
        </p:nvSpPr>
        <p:spPr bwMode="auto">
          <a:xfrm>
            <a:off x="4533900" y="1266825"/>
            <a:ext cx="43815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Isolate mutant DNA</a:t>
            </a:r>
          </a:p>
          <a:p>
            <a:endParaRPr lang="en-US" sz="3200">
              <a:solidFill>
                <a:srgbClr val="FFFFFF"/>
              </a:solidFill>
            </a:endParaRPr>
          </a:p>
          <a:p>
            <a:r>
              <a:rPr lang="en-US" sz="3200">
                <a:solidFill>
                  <a:srgbClr val="FFFFFF"/>
                </a:solidFill>
              </a:rPr>
              <a:t>Fragment</a:t>
            </a:r>
          </a:p>
          <a:p>
            <a:endParaRPr lang="en-US" sz="3200">
              <a:solidFill>
                <a:srgbClr val="FFFFFF"/>
              </a:solidFill>
            </a:endParaRPr>
          </a:p>
          <a:p>
            <a:r>
              <a:rPr lang="en-US" sz="3200">
                <a:solidFill>
                  <a:srgbClr val="FFFFFF"/>
                </a:solidFill>
              </a:rPr>
              <a:t>Hybridize to oligo array</a:t>
            </a:r>
          </a:p>
          <a:p>
            <a:endParaRPr lang="en-US" sz="3200">
              <a:solidFill>
                <a:srgbClr val="FFFFFF"/>
              </a:solidFill>
            </a:endParaRPr>
          </a:p>
          <a:p>
            <a:r>
              <a:rPr lang="en-US" sz="3200">
                <a:solidFill>
                  <a:srgbClr val="FFFFFF"/>
                </a:solidFill>
              </a:rPr>
              <a:t>Elute</a:t>
            </a:r>
          </a:p>
          <a:p>
            <a:endParaRPr lang="en-US" sz="3200">
              <a:solidFill>
                <a:srgbClr val="FFFFFF"/>
              </a:solidFill>
            </a:endParaRPr>
          </a:p>
          <a:p>
            <a:r>
              <a:rPr lang="en-US" sz="3200">
                <a:solidFill>
                  <a:srgbClr val="FFFFFF"/>
                </a:solidFill>
              </a:rPr>
              <a:t>Sequence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9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8915400" cy="685800"/>
          </a:xfrm>
        </p:spPr>
        <p:txBody>
          <a:bodyPr/>
          <a:lstStyle/>
          <a:p>
            <a:pPr eaLnBrk="1" hangingPunct="1"/>
            <a:r>
              <a:rPr lang="en-US" sz="2800" u="sng" smtClean="0">
                <a:solidFill>
                  <a:schemeClr val="bg1"/>
                </a:solidFill>
              </a:rPr>
              <a:t>Irf6 and Ikk</a:t>
            </a:r>
            <a:r>
              <a:rPr lang="en-US" sz="2800" u="sng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800" u="sng" smtClean="0">
                <a:solidFill>
                  <a:schemeClr val="bg1"/>
                </a:solidFill>
              </a:rPr>
              <a:t> are also required for differentiation</a:t>
            </a:r>
          </a:p>
        </p:txBody>
      </p:sp>
      <p:sp>
        <p:nvSpPr>
          <p:cNvPr id="80899" name="Oval 87"/>
          <p:cNvSpPr>
            <a:spLocks noChangeArrowheads="1"/>
          </p:cNvSpPr>
          <p:nvPr/>
        </p:nvSpPr>
        <p:spPr bwMode="auto">
          <a:xfrm>
            <a:off x="990600" y="4354513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0" name="Oval 88"/>
          <p:cNvSpPr>
            <a:spLocks noChangeArrowheads="1"/>
          </p:cNvSpPr>
          <p:nvPr/>
        </p:nvSpPr>
        <p:spPr bwMode="auto">
          <a:xfrm>
            <a:off x="1447800" y="4354513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1" name="AutoShape 89"/>
          <p:cNvSpPr>
            <a:spLocks noChangeArrowheads="1"/>
          </p:cNvSpPr>
          <p:nvPr/>
        </p:nvSpPr>
        <p:spPr bwMode="auto">
          <a:xfrm>
            <a:off x="1219200" y="4545013"/>
            <a:ext cx="152400" cy="2286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2" name="AutoShape 90"/>
          <p:cNvSpPr>
            <a:spLocks noChangeArrowheads="1"/>
          </p:cNvSpPr>
          <p:nvPr/>
        </p:nvSpPr>
        <p:spPr bwMode="auto">
          <a:xfrm flipV="1">
            <a:off x="1219200" y="4164013"/>
            <a:ext cx="152400" cy="2286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304800" y="4697413"/>
            <a:ext cx="762000" cy="457200"/>
            <a:chOff x="2352" y="912"/>
            <a:chExt cx="480" cy="288"/>
          </a:xfrm>
        </p:grpSpPr>
        <p:sp>
          <p:nvSpPr>
            <p:cNvPr id="81012" name="AutoShape 53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013" name="Oval 54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1066800" y="4697413"/>
            <a:ext cx="762000" cy="457200"/>
            <a:chOff x="2352" y="912"/>
            <a:chExt cx="480" cy="288"/>
          </a:xfrm>
        </p:grpSpPr>
        <p:sp>
          <p:nvSpPr>
            <p:cNvPr id="81010" name="AutoShape 56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011" name="Oval 57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743200" y="4697413"/>
            <a:ext cx="762000" cy="457200"/>
            <a:chOff x="2352" y="912"/>
            <a:chExt cx="480" cy="288"/>
          </a:xfrm>
        </p:grpSpPr>
        <p:sp>
          <p:nvSpPr>
            <p:cNvPr id="81008" name="AutoShape 62"/>
            <p:cNvSpPr>
              <a:spLocks noChangeArrowheads="1"/>
            </p:cNvSpPr>
            <p:nvPr/>
          </p:nvSpPr>
          <p:spPr bwMode="auto">
            <a:xfrm>
              <a:off x="2352" y="912"/>
              <a:ext cx="480" cy="288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009" name="Oval 63"/>
            <p:cNvSpPr>
              <a:spLocks noChangeArrowheads="1"/>
            </p:cNvSpPr>
            <p:nvPr/>
          </p:nvSpPr>
          <p:spPr bwMode="auto">
            <a:xfrm>
              <a:off x="2496" y="1008"/>
              <a:ext cx="192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0906" name="AutoShape 65"/>
          <p:cNvSpPr>
            <a:spLocks noChangeArrowheads="1"/>
          </p:cNvSpPr>
          <p:nvPr/>
        </p:nvSpPr>
        <p:spPr bwMode="auto">
          <a:xfrm>
            <a:off x="76200" y="4240213"/>
            <a:ext cx="762000" cy="457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7" name="Oval 66"/>
          <p:cNvSpPr>
            <a:spLocks noChangeArrowheads="1"/>
          </p:cNvSpPr>
          <p:nvPr/>
        </p:nvSpPr>
        <p:spPr bwMode="auto">
          <a:xfrm>
            <a:off x="381000" y="4392613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8" name="AutoShape 70"/>
          <p:cNvSpPr>
            <a:spLocks noChangeArrowheads="1"/>
          </p:cNvSpPr>
          <p:nvPr/>
        </p:nvSpPr>
        <p:spPr bwMode="auto">
          <a:xfrm>
            <a:off x="1752600" y="4240213"/>
            <a:ext cx="762000" cy="457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9" name="Oval 71"/>
          <p:cNvSpPr>
            <a:spLocks noChangeArrowheads="1"/>
          </p:cNvSpPr>
          <p:nvPr/>
        </p:nvSpPr>
        <p:spPr bwMode="auto">
          <a:xfrm>
            <a:off x="1981200" y="4316413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0" name="AutoShape 73"/>
          <p:cNvSpPr>
            <a:spLocks noChangeArrowheads="1"/>
          </p:cNvSpPr>
          <p:nvPr/>
        </p:nvSpPr>
        <p:spPr bwMode="auto">
          <a:xfrm>
            <a:off x="2514600" y="4240213"/>
            <a:ext cx="762000" cy="457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1" name="Oval 74"/>
          <p:cNvSpPr>
            <a:spLocks noChangeArrowheads="1"/>
          </p:cNvSpPr>
          <p:nvPr/>
        </p:nvSpPr>
        <p:spPr bwMode="auto">
          <a:xfrm>
            <a:off x="2743200" y="4392613"/>
            <a:ext cx="3048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204"/>
          <p:cNvGrpSpPr>
            <a:grpSpLocks/>
          </p:cNvGrpSpPr>
          <p:nvPr/>
        </p:nvGrpSpPr>
        <p:grpSpPr bwMode="auto">
          <a:xfrm>
            <a:off x="1828800" y="4545013"/>
            <a:ext cx="914400" cy="749300"/>
            <a:chOff x="4953000" y="5193268"/>
            <a:chExt cx="914400" cy="750332"/>
          </a:xfrm>
        </p:grpSpPr>
        <p:sp>
          <p:nvSpPr>
            <p:cNvPr id="80990" name="Oval 205"/>
            <p:cNvSpPr>
              <a:spLocks noChangeArrowheads="1"/>
            </p:cNvSpPr>
            <p:nvPr/>
          </p:nvSpPr>
          <p:spPr bwMode="auto">
            <a:xfrm>
              <a:off x="4953000" y="5334000"/>
              <a:ext cx="914400" cy="533400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91" name="Oval 48"/>
            <p:cNvSpPr>
              <a:spLocks noChangeAspect="1" noChangeArrowheads="1"/>
            </p:cNvSpPr>
            <p:nvPr/>
          </p:nvSpPr>
          <p:spPr bwMode="auto">
            <a:xfrm>
              <a:off x="5708912" y="5556512"/>
              <a:ext cx="82288" cy="822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73"/>
            <p:cNvGrpSpPr>
              <a:grpSpLocks/>
            </p:cNvGrpSpPr>
            <p:nvPr/>
          </p:nvGrpSpPr>
          <p:grpSpPr bwMode="auto">
            <a:xfrm>
              <a:off x="5004825" y="5410202"/>
              <a:ext cx="405375" cy="380998"/>
              <a:chOff x="5023112" y="5410202"/>
              <a:chExt cx="405375" cy="380998"/>
            </a:xfrm>
          </p:grpSpPr>
          <p:sp>
            <p:nvSpPr>
              <p:cNvPr id="81003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81004" name="Straight Connector 219"/>
              <p:cNvCxnSpPr>
                <a:cxnSpLocks noChangeShapeType="1"/>
                <a:stCxn id="81003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1005" name="Straight Connector 220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1006" name="Straight Connector 22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1007" name="Straight Connector 222"/>
              <p:cNvCxnSpPr>
                <a:cxnSpLocks noChangeShapeType="1"/>
                <a:stCxn id="81003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7" name="Group 74"/>
            <p:cNvGrpSpPr>
              <a:grpSpLocks/>
            </p:cNvGrpSpPr>
            <p:nvPr/>
          </p:nvGrpSpPr>
          <p:grpSpPr bwMode="auto">
            <a:xfrm flipH="1">
              <a:off x="5385825" y="5410200"/>
              <a:ext cx="405375" cy="380998"/>
              <a:chOff x="5023112" y="5410202"/>
              <a:chExt cx="405375" cy="380998"/>
            </a:xfrm>
          </p:grpSpPr>
          <p:sp>
            <p:nvSpPr>
              <p:cNvPr id="80998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80999" name="Straight Connector 214"/>
              <p:cNvCxnSpPr>
                <a:cxnSpLocks noChangeShapeType="1"/>
                <a:stCxn id="80998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1000" name="Straight Connector 215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1001" name="Straight Connector 21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1002" name="Straight Connector 217"/>
              <p:cNvCxnSpPr>
                <a:cxnSpLocks noChangeShapeType="1"/>
                <a:stCxn id="80998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80994" name="TextBox 209"/>
            <p:cNvSpPr txBox="1">
              <a:spLocks noChangeArrowheads="1"/>
            </p:cNvSpPr>
            <p:nvPr/>
          </p:nvSpPr>
          <p:spPr bwMode="auto">
            <a:xfrm>
              <a:off x="5257800" y="5193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0995" name="TextBox 210"/>
            <p:cNvSpPr txBox="1">
              <a:spLocks noChangeArrowheads="1"/>
            </p:cNvSpPr>
            <p:nvPr/>
          </p:nvSpPr>
          <p:spPr bwMode="auto">
            <a:xfrm>
              <a:off x="5257800" y="53340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0996" name="TextBox 211"/>
            <p:cNvSpPr txBox="1">
              <a:spLocks noChangeArrowheads="1"/>
            </p:cNvSpPr>
            <p:nvPr/>
          </p:nvSpPr>
          <p:spPr bwMode="auto">
            <a:xfrm>
              <a:off x="5257800" y="54218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0997" name="TextBox 212"/>
            <p:cNvSpPr txBox="1">
              <a:spLocks noChangeArrowheads="1"/>
            </p:cNvSpPr>
            <p:nvPr/>
          </p:nvSpPr>
          <p:spPr bwMode="auto">
            <a:xfrm>
              <a:off x="5257800" y="5574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x</a:t>
              </a:r>
            </a:p>
          </p:txBody>
        </p:sp>
      </p:grpSp>
      <p:grpSp>
        <p:nvGrpSpPr>
          <p:cNvPr id="8" name="Group 242"/>
          <p:cNvGrpSpPr>
            <a:grpSpLocks/>
          </p:cNvGrpSpPr>
          <p:nvPr/>
        </p:nvGrpSpPr>
        <p:grpSpPr bwMode="auto">
          <a:xfrm>
            <a:off x="838200" y="4011613"/>
            <a:ext cx="914400" cy="749300"/>
            <a:chOff x="4953000" y="5193268"/>
            <a:chExt cx="914400" cy="750332"/>
          </a:xfrm>
        </p:grpSpPr>
        <p:sp>
          <p:nvSpPr>
            <p:cNvPr id="80972" name="Oval 243"/>
            <p:cNvSpPr>
              <a:spLocks noChangeArrowheads="1"/>
            </p:cNvSpPr>
            <p:nvPr/>
          </p:nvSpPr>
          <p:spPr bwMode="auto">
            <a:xfrm>
              <a:off x="4953000" y="5334000"/>
              <a:ext cx="9144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73" name="Oval 48"/>
            <p:cNvSpPr>
              <a:spLocks noChangeAspect="1" noChangeArrowheads="1"/>
            </p:cNvSpPr>
            <p:nvPr/>
          </p:nvSpPr>
          <p:spPr bwMode="auto">
            <a:xfrm>
              <a:off x="5708912" y="5556512"/>
              <a:ext cx="82288" cy="8228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245"/>
            <p:cNvGrpSpPr>
              <a:grpSpLocks/>
            </p:cNvGrpSpPr>
            <p:nvPr/>
          </p:nvGrpSpPr>
          <p:grpSpPr bwMode="auto">
            <a:xfrm>
              <a:off x="5004825" y="5410202"/>
              <a:ext cx="405375" cy="380998"/>
              <a:chOff x="5023112" y="5410202"/>
              <a:chExt cx="405375" cy="380998"/>
            </a:xfrm>
          </p:grpSpPr>
          <p:sp>
            <p:nvSpPr>
              <p:cNvPr id="80985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80986" name="Straight Connector 257"/>
              <p:cNvCxnSpPr>
                <a:cxnSpLocks noChangeShapeType="1"/>
                <a:stCxn id="80985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0987" name="Straight Connector 258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0988" name="Straight Connector 25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0989" name="Straight Connector 260"/>
              <p:cNvCxnSpPr>
                <a:cxnSpLocks noChangeShapeType="1"/>
                <a:stCxn id="80985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246"/>
            <p:cNvGrpSpPr>
              <a:grpSpLocks/>
            </p:cNvGrpSpPr>
            <p:nvPr/>
          </p:nvGrpSpPr>
          <p:grpSpPr bwMode="auto">
            <a:xfrm flipH="1">
              <a:off x="5385825" y="5410200"/>
              <a:ext cx="405375" cy="380998"/>
              <a:chOff x="5023112" y="5410202"/>
              <a:chExt cx="405375" cy="380998"/>
            </a:xfrm>
          </p:grpSpPr>
          <p:sp>
            <p:nvSpPr>
              <p:cNvPr id="80980" name="Oval 48"/>
              <p:cNvSpPr>
                <a:spLocks noChangeAspect="1" noChangeArrowheads="1"/>
              </p:cNvSpPr>
              <p:nvPr/>
            </p:nvSpPr>
            <p:spPr bwMode="auto">
              <a:xfrm>
                <a:off x="5023112" y="5556512"/>
                <a:ext cx="91432" cy="9143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80981" name="Straight Connector 252"/>
              <p:cNvCxnSpPr>
                <a:cxnSpLocks noChangeShapeType="1"/>
                <a:stCxn id="80980" idx="1"/>
              </p:cNvCxnSpPr>
              <p:nvPr/>
            </p:nvCxnSpPr>
            <p:spPr bwMode="auto">
              <a:xfrm rot="5400000" flipH="1" flipV="1">
                <a:off x="5143501" y="5303203"/>
                <a:ext cx="159700" cy="37369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0982" name="Straight Connector 253"/>
              <p:cNvCxnSpPr>
                <a:cxnSpLocks noChangeShapeType="1"/>
              </p:cNvCxnSpPr>
              <p:nvPr/>
            </p:nvCxnSpPr>
            <p:spPr bwMode="auto">
              <a:xfrm rot="16200000" flipH="1">
                <a:off x="5151124" y="5513836"/>
                <a:ext cx="161402" cy="3933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0983" name="Straight Connector 25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225934" y="5378334"/>
                <a:ext cx="51681" cy="3168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0984" name="Straight Connector 255"/>
              <p:cNvCxnSpPr>
                <a:cxnSpLocks noChangeShapeType="1"/>
                <a:stCxn id="80980" idx="5"/>
              </p:cNvCxnSpPr>
              <p:nvPr/>
            </p:nvCxnSpPr>
            <p:spPr bwMode="auto">
              <a:xfrm rot="16200000" flipH="1">
                <a:off x="5253555" y="5482153"/>
                <a:ext cx="4245" cy="3090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80976" name="TextBox 247"/>
            <p:cNvSpPr txBox="1">
              <a:spLocks noChangeArrowheads="1"/>
            </p:cNvSpPr>
            <p:nvPr/>
          </p:nvSpPr>
          <p:spPr bwMode="auto">
            <a:xfrm>
              <a:off x="5257800" y="5193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0977" name="TextBox 248"/>
            <p:cNvSpPr txBox="1">
              <a:spLocks noChangeArrowheads="1"/>
            </p:cNvSpPr>
            <p:nvPr/>
          </p:nvSpPr>
          <p:spPr bwMode="auto">
            <a:xfrm>
              <a:off x="5257800" y="5334000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0978" name="TextBox 249"/>
            <p:cNvSpPr txBox="1">
              <a:spLocks noChangeArrowheads="1"/>
            </p:cNvSpPr>
            <p:nvPr/>
          </p:nvSpPr>
          <p:spPr bwMode="auto">
            <a:xfrm>
              <a:off x="5257800" y="54218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0979" name="TextBox 250"/>
            <p:cNvSpPr txBox="1">
              <a:spLocks noChangeArrowheads="1"/>
            </p:cNvSpPr>
            <p:nvPr/>
          </p:nvSpPr>
          <p:spPr bwMode="auto">
            <a:xfrm>
              <a:off x="5257800" y="5574268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</a:rPr>
                <a:t>x</a:t>
              </a:r>
            </a:p>
          </p:txBody>
        </p:sp>
      </p:grpSp>
      <p:grpSp>
        <p:nvGrpSpPr>
          <p:cNvPr id="11" name="Group 293"/>
          <p:cNvGrpSpPr>
            <a:grpSpLocks/>
          </p:cNvGrpSpPr>
          <p:nvPr/>
        </p:nvGrpSpPr>
        <p:grpSpPr bwMode="auto">
          <a:xfrm>
            <a:off x="5105400" y="3617913"/>
            <a:ext cx="3810000" cy="1665287"/>
            <a:chOff x="4495800" y="4191000"/>
            <a:chExt cx="3810000" cy="1665288"/>
          </a:xfrm>
        </p:grpSpPr>
        <p:grpSp>
          <p:nvGrpSpPr>
            <p:cNvPr id="12" name="Group 55"/>
            <p:cNvGrpSpPr>
              <a:grpSpLocks/>
            </p:cNvGrpSpPr>
            <p:nvPr/>
          </p:nvGrpSpPr>
          <p:grpSpPr bwMode="auto">
            <a:xfrm>
              <a:off x="4800600" y="5257800"/>
              <a:ext cx="762000" cy="457200"/>
              <a:chOff x="2352" y="912"/>
              <a:chExt cx="480" cy="288"/>
            </a:xfrm>
          </p:grpSpPr>
          <p:sp>
            <p:nvSpPr>
              <p:cNvPr id="80970" name="AutoShape 56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971" name="Oval 57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0922" name="AutoShape 61"/>
            <p:cNvSpPr>
              <a:spLocks noChangeArrowheads="1"/>
            </p:cNvSpPr>
            <p:nvPr/>
          </p:nvSpPr>
          <p:spPr bwMode="auto">
            <a:xfrm>
              <a:off x="6477000" y="52578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3" name="Oval 62"/>
            <p:cNvSpPr>
              <a:spLocks noChangeArrowheads="1"/>
            </p:cNvSpPr>
            <p:nvPr/>
          </p:nvSpPr>
          <p:spPr bwMode="auto">
            <a:xfrm>
              <a:off x="6781800" y="53340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63"/>
            <p:cNvGrpSpPr>
              <a:grpSpLocks/>
            </p:cNvGrpSpPr>
            <p:nvPr/>
          </p:nvGrpSpPr>
          <p:grpSpPr bwMode="auto">
            <a:xfrm>
              <a:off x="7239000" y="5257800"/>
              <a:ext cx="762000" cy="457200"/>
              <a:chOff x="2352" y="912"/>
              <a:chExt cx="480" cy="288"/>
            </a:xfrm>
          </p:grpSpPr>
          <p:sp>
            <p:nvSpPr>
              <p:cNvPr id="80968" name="AutoShape 64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969" name="Oval 65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0925" name="AutoShape 66"/>
            <p:cNvSpPr>
              <a:spLocks noChangeArrowheads="1"/>
            </p:cNvSpPr>
            <p:nvPr/>
          </p:nvSpPr>
          <p:spPr bwMode="auto">
            <a:xfrm>
              <a:off x="4876800" y="48006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6" name="Oval 67"/>
            <p:cNvSpPr>
              <a:spLocks noChangeArrowheads="1"/>
            </p:cNvSpPr>
            <p:nvPr/>
          </p:nvSpPr>
          <p:spPr bwMode="auto">
            <a:xfrm>
              <a:off x="5105400" y="49530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7" name="AutoShape 68"/>
            <p:cNvSpPr>
              <a:spLocks noChangeArrowheads="1"/>
            </p:cNvSpPr>
            <p:nvPr/>
          </p:nvSpPr>
          <p:spPr bwMode="auto">
            <a:xfrm>
              <a:off x="5638800" y="48006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8" name="Oval 69"/>
            <p:cNvSpPr>
              <a:spLocks noChangeArrowheads="1"/>
            </p:cNvSpPr>
            <p:nvPr/>
          </p:nvSpPr>
          <p:spPr bwMode="auto">
            <a:xfrm>
              <a:off x="5867400" y="49530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9" name="AutoShape 70"/>
            <p:cNvSpPr>
              <a:spLocks noChangeArrowheads="1"/>
            </p:cNvSpPr>
            <p:nvPr/>
          </p:nvSpPr>
          <p:spPr bwMode="auto">
            <a:xfrm>
              <a:off x="6400800" y="48006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0" name="Oval 71"/>
            <p:cNvSpPr>
              <a:spLocks noChangeArrowheads="1"/>
            </p:cNvSpPr>
            <p:nvPr/>
          </p:nvSpPr>
          <p:spPr bwMode="auto">
            <a:xfrm>
              <a:off x="6629400" y="48768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1" name="AutoShape 72"/>
            <p:cNvSpPr>
              <a:spLocks noChangeArrowheads="1"/>
            </p:cNvSpPr>
            <p:nvPr/>
          </p:nvSpPr>
          <p:spPr bwMode="auto">
            <a:xfrm>
              <a:off x="7162800" y="4800600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2" name="Oval 73"/>
            <p:cNvSpPr>
              <a:spLocks noChangeArrowheads="1"/>
            </p:cNvSpPr>
            <p:nvPr/>
          </p:nvSpPr>
          <p:spPr bwMode="auto">
            <a:xfrm>
              <a:off x="7391400" y="49530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3" name="AutoShape 74"/>
            <p:cNvSpPr>
              <a:spLocks noChangeArrowheads="1"/>
            </p:cNvSpPr>
            <p:nvPr/>
          </p:nvSpPr>
          <p:spPr bwMode="auto">
            <a:xfrm>
              <a:off x="6400800" y="4495800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4" name="Oval 75"/>
            <p:cNvSpPr>
              <a:spLocks noChangeArrowheads="1"/>
            </p:cNvSpPr>
            <p:nvPr/>
          </p:nvSpPr>
          <p:spPr bwMode="auto">
            <a:xfrm>
              <a:off x="6629400" y="45339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5" name="AutoShape 76"/>
            <p:cNvSpPr>
              <a:spLocks noChangeArrowheads="1"/>
            </p:cNvSpPr>
            <p:nvPr/>
          </p:nvSpPr>
          <p:spPr bwMode="auto">
            <a:xfrm>
              <a:off x="7315200" y="4495800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6" name="Oval 77"/>
            <p:cNvSpPr>
              <a:spLocks noChangeArrowheads="1"/>
            </p:cNvSpPr>
            <p:nvPr/>
          </p:nvSpPr>
          <p:spPr bwMode="auto">
            <a:xfrm>
              <a:off x="7772400" y="45339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7" name="AutoShape 78"/>
            <p:cNvSpPr>
              <a:spLocks noChangeArrowheads="1"/>
            </p:cNvSpPr>
            <p:nvPr/>
          </p:nvSpPr>
          <p:spPr bwMode="auto">
            <a:xfrm>
              <a:off x="5486400" y="4495800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8" name="Oval 79"/>
            <p:cNvSpPr>
              <a:spLocks noChangeArrowheads="1"/>
            </p:cNvSpPr>
            <p:nvPr/>
          </p:nvSpPr>
          <p:spPr bwMode="auto">
            <a:xfrm>
              <a:off x="5715000" y="45339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9" name="AutoShape 80"/>
            <p:cNvSpPr>
              <a:spLocks noChangeArrowheads="1"/>
            </p:cNvSpPr>
            <p:nvPr/>
          </p:nvSpPr>
          <p:spPr bwMode="auto">
            <a:xfrm>
              <a:off x="4572000" y="4495800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40" name="Oval 81"/>
            <p:cNvSpPr>
              <a:spLocks noChangeArrowheads="1"/>
            </p:cNvSpPr>
            <p:nvPr/>
          </p:nvSpPr>
          <p:spPr bwMode="auto">
            <a:xfrm>
              <a:off x="4800600" y="4533900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41" name="AutoShape 83"/>
            <p:cNvSpPr>
              <a:spLocks noChangeArrowheads="1"/>
            </p:cNvSpPr>
            <p:nvPr/>
          </p:nvSpPr>
          <p:spPr bwMode="auto">
            <a:xfrm>
              <a:off x="6477000" y="43434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42" name="AutoShape 84"/>
            <p:cNvSpPr>
              <a:spLocks noChangeArrowheads="1"/>
            </p:cNvSpPr>
            <p:nvPr/>
          </p:nvSpPr>
          <p:spPr bwMode="auto">
            <a:xfrm>
              <a:off x="7391400" y="43434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43" name="AutoShape 85"/>
            <p:cNvSpPr>
              <a:spLocks noChangeArrowheads="1"/>
            </p:cNvSpPr>
            <p:nvPr/>
          </p:nvSpPr>
          <p:spPr bwMode="auto">
            <a:xfrm>
              <a:off x="5562600" y="43434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44" name="AutoShape 86"/>
            <p:cNvSpPr>
              <a:spLocks noChangeArrowheads="1"/>
            </p:cNvSpPr>
            <p:nvPr/>
          </p:nvSpPr>
          <p:spPr bwMode="auto">
            <a:xfrm>
              <a:off x="4648200" y="43434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45" name="AutoShape 87"/>
            <p:cNvSpPr>
              <a:spLocks noChangeArrowheads="1"/>
            </p:cNvSpPr>
            <p:nvPr/>
          </p:nvSpPr>
          <p:spPr bwMode="auto">
            <a:xfrm>
              <a:off x="6324600" y="41910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46" name="AutoShape 88"/>
            <p:cNvSpPr>
              <a:spLocks noChangeArrowheads="1"/>
            </p:cNvSpPr>
            <p:nvPr/>
          </p:nvSpPr>
          <p:spPr bwMode="auto">
            <a:xfrm>
              <a:off x="7239000" y="41910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47" name="AutoShape 89"/>
            <p:cNvSpPr>
              <a:spLocks noChangeArrowheads="1"/>
            </p:cNvSpPr>
            <p:nvPr/>
          </p:nvSpPr>
          <p:spPr bwMode="auto">
            <a:xfrm>
              <a:off x="5410200" y="41910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48" name="AutoShape 90"/>
            <p:cNvSpPr>
              <a:spLocks noChangeArrowheads="1"/>
            </p:cNvSpPr>
            <p:nvPr/>
          </p:nvSpPr>
          <p:spPr bwMode="auto">
            <a:xfrm>
              <a:off x="4495800" y="4191000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Group 183"/>
            <p:cNvGrpSpPr>
              <a:grpSpLocks/>
            </p:cNvGrpSpPr>
            <p:nvPr/>
          </p:nvGrpSpPr>
          <p:grpSpPr bwMode="auto">
            <a:xfrm>
              <a:off x="5553075" y="5105400"/>
              <a:ext cx="914400" cy="750888"/>
              <a:chOff x="4953000" y="5193268"/>
              <a:chExt cx="914400" cy="750332"/>
            </a:xfrm>
          </p:grpSpPr>
          <p:sp>
            <p:nvSpPr>
              <p:cNvPr id="80950" name="Oval 184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914400" cy="533400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951" name="Oval 48"/>
              <p:cNvSpPr>
                <a:spLocks noChangeAspect="1" noChangeArrowheads="1"/>
              </p:cNvSpPr>
              <p:nvPr/>
            </p:nvSpPr>
            <p:spPr bwMode="auto">
              <a:xfrm>
                <a:off x="5708912" y="5556512"/>
                <a:ext cx="82288" cy="822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5" name="Group 73"/>
              <p:cNvGrpSpPr>
                <a:grpSpLocks/>
              </p:cNvGrpSpPr>
              <p:nvPr/>
            </p:nvGrpSpPr>
            <p:grpSpPr bwMode="auto">
              <a:xfrm>
                <a:off x="5004825" y="5410202"/>
                <a:ext cx="405375" cy="380998"/>
                <a:chOff x="5023112" y="5410202"/>
                <a:chExt cx="405375" cy="380998"/>
              </a:xfrm>
            </p:grpSpPr>
            <p:sp>
              <p:nvSpPr>
                <p:cNvPr id="80963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cxnSp>
              <p:nvCxnSpPr>
                <p:cNvPr id="80964" name="Straight Connector 198"/>
                <p:cNvCxnSpPr>
                  <a:cxnSpLocks noChangeShapeType="1"/>
                  <a:stCxn id="80963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0965" name="Straight Connector 19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0966" name="Straight Connector 200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0967" name="Straight Connector 201"/>
                <p:cNvCxnSpPr>
                  <a:cxnSpLocks noChangeShapeType="1"/>
                  <a:stCxn id="80963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6" name="Group 74"/>
              <p:cNvGrpSpPr>
                <a:grpSpLocks/>
              </p:cNvGrpSpPr>
              <p:nvPr/>
            </p:nvGrpSpPr>
            <p:grpSpPr bwMode="auto">
              <a:xfrm flipH="1">
                <a:off x="5385825" y="5410200"/>
                <a:ext cx="405375" cy="380998"/>
                <a:chOff x="5023112" y="5410202"/>
                <a:chExt cx="405375" cy="380998"/>
              </a:xfrm>
            </p:grpSpPr>
            <p:sp>
              <p:nvSpPr>
                <p:cNvPr id="80958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cxnSp>
              <p:nvCxnSpPr>
                <p:cNvPr id="80959" name="Straight Connector 193"/>
                <p:cNvCxnSpPr>
                  <a:cxnSpLocks noChangeShapeType="1"/>
                  <a:stCxn id="80958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0960" name="Straight Connector 194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0961" name="Straight Connector 195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0962" name="Straight Connector 196"/>
                <p:cNvCxnSpPr>
                  <a:cxnSpLocks noChangeShapeType="1"/>
                  <a:stCxn id="80958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80954" name="TextBox 188"/>
              <p:cNvSpPr txBox="1">
                <a:spLocks noChangeArrowheads="1"/>
              </p:cNvSpPr>
              <p:nvPr/>
            </p:nvSpPr>
            <p:spPr bwMode="auto">
              <a:xfrm>
                <a:off x="5257800" y="5193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80955" name="TextBox 189"/>
              <p:cNvSpPr txBox="1">
                <a:spLocks noChangeArrowheads="1"/>
              </p:cNvSpPr>
              <p:nvPr/>
            </p:nvSpPr>
            <p:spPr bwMode="auto">
              <a:xfrm>
                <a:off x="5257800" y="53340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80956" name="TextBox 190"/>
              <p:cNvSpPr txBox="1">
                <a:spLocks noChangeArrowheads="1"/>
              </p:cNvSpPr>
              <p:nvPr/>
            </p:nvSpPr>
            <p:spPr bwMode="auto">
              <a:xfrm>
                <a:off x="5257800" y="54218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80957" name="TextBox 191"/>
              <p:cNvSpPr txBox="1">
                <a:spLocks noChangeArrowheads="1"/>
              </p:cNvSpPr>
              <p:nvPr/>
            </p:nvSpPr>
            <p:spPr bwMode="auto">
              <a:xfrm>
                <a:off x="5257800" y="5574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</a:rPr>
                  <a:t>x</a:t>
                </a:r>
              </a:p>
            </p:txBody>
          </p:sp>
        </p:grpSp>
      </p:grpSp>
      <p:cxnSp>
        <p:nvCxnSpPr>
          <p:cNvPr id="80915" name="Straight Connector 297"/>
          <p:cNvCxnSpPr>
            <a:cxnSpLocks noChangeShapeType="1"/>
          </p:cNvCxnSpPr>
          <p:nvPr/>
        </p:nvCxnSpPr>
        <p:spPr bwMode="auto">
          <a:xfrm>
            <a:off x="3733800" y="4456113"/>
            <a:ext cx="1289050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arrow" w="med" len="med"/>
          </a:ln>
        </p:spPr>
      </p:cxnSp>
      <p:cxnSp>
        <p:nvCxnSpPr>
          <p:cNvPr id="80916" name="Straight Connector 298"/>
          <p:cNvCxnSpPr>
            <a:cxnSpLocks noChangeShapeType="1"/>
          </p:cNvCxnSpPr>
          <p:nvPr/>
        </p:nvCxnSpPr>
        <p:spPr bwMode="auto">
          <a:xfrm rot="5400000">
            <a:off x="3622675" y="3313113"/>
            <a:ext cx="1289050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80917" name="Text Box 50"/>
          <p:cNvSpPr txBox="1">
            <a:spLocks noChangeArrowheads="1"/>
          </p:cNvSpPr>
          <p:nvPr/>
        </p:nvSpPr>
        <p:spPr bwMode="auto">
          <a:xfrm>
            <a:off x="5638800" y="5294313"/>
            <a:ext cx="30924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Loss of basal identity</a:t>
            </a:r>
          </a:p>
          <a:p>
            <a:r>
              <a:rPr lang="en-US" sz="2000">
                <a:solidFill>
                  <a:schemeClr val="bg1"/>
                </a:solidFill>
              </a:rPr>
              <a:t>Loss of distal proliferation</a:t>
            </a:r>
          </a:p>
          <a:p>
            <a:r>
              <a:rPr lang="en-US" sz="2000">
                <a:solidFill>
                  <a:schemeClr val="bg1"/>
                </a:solidFill>
              </a:rPr>
              <a:t>Terminal differentiation</a:t>
            </a:r>
          </a:p>
        </p:txBody>
      </p:sp>
      <p:sp>
        <p:nvSpPr>
          <p:cNvPr id="80918" name="Text Box 15"/>
          <p:cNvSpPr txBox="1">
            <a:spLocks noChangeArrowheads="1"/>
          </p:cNvSpPr>
          <p:nvPr/>
        </p:nvSpPr>
        <p:spPr bwMode="auto">
          <a:xfrm>
            <a:off x="381000" y="5294313"/>
            <a:ext cx="256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Intermediate cell fate</a:t>
            </a:r>
          </a:p>
        </p:txBody>
      </p:sp>
      <p:sp>
        <p:nvSpPr>
          <p:cNvPr id="80919" name="TextBox 130"/>
          <p:cNvSpPr txBox="1">
            <a:spLocks noChangeArrowheads="1"/>
          </p:cNvSpPr>
          <p:nvPr/>
        </p:nvSpPr>
        <p:spPr bwMode="auto">
          <a:xfrm>
            <a:off x="3452813" y="1981200"/>
            <a:ext cx="1576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Sfn shd</a:t>
            </a:r>
          </a:p>
        </p:txBody>
      </p:sp>
      <p:sp>
        <p:nvSpPr>
          <p:cNvPr id="80920" name="TextBox 116"/>
          <p:cNvSpPr txBox="1">
            <a:spLocks noChangeArrowheads="1"/>
          </p:cNvSpPr>
          <p:nvPr/>
        </p:nvSpPr>
        <p:spPr bwMode="auto">
          <a:xfrm>
            <a:off x="2971800" y="1447800"/>
            <a:ext cx="2587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Irf6         Ikk</a:t>
            </a:r>
            <a:r>
              <a:rPr lang="en-US" sz="3200">
                <a:solidFill>
                  <a:srgbClr val="FFFFFF"/>
                </a:solidFill>
                <a:latin typeface="Symbol" charset="2"/>
                <a:ea typeface="Symbol" charset="2"/>
                <a:cs typeface="Symbol" charset="2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50"/>
          <p:cNvSpPr txBox="1">
            <a:spLocks noChangeArrowheads="1"/>
          </p:cNvSpPr>
          <p:nvPr/>
        </p:nvSpPr>
        <p:spPr bwMode="auto">
          <a:xfrm>
            <a:off x="1905000" y="5729288"/>
            <a:ext cx="59388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Terminal differentiation and restriction of stem cells</a:t>
            </a:r>
          </a:p>
        </p:txBody>
      </p:sp>
      <p:sp>
        <p:nvSpPr>
          <p:cNvPr id="57348" name="Text Box 51"/>
          <p:cNvSpPr txBox="1">
            <a:spLocks noChangeArrowheads="1"/>
          </p:cNvSpPr>
          <p:nvPr/>
        </p:nvSpPr>
        <p:spPr bwMode="auto">
          <a:xfrm>
            <a:off x="6542088" y="4351338"/>
            <a:ext cx="11336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6FF1E"/>
                </a:solidFill>
                <a:latin typeface="Arial"/>
                <a:cs typeface="Arial"/>
              </a:rPr>
              <a:t>granular</a:t>
            </a:r>
          </a:p>
        </p:txBody>
      </p:sp>
      <p:sp>
        <p:nvSpPr>
          <p:cNvPr id="57349" name="Text Box 52"/>
          <p:cNvSpPr txBox="1">
            <a:spLocks noChangeArrowheads="1"/>
          </p:cNvSpPr>
          <p:nvPr/>
        </p:nvSpPr>
        <p:spPr bwMode="auto">
          <a:xfrm>
            <a:off x="6557963" y="4794250"/>
            <a:ext cx="1058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80FF"/>
                </a:solidFill>
                <a:latin typeface="Arial"/>
                <a:cs typeface="Arial"/>
              </a:rPr>
              <a:t>spinous</a:t>
            </a:r>
          </a:p>
        </p:txBody>
      </p:sp>
      <p:sp>
        <p:nvSpPr>
          <p:cNvPr id="57350" name="Text Box 53"/>
          <p:cNvSpPr txBox="1">
            <a:spLocks noChangeArrowheads="1"/>
          </p:cNvSpPr>
          <p:nvPr/>
        </p:nvSpPr>
        <p:spPr bwMode="auto">
          <a:xfrm>
            <a:off x="6557963" y="5265738"/>
            <a:ext cx="792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8000"/>
                </a:solidFill>
                <a:latin typeface="Arial"/>
                <a:cs typeface="Arial"/>
              </a:rPr>
              <a:t>basal</a:t>
            </a:r>
          </a:p>
        </p:txBody>
      </p:sp>
      <p:sp>
        <p:nvSpPr>
          <p:cNvPr id="57351" name="Text Box 54"/>
          <p:cNvSpPr txBox="1">
            <a:spLocks noChangeArrowheads="1"/>
          </p:cNvSpPr>
          <p:nvPr/>
        </p:nvSpPr>
        <p:spPr bwMode="auto">
          <a:xfrm>
            <a:off x="6542088" y="3886200"/>
            <a:ext cx="1144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606"/>
                </a:solidFill>
                <a:latin typeface="Arial"/>
                <a:cs typeface="Arial"/>
              </a:rPr>
              <a:t>cornified</a:t>
            </a:r>
          </a:p>
        </p:txBody>
      </p:sp>
      <p:sp>
        <p:nvSpPr>
          <p:cNvPr id="57352" name="Text Box 82"/>
          <p:cNvSpPr txBox="1">
            <a:spLocks noChangeArrowheads="1"/>
          </p:cNvSpPr>
          <p:nvPr/>
        </p:nvSpPr>
        <p:spPr bwMode="auto">
          <a:xfrm>
            <a:off x="7772400" y="4230688"/>
            <a:ext cx="855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e17.5</a:t>
            </a:r>
          </a:p>
        </p:txBody>
      </p:sp>
      <p:sp>
        <p:nvSpPr>
          <p:cNvPr id="57353" name="Text Box 13"/>
          <p:cNvSpPr txBox="1">
            <a:spLocks noChangeArrowheads="1"/>
          </p:cNvSpPr>
          <p:nvPr/>
        </p:nvSpPr>
        <p:spPr bwMode="auto">
          <a:xfrm>
            <a:off x="2971800" y="1219200"/>
            <a:ext cx="293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Single-layered ectoderm</a:t>
            </a:r>
          </a:p>
        </p:txBody>
      </p:sp>
      <p:sp>
        <p:nvSpPr>
          <p:cNvPr id="57354" name="Text Box 15"/>
          <p:cNvSpPr txBox="1">
            <a:spLocks noChangeArrowheads="1"/>
          </p:cNvSpPr>
          <p:nvPr/>
        </p:nvSpPr>
        <p:spPr bwMode="auto">
          <a:xfrm>
            <a:off x="2944813" y="3209925"/>
            <a:ext cx="2922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Arial"/>
                <a:cs typeface="Arial"/>
              </a:rPr>
              <a:t>Intermediate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 layer forms</a:t>
            </a:r>
          </a:p>
        </p:txBody>
      </p:sp>
      <p:sp>
        <p:nvSpPr>
          <p:cNvPr id="57355" name="Text Box 26"/>
          <p:cNvSpPr txBox="1">
            <a:spLocks noChangeArrowheads="1"/>
          </p:cNvSpPr>
          <p:nvPr/>
        </p:nvSpPr>
        <p:spPr bwMode="auto">
          <a:xfrm>
            <a:off x="7772400" y="674688"/>
            <a:ext cx="684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e8.5</a:t>
            </a:r>
          </a:p>
        </p:txBody>
      </p:sp>
      <p:sp>
        <p:nvSpPr>
          <p:cNvPr id="57356" name="Text Box 28"/>
          <p:cNvSpPr txBox="1">
            <a:spLocks noChangeArrowheads="1"/>
          </p:cNvSpPr>
          <p:nvPr/>
        </p:nvSpPr>
        <p:spPr bwMode="auto">
          <a:xfrm>
            <a:off x="7772400" y="2571750"/>
            <a:ext cx="855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e14.5</a:t>
            </a:r>
          </a:p>
        </p:txBody>
      </p:sp>
      <p:sp>
        <p:nvSpPr>
          <p:cNvPr id="57357" name="Text Box 34"/>
          <p:cNvSpPr txBox="1">
            <a:spLocks noChangeArrowheads="1"/>
          </p:cNvSpPr>
          <p:nvPr/>
        </p:nvSpPr>
        <p:spPr bwMode="auto">
          <a:xfrm>
            <a:off x="6346825" y="2670175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8000"/>
                </a:solidFill>
                <a:latin typeface="Arial"/>
                <a:cs typeface="Arial"/>
              </a:rPr>
              <a:t>basal</a:t>
            </a:r>
          </a:p>
        </p:txBody>
      </p:sp>
      <p:sp>
        <p:nvSpPr>
          <p:cNvPr id="57358" name="Text Box 35"/>
          <p:cNvSpPr txBox="1">
            <a:spLocks noChangeArrowheads="1"/>
          </p:cNvSpPr>
          <p:nvPr/>
        </p:nvSpPr>
        <p:spPr bwMode="auto">
          <a:xfrm>
            <a:off x="6330950" y="225583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00"/>
                </a:solidFill>
                <a:latin typeface="Arial"/>
                <a:cs typeface="Arial"/>
              </a:rPr>
              <a:t>intermediate</a:t>
            </a:r>
          </a:p>
        </p:txBody>
      </p:sp>
      <p:grpSp>
        <p:nvGrpSpPr>
          <p:cNvPr id="2" name="Group 157"/>
          <p:cNvGrpSpPr>
            <a:grpSpLocks/>
          </p:cNvGrpSpPr>
          <p:nvPr/>
        </p:nvGrpSpPr>
        <p:grpSpPr bwMode="auto">
          <a:xfrm>
            <a:off x="2895600" y="533400"/>
            <a:ext cx="3200400" cy="750888"/>
            <a:chOff x="2895600" y="533400"/>
            <a:chExt cx="3200400" cy="750887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2895600" y="681037"/>
              <a:ext cx="762000" cy="457200"/>
              <a:chOff x="2352" y="912"/>
              <a:chExt cx="480" cy="288"/>
            </a:xfrm>
          </p:grpSpPr>
          <p:sp>
            <p:nvSpPr>
              <p:cNvPr id="57502" name="AutoShape 40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503" name="Oval 41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57478" name="AutoShape 44"/>
            <p:cNvSpPr>
              <a:spLocks noChangeArrowheads="1"/>
            </p:cNvSpPr>
            <p:nvPr/>
          </p:nvSpPr>
          <p:spPr bwMode="auto">
            <a:xfrm>
              <a:off x="3657600" y="681037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79" name="Oval 45"/>
            <p:cNvSpPr>
              <a:spLocks noChangeArrowheads="1"/>
            </p:cNvSpPr>
            <p:nvPr/>
          </p:nvSpPr>
          <p:spPr bwMode="auto">
            <a:xfrm>
              <a:off x="3962400" y="827087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5334000" y="681037"/>
              <a:ext cx="762000" cy="457200"/>
              <a:chOff x="2352" y="912"/>
              <a:chExt cx="480" cy="288"/>
            </a:xfrm>
          </p:grpSpPr>
          <p:sp>
            <p:nvSpPr>
              <p:cNvPr id="57500" name="AutoShape 50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501" name="Oval 51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grpSp>
          <p:nvGrpSpPr>
            <p:cNvPr id="5" name="Group 145"/>
            <p:cNvGrpSpPr>
              <a:grpSpLocks/>
            </p:cNvGrpSpPr>
            <p:nvPr/>
          </p:nvGrpSpPr>
          <p:grpSpPr bwMode="auto">
            <a:xfrm>
              <a:off x="4419600" y="533400"/>
              <a:ext cx="914400" cy="750887"/>
              <a:chOff x="4953000" y="5193268"/>
              <a:chExt cx="914400" cy="750332"/>
            </a:xfrm>
          </p:grpSpPr>
          <p:sp>
            <p:nvSpPr>
              <p:cNvPr id="57482" name="Oval 146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914400" cy="533400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83" name="Oval 48"/>
              <p:cNvSpPr>
                <a:spLocks noChangeAspect="1" noChangeArrowheads="1"/>
              </p:cNvSpPr>
              <p:nvPr/>
            </p:nvSpPr>
            <p:spPr bwMode="auto">
              <a:xfrm>
                <a:off x="5708912" y="5556512"/>
                <a:ext cx="82288" cy="822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6" name="Group 73"/>
              <p:cNvGrpSpPr>
                <a:grpSpLocks/>
              </p:cNvGrpSpPr>
              <p:nvPr/>
            </p:nvGrpSpPr>
            <p:grpSpPr bwMode="auto">
              <a:xfrm>
                <a:off x="5004825" y="5410202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95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96" name="Straight Connector 160"/>
                <p:cNvCxnSpPr>
                  <a:cxnSpLocks noChangeShapeType="1"/>
                  <a:stCxn id="57495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7" name="Straight Connector 161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8" name="Straight Connector 162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9" name="Straight Connector 163"/>
                <p:cNvCxnSpPr>
                  <a:cxnSpLocks noChangeShapeType="1"/>
                  <a:stCxn id="57495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7" name="Group 74"/>
              <p:cNvGrpSpPr>
                <a:grpSpLocks/>
              </p:cNvGrpSpPr>
              <p:nvPr/>
            </p:nvGrpSpPr>
            <p:grpSpPr bwMode="auto">
              <a:xfrm flipH="1">
                <a:off x="5385825" y="5410200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90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91" name="Straight Connector 155"/>
                <p:cNvCxnSpPr>
                  <a:cxnSpLocks noChangeShapeType="1"/>
                  <a:stCxn id="57490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2" name="Straight Connector 15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3" name="Straight Connector 157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94" name="Straight Connector 158"/>
                <p:cNvCxnSpPr>
                  <a:cxnSpLocks noChangeShapeType="1"/>
                  <a:stCxn id="57490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57486" name="TextBox 150"/>
              <p:cNvSpPr txBox="1">
                <a:spLocks noChangeArrowheads="1"/>
              </p:cNvSpPr>
              <p:nvPr/>
            </p:nvSpPr>
            <p:spPr bwMode="auto">
              <a:xfrm>
                <a:off x="5257800" y="5193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87" name="TextBox 151"/>
              <p:cNvSpPr txBox="1">
                <a:spLocks noChangeArrowheads="1"/>
              </p:cNvSpPr>
              <p:nvPr/>
            </p:nvSpPr>
            <p:spPr bwMode="auto">
              <a:xfrm>
                <a:off x="5257800" y="53340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88" name="TextBox 152"/>
              <p:cNvSpPr txBox="1">
                <a:spLocks noChangeArrowheads="1"/>
              </p:cNvSpPr>
              <p:nvPr/>
            </p:nvSpPr>
            <p:spPr bwMode="auto">
              <a:xfrm>
                <a:off x="5257800" y="54218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89" name="TextBox 153"/>
              <p:cNvSpPr txBox="1">
                <a:spLocks noChangeArrowheads="1"/>
              </p:cNvSpPr>
              <p:nvPr/>
            </p:nvSpPr>
            <p:spPr bwMode="auto">
              <a:xfrm>
                <a:off x="5257800" y="5574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</p:grpSp>
      </p:grpSp>
      <p:grpSp>
        <p:nvGrpSpPr>
          <p:cNvPr id="8" name="Group 158"/>
          <p:cNvGrpSpPr>
            <a:grpSpLocks/>
          </p:cNvGrpSpPr>
          <p:nvPr/>
        </p:nvGrpSpPr>
        <p:grpSpPr bwMode="auto">
          <a:xfrm>
            <a:off x="2667000" y="1970088"/>
            <a:ext cx="3429000" cy="1284287"/>
            <a:chOff x="2667000" y="1970087"/>
            <a:chExt cx="3429000" cy="1284288"/>
          </a:xfrm>
        </p:grpSpPr>
        <p:sp>
          <p:nvSpPr>
            <p:cNvPr id="57420" name="Oval 87"/>
            <p:cNvSpPr>
              <a:spLocks noChangeArrowheads="1"/>
            </p:cNvSpPr>
            <p:nvPr/>
          </p:nvSpPr>
          <p:spPr bwMode="auto">
            <a:xfrm>
              <a:off x="3581400" y="2312987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21" name="Oval 88"/>
            <p:cNvSpPr>
              <a:spLocks noChangeArrowheads="1"/>
            </p:cNvSpPr>
            <p:nvPr/>
          </p:nvSpPr>
          <p:spPr bwMode="auto">
            <a:xfrm>
              <a:off x="4038600" y="2312987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22" name="AutoShape 89"/>
            <p:cNvSpPr>
              <a:spLocks noChangeArrowheads="1"/>
            </p:cNvSpPr>
            <p:nvPr/>
          </p:nvSpPr>
          <p:spPr bwMode="auto">
            <a:xfrm>
              <a:off x="3810000" y="2503487"/>
              <a:ext cx="152400" cy="22860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23" name="AutoShape 90"/>
            <p:cNvSpPr>
              <a:spLocks noChangeArrowheads="1"/>
            </p:cNvSpPr>
            <p:nvPr/>
          </p:nvSpPr>
          <p:spPr bwMode="auto">
            <a:xfrm flipV="1">
              <a:off x="3810000" y="2122487"/>
              <a:ext cx="152400" cy="22860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9" name="Group 52"/>
            <p:cNvGrpSpPr>
              <a:grpSpLocks/>
            </p:cNvGrpSpPr>
            <p:nvPr/>
          </p:nvGrpSpPr>
          <p:grpSpPr bwMode="auto">
            <a:xfrm>
              <a:off x="2895600" y="2655887"/>
              <a:ext cx="762000" cy="457200"/>
              <a:chOff x="2352" y="912"/>
              <a:chExt cx="480" cy="288"/>
            </a:xfrm>
          </p:grpSpPr>
          <p:sp>
            <p:nvSpPr>
              <p:cNvPr id="57475" name="AutoShape 53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76" name="Oval 54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grpSp>
          <p:nvGrpSpPr>
            <p:cNvPr id="10" name="Group 55"/>
            <p:cNvGrpSpPr>
              <a:grpSpLocks/>
            </p:cNvGrpSpPr>
            <p:nvPr/>
          </p:nvGrpSpPr>
          <p:grpSpPr bwMode="auto">
            <a:xfrm>
              <a:off x="3657600" y="2655887"/>
              <a:ext cx="762000" cy="457200"/>
              <a:chOff x="2352" y="912"/>
              <a:chExt cx="480" cy="288"/>
            </a:xfrm>
          </p:grpSpPr>
          <p:sp>
            <p:nvSpPr>
              <p:cNvPr id="57473" name="AutoShape 56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74" name="Oval 57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grpSp>
          <p:nvGrpSpPr>
            <p:cNvPr id="11" name="Group 61"/>
            <p:cNvGrpSpPr>
              <a:grpSpLocks/>
            </p:cNvGrpSpPr>
            <p:nvPr/>
          </p:nvGrpSpPr>
          <p:grpSpPr bwMode="auto">
            <a:xfrm>
              <a:off x="5334000" y="2655887"/>
              <a:ext cx="762000" cy="457200"/>
              <a:chOff x="2352" y="912"/>
              <a:chExt cx="480" cy="288"/>
            </a:xfrm>
          </p:grpSpPr>
          <p:sp>
            <p:nvSpPr>
              <p:cNvPr id="57471" name="AutoShape 62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72" name="Oval 63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57427" name="AutoShape 65"/>
            <p:cNvSpPr>
              <a:spLocks noChangeArrowheads="1"/>
            </p:cNvSpPr>
            <p:nvPr/>
          </p:nvSpPr>
          <p:spPr bwMode="auto">
            <a:xfrm>
              <a:off x="2667000" y="2198687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28" name="Oval 66"/>
            <p:cNvSpPr>
              <a:spLocks noChangeArrowheads="1"/>
            </p:cNvSpPr>
            <p:nvPr/>
          </p:nvSpPr>
          <p:spPr bwMode="auto">
            <a:xfrm>
              <a:off x="2971800" y="2351087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29" name="AutoShape 70"/>
            <p:cNvSpPr>
              <a:spLocks noChangeArrowheads="1"/>
            </p:cNvSpPr>
            <p:nvPr/>
          </p:nvSpPr>
          <p:spPr bwMode="auto">
            <a:xfrm>
              <a:off x="4343400" y="2198687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30" name="Oval 71"/>
            <p:cNvSpPr>
              <a:spLocks noChangeArrowheads="1"/>
            </p:cNvSpPr>
            <p:nvPr/>
          </p:nvSpPr>
          <p:spPr bwMode="auto">
            <a:xfrm>
              <a:off x="4572000" y="2274887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31" name="AutoShape 73"/>
            <p:cNvSpPr>
              <a:spLocks noChangeArrowheads="1"/>
            </p:cNvSpPr>
            <p:nvPr/>
          </p:nvSpPr>
          <p:spPr bwMode="auto">
            <a:xfrm>
              <a:off x="5105400" y="2198687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432" name="Oval 74"/>
            <p:cNvSpPr>
              <a:spLocks noChangeArrowheads="1"/>
            </p:cNvSpPr>
            <p:nvPr/>
          </p:nvSpPr>
          <p:spPr bwMode="auto">
            <a:xfrm>
              <a:off x="5334000" y="2351087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>
              <a:off x="4419600" y="2503487"/>
              <a:ext cx="914400" cy="750888"/>
              <a:chOff x="4953000" y="5193268"/>
              <a:chExt cx="914400" cy="750332"/>
            </a:xfrm>
          </p:grpSpPr>
          <p:sp>
            <p:nvSpPr>
              <p:cNvPr id="57453" name="Oval 127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914400" cy="533400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54" name="Oval 48"/>
              <p:cNvSpPr>
                <a:spLocks noChangeAspect="1" noChangeArrowheads="1"/>
              </p:cNvSpPr>
              <p:nvPr/>
            </p:nvSpPr>
            <p:spPr bwMode="auto">
              <a:xfrm>
                <a:off x="5708912" y="5556512"/>
                <a:ext cx="82288" cy="822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13" name="Group 73"/>
              <p:cNvGrpSpPr>
                <a:grpSpLocks/>
              </p:cNvGrpSpPr>
              <p:nvPr/>
            </p:nvGrpSpPr>
            <p:grpSpPr bwMode="auto">
              <a:xfrm>
                <a:off x="5004825" y="5410202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66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67" name="Straight Connector 141"/>
                <p:cNvCxnSpPr>
                  <a:cxnSpLocks noChangeShapeType="1"/>
                  <a:stCxn id="57466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68" name="Straight Connector 142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69" name="Straight Connector 143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70" name="Straight Connector 144"/>
                <p:cNvCxnSpPr>
                  <a:cxnSpLocks noChangeShapeType="1"/>
                  <a:stCxn id="57466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4" name="Group 74"/>
              <p:cNvGrpSpPr>
                <a:grpSpLocks/>
              </p:cNvGrpSpPr>
              <p:nvPr/>
            </p:nvGrpSpPr>
            <p:grpSpPr bwMode="auto">
              <a:xfrm flipH="1">
                <a:off x="5385825" y="5410200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61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62" name="Straight Connector 136"/>
                <p:cNvCxnSpPr>
                  <a:cxnSpLocks noChangeShapeType="1"/>
                  <a:stCxn id="57461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63" name="Straight Connector 137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64" name="Straight Connector 138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65" name="Straight Connector 139"/>
                <p:cNvCxnSpPr>
                  <a:cxnSpLocks noChangeShapeType="1"/>
                  <a:stCxn id="57461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57457" name="TextBox 131"/>
              <p:cNvSpPr txBox="1">
                <a:spLocks noChangeArrowheads="1"/>
              </p:cNvSpPr>
              <p:nvPr/>
            </p:nvSpPr>
            <p:spPr bwMode="auto">
              <a:xfrm>
                <a:off x="5257800" y="5193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58" name="TextBox 132"/>
              <p:cNvSpPr txBox="1">
                <a:spLocks noChangeArrowheads="1"/>
              </p:cNvSpPr>
              <p:nvPr/>
            </p:nvSpPr>
            <p:spPr bwMode="auto">
              <a:xfrm>
                <a:off x="5257800" y="53340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59" name="TextBox 133"/>
              <p:cNvSpPr txBox="1">
                <a:spLocks noChangeArrowheads="1"/>
              </p:cNvSpPr>
              <p:nvPr/>
            </p:nvSpPr>
            <p:spPr bwMode="auto">
              <a:xfrm>
                <a:off x="5257800" y="54218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60" name="TextBox 134"/>
              <p:cNvSpPr txBox="1">
                <a:spLocks noChangeArrowheads="1"/>
              </p:cNvSpPr>
              <p:nvPr/>
            </p:nvSpPr>
            <p:spPr bwMode="auto">
              <a:xfrm>
                <a:off x="5257800" y="5574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</p:grpSp>
        <p:grpSp>
          <p:nvGrpSpPr>
            <p:cNvPr id="15" name="Group 164"/>
            <p:cNvGrpSpPr>
              <a:grpSpLocks/>
            </p:cNvGrpSpPr>
            <p:nvPr/>
          </p:nvGrpSpPr>
          <p:grpSpPr bwMode="auto">
            <a:xfrm>
              <a:off x="3429000" y="1970087"/>
              <a:ext cx="914400" cy="750888"/>
              <a:chOff x="4953000" y="5193268"/>
              <a:chExt cx="914400" cy="750332"/>
            </a:xfrm>
          </p:grpSpPr>
          <p:sp>
            <p:nvSpPr>
              <p:cNvPr id="57435" name="Oval 165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914400" cy="53340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36" name="Oval 48"/>
              <p:cNvSpPr>
                <a:spLocks noChangeAspect="1" noChangeArrowheads="1"/>
              </p:cNvSpPr>
              <p:nvPr/>
            </p:nvSpPr>
            <p:spPr bwMode="auto">
              <a:xfrm>
                <a:off x="5708912" y="5556512"/>
                <a:ext cx="82288" cy="822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16" name="Group 73"/>
              <p:cNvGrpSpPr>
                <a:grpSpLocks/>
              </p:cNvGrpSpPr>
              <p:nvPr/>
            </p:nvGrpSpPr>
            <p:grpSpPr bwMode="auto">
              <a:xfrm>
                <a:off x="5004825" y="5410202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48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49" name="Straight Connector 179"/>
                <p:cNvCxnSpPr>
                  <a:cxnSpLocks noChangeShapeType="1"/>
                  <a:stCxn id="57448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50" name="Straight Connector 180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51" name="Straight Connector 181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52" name="Straight Connector 182"/>
                <p:cNvCxnSpPr>
                  <a:cxnSpLocks noChangeShapeType="1"/>
                  <a:stCxn id="57448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7" name="Group 74"/>
              <p:cNvGrpSpPr>
                <a:grpSpLocks/>
              </p:cNvGrpSpPr>
              <p:nvPr/>
            </p:nvGrpSpPr>
            <p:grpSpPr bwMode="auto">
              <a:xfrm flipH="1">
                <a:off x="5385825" y="5410200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43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44" name="Straight Connector 174"/>
                <p:cNvCxnSpPr>
                  <a:cxnSpLocks noChangeShapeType="1"/>
                  <a:stCxn id="57443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45" name="Straight Connector 175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46" name="Straight Connector 176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47" name="Straight Connector 177"/>
                <p:cNvCxnSpPr>
                  <a:cxnSpLocks noChangeShapeType="1"/>
                  <a:stCxn id="57443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57439" name="TextBox 169"/>
              <p:cNvSpPr txBox="1">
                <a:spLocks noChangeArrowheads="1"/>
              </p:cNvSpPr>
              <p:nvPr/>
            </p:nvSpPr>
            <p:spPr bwMode="auto">
              <a:xfrm>
                <a:off x="5257800" y="5193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40" name="TextBox 170"/>
              <p:cNvSpPr txBox="1">
                <a:spLocks noChangeArrowheads="1"/>
              </p:cNvSpPr>
              <p:nvPr/>
            </p:nvSpPr>
            <p:spPr bwMode="auto">
              <a:xfrm>
                <a:off x="5257800" y="53340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41" name="TextBox 171"/>
              <p:cNvSpPr txBox="1">
                <a:spLocks noChangeArrowheads="1"/>
              </p:cNvSpPr>
              <p:nvPr/>
            </p:nvSpPr>
            <p:spPr bwMode="auto">
              <a:xfrm>
                <a:off x="5257800" y="54218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42" name="TextBox 172"/>
              <p:cNvSpPr txBox="1">
                <a:spLocks noChangeArrowheads="1"/>
              </p:cNvSpPr>
              <p:nvPr/>
            </p:nvSpPr>
            <p:spPr bwMode="auto">
              <a:xfrm>
                <a:off x="5257800" y="5574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</p:grpSp>
      </p:grpSp>
      <p:grpSp>
        <p:nvGrpSpPr>
          <p:cNvPr id="18" name="Group 159"/>
          <p:cNvGrpSpPr>
            <a:grpSpLocks/>
          </p:cNvGrpSpPr>
          <p:nvPr/>
        </p:nvGrpSpPr>
        <p:grpSpPr bwMode="auto">
          <a:xfrm>
            <a:off x="2590800" y="4138613"/>
            <a:ext cx="3810000" cy="1665287"/>
            <a:chOff x="2590800" y="4138612"/>
            <a:chExt cx="3810000" cy="1665288"/>
          </a:xfrm>
        </p:grpSpPr>
        <p:grpSp>
          <p:nvGrpSpPr>
            <p:cNvPr id="19" name="Group 55"/>
            <p:cNvGrpSpPr>
              <a:grpSpLocks/>
            </p:cNvGrpSpPr>
            <p:nvPr/>
          </p:nvGrpSpPr>
          <p:grpSpPr bwMode="auto">
            <a:xfrm>
              <a:off x="2895600" y="5205412"/>
              <a:ext cx="762000" cy="457200"/>
              <a:chOff x="2352" y="912"/>
              <a:chExt cx="480" cy="288"/>
            </a:xfrm>
          </p:grpSpPr>
          <p:sp>
            <p:nvSpPr>
              <p:cNvPr id="57418" name="AutoShape 56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19" name="Oval 57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57370" name="AutoShape 61"/>
            <p:cNvSpPr>
              <a:spLocks noChangeArrowheads="1"/>
            </p:cNvSpPr>
            <p:nvPr/>
          </p:nvSpPr>
          <p:spPr bwMode="auto">
            <a:xfrm>
              <a:off x="4572000" y="5205412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71" name="Oval 62"/>
            <p:cNvSpPr>
              <a:spLocks noChangeArrowheads="1"/>
            </p:cNvSpPr>
            <p:nvPr/>
          </p:nvSpPr>
          <p:spPr bwMode="auto">
            <a:xfrm>
              <a:off x="4876800" y="52816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20" name="Group 63"/>
            <p:cNvGrpSpPr>
              <a:grpSpLocks/>
            </p:cNvGrpSpPr>
            <p:nvPr/>
          </p:nvGrpSpPr>
          <p:grpSpPr bwMode="auto">
            <a:xfrm>
              <a:off x="5334000" y="5205412"/>
              <a:ext cx="762000" cy="457200"/>
              <a:chOff x="2352" y="912"/>
              <a:chExt cx="480" cy="288"/>
            </a:xfrm>
          </p:grpSpPr>
          <p:sp>
            <p:nvSpPr>
              <p:cNvPr id="57416" name="AutoShape 64"/>
              <p:cNvSpPr>
                <a:spLocks noChangeArrowheads="1"/>
              </p:cNvSpPr>
              <p:nvPr/>
            </p:nvSpPr>
            <p:spPr bwMode="auto">
              <a:xfrm>
                <a:off x="2352" y="912"/>
                <a:ext cx="480" cy="288"/>
              </a:xfrm>
              <a:prstGeom prst="roundRect">
                <a:avLst>
                  <a:gd name="adj" fmla="val 16667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417" name="Oval 65"/>
              <p:cNvSpPr>
                <a:spLocks noChangeArrowheads="1"/>
              </p:cNvSpPr>
              <p:nvPr/>
            </p:nvSpPr>
            <p:spPr bwMode="auto">
              <a:xfrm>
                <a:off x="2496" y="1008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57373" name="AutoShape 66"/>
            <p:cNvSpPr>
              <a:spLocks noChangeArrowheads="1"/>
            </p:cNvSpPr>
            <p:nvPr/>
          </p:nvSpPr>
          <p:spPr bwMode="auto">
            <a:xfrm>
              <a:off x="2971800" y="4748212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74" name="Oval 67"/>
            <p:cNvSpPr>
              <a:spLocks noChangeArrowheads="1"/>
            </p:cNvSpPr>
            <p:nvPr/>
          </p:nvSpPr>
          <p:spPr bwMode="auto">
            <a:xfrm>
              <a:off x="3200400" y="49006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75" name="AutoShape 68"/>
            <p:cNvSpPr>
              <a:spLocks noChangeArrowheads="1"/>
            </p:cNvSpPr>
            <p:nvPr/>
          </p:nvSpPr>
          <p:spPr bwMode="auto">
            <a:xfrm>
              <a:off x="3733800" y="4748212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76" name="Oval 69"/>
            <p:cNvSpPr>
              <a:spLocks noChangeArrowheads="1"/>
            </p:cNvSpPr>
            <p:nvPr/>
          </p:nvSpPr>
          <p:spPr bwMode="auto">
            <a:xfrm>
              <a:off x="3962400" y="49006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77" name="AutoShape 70"/>
            <p:cNvSpPr>
              <a:spLocks noChangeArrowheads="1"/>
            </p:cNvSpPr>
            <p:nvPr/>
          </p:nvSpPr>
          <p:spPr bwMode="auto">
            <a:xfrm>
              <a:off x="4495800" y="4748212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78" name="Oval 71"/>
            <p:cNvSpPr>
              <a:spLocks noChangeArrowheads="1"/>
            </p:cNvSpPr>
            <p:nvPr/>
          </p:nvSpPr>
          <p:spPr bwMode="auto">
            <a:xfrm>
              <a:off x="4724400" y="48244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79" name="AutoShape 72"/>
            <p:cNvSpPr>
              <a:spLocks noChangeArrowheads="1"/>
            </p:cNvSpPr>
            <p:nvPr/>
          </p:nvSpPr>
          <p:spPr bwMode="auto">
            <a:xfrm>
              <a:off x="5257800" y="4748212"/>
              <a:ext cx="762000" cy="457200"/>
            </a:xfrm>
            <a:prstGeom prst="roundRect">
              <a:avLst>
                <a:gd name="adj" fmla="val 16667"/>
              </a:avLst>
            </a:prstGeom>
            <a:solidFill>
              <a:srgbClr val="008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0" name="Oval 73"/>
            <p:cNvSpPr>
              <a:spLocks noChangeArrowheads="1"/>
            </p:cNvSpPr>
            <p:nvPr/>
          </p:nvSpPr>
          <p:spPr bwMode="auto">
            <a:xfrm>
              <a:off x="5486400" y="49006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1" name="AutoShape 74"/>
            <p:cNvSpPr>
              <a:spLocks noChangeArrowheads="1"/>
            </p:cNvSpPr>
            <p:nvPr/>
          </p:nvSpPr>
          <p:spPr bwMode="auto">
            <a:xfrm>
              <a:off x="4495800" y="4443412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2" name="Oval 75"/>
            <p:cNvSpPr>
              <a:spLocks noChangeArrowheads="1"/>
            </p:cNvSpPr>
            <p:nvPr/>
          </p:nvSpPr>
          <p:spPr bwMode="auto">
            <a:xfrm>
              <a:off x="4724400" y="44815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3" name="AutoShape 76"/>
            <p:cNvSpPr>
              <a:spLocks noChangeArrowheads="1"/>
            </p:cNvSpPr>
            <p:nvPr/>
          </p:nvSpPr>
          <p:spPr bwMode="auto">
            <a:xfrm>
              <a:off x="5410200" y="4443412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4" name="Oval 77"/>
            <p:cNvSpPr>
              <a:spLocks noChangeArrowheads="1"/>
            </p:cNvSpPr>
            <p:nvPr/>
          </p:nvSpPr>
          <p:spPr bwMode="auto">
            <a:xfrm>
              <a:off x="5867400" y="44815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5" name="AutoShape 78"/>
            <p:cNvSpPr>
              <a:spLocks noChangeArrowheads="1"/>
            </p:cNvSpPr>
            <p:nvPr/>
          </p:nvSpPr>
          <p:spPr bwMode="auto">
            <a:xfrm>
              <a:off x="3581400" y="4443412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6" name="Oval 79"/>
            <p:cNvSpPr>
              <a:spLocks noChangeArrowheads="1"/>
            </p:cNvSpPr>
            <p:nvPr/>
          </p:nvSpPr>
          <p:spPr bwMode="auto">
            <a:xfrm>
              <a:off x="3810000" y="44815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7" name="AutoShape 80"/>
            <p:cNvSpPr>
              <a:spLocks noChangeArrowheads="1"/>
            </p:cNvSpPr>
            <p:nvPr/>
          </p:nvSpPr>
          <p:spPr bwMode="auto">
            <a:xfrm>
              <a:off x="2667000" y="4443412"/>
              <a:ext cx="914400" cy="304800"/>
            </a:xfrm>
            <a:prstGeom prst="roundRect">
              <a:avLst>
                <a:gd name="adj" fmla="val 16667"/>
              </a:avLst>
            </a:prstGeom>
            <a:solidFill>
              <a:srgbClr val="06FF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8" name="Oval 81"/>
            <p:cNvSpPr>
              <a:spLocks noChangeArrowheads="1"/>
            </p:cNvSpPr>
            <p:nvPr/>
          </p:nvSpPr>
          <p:spPr bwMode="auto">
            <a:xfrm>
              <a:off x="2895600" y="4481512"/>
              <a:ext cx="3048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89" name="AutoShape 83"/>
            <p:cNvSpPr>
              <a:spLocks noChangeArrowheads="1"/>
            </p:cNvSpPr>
            <p:nvPr/>
          </p:nvSpPr>
          <p:spPr bwMode="auto">
            <a:xfrm>
              <a:off x="4572000" y="4291012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90" name="AutoShape 84"/>
            <p:cNvSpPr>
              <a:spLocks noChangeArrowheads="1"/>
            </p:cNvSpPr>
            <p:nvPr/>
          </p:nvSpPr>
          <p:spPr bwMode="auto">
            <a:xfrm>
              <a:off x="5486400" y="4291012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91" name="AutoShape 85"/>
            <p:cNvSpPr>
              <a:spLocks noChangeArrowheads="1"/>
            </p:cNvSpPr>
            <p:nvPr/>
          </p:nvSpPr>
          <p:spPr bwMode="auto">
            <a:xfrm>
              <a:off x="3657600" y="4291012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92" name="AutoShape 86"/>
            <p:cNvSpPr>
              <a:spLocks noChangeArrowheads="1"/>
            </p:cNvSpPr>
            <p:nvPr/>
          </p:nvSpPr>
          <p:spPr bwMode="auto">
            <a:xfrm>
              <a:off x="2743200" y="4291012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93" name="AutoShape 87"/>
            <p:cNvSpPr>
              <a:spLocks noChangeArrowheads="1"/>
            </p:cNvSpPr>
            <p:nvPr/>
          </p:nvSpPr>
          <p:spPr bwMode="auto">
            <a:xfrm>
              <a:off x="4419600" y="4138612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94" name="AutoShape 88"/>
            <p:cNvSpPr>
              <a:spLocks noChangeArrowheads="1"/>
            </p:cNvSpPr>
            <p:nvPr/>
          </p:nvSpPr>
          <p:spPr bwMode="auto">
            <a:xfrm>
              <a:off x="5334000" y="4138612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95" name="AutoShape 89"/>
            <p:cNvSpPr>
              <a:spLocks noChangeArrowheads="1"/>
            </p:cNvSpPr>
            <p:nvPr/>
          </p:nvSpPr>
          <p:spPr bwMode="auto">
            <a:xfrm>
              <a:off x="3505200" y="4138612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57396" name="AutoShape 90"/>
            <p:cNvSpPr>
              <a:spLocks noChangeArrowheads="1"/>
            </p:cNvSpPr>
            <p:nvPr/>
          </p:nvSpPr>
          <p:spPr bwMode="auto">
            <a:xfrm>
              <a:off x="2590800" y="4138612"/>
              <a:ext cx="914400" cy="152400"/>
            </a:xfrm>
            <a:prstGeom prst="roundRect">
              <a:avLst>
                <a:gd name="adj" fmla="val 16667"/>
              </a:avLst>
            </a:prstGeom>
            <a:solidFill>
              <a:srgbClr val="FF060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Arial"/>
                <a:cs typeface="Arial"/>
              </a:endParaRPr>
            </a:p>
          </p:txBody>
        </p:sp>
        <p:grpSp>
          <p:nvGrpSpPr>
            <p:cNvPr id="21" name="Group 183"/>
            <p:cNvGrpSpPr>
              <a:grpSpLocks/>
            </p:cNvGrpSpPr>
            <p:nvPr/>
          </p:nvGrpSpPr>
          <p:grpSpPr bwMode="auto">
            <a:xfrm>
              <a:off x="3657600" y="5053012"/>
              <a:ext cx="914400" cy="750888"/>
              <a:chOff x="4953000" y="5193268"/>
              <a:chExt cx="914400" cy="750332"/>
            </a:xfrm>
          </p:grpSpPr>
          <p:sp>
            <p:nvSpPr>
              <p:cNvPr id="57398" name="Oval 184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914400" cy="533400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399" name="Oval 48"/>
              <p:cNvSpPr>
                <a:spLocks noChangeAspect="1" noChangeArrowheads="1"/>
              </p:cNvSpPr>
              <p:nvPr/>
            </p:nvSpPr>
            <p:spPr bwMode="auto">
              <a:xfrm>
                <a:off x="5708912" y="5556512"/>
                <a:ext cx="82288" cy="8228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grpSp>
            <p:nvGrpSpPr>
              <p:cNvPr id="22" name="Group 73"/>
              <p:cNvGrpSpPr>
                <a:grpSpLocks/>
              </p:cNvGrpSpPr>
              <p:nvPr/>
            </p:nvGrpSpPr>
            <p:grpSpPr bwMode="auto">
              <a:xfrm>
                <a:off x="5004825" y="5410202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11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12" name="Straight Connector 198"/>
                <p:cNvCxnSpPr>
                  <a:cxnSpLocks noChangeShapeType="1"/>
                  <a:stCxn id="57411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13" name="Straight Connector 19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14" name="Straight Connector 200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15" name="Straight Connector 201"/>
                <p:cNvCxnSpPr>
                  <a:cxnSpLocks noChangeShapeType="1"/>
                  <a:stCxn id="57411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3" name="Group 74"/>
              <p:cNvGrpSpPr>
                <a:grpSpLocks/>
              </p:cNvGrpSpPr>
              <p:nvPr/>
            </p:nvGrpSpPr>
            <p:grpSpPr bwMode="auto">
              <a:xfrm flipH="1">
                <a:off x="5385825" y="5410200"/>
                <a:ext cx="405375" cy="380998"/>
                <a:chOff x="5023112" y="5410202"/>
                <a:chExt cx="405375" cy="380998"/>
              </a:xfrm>
            </p:grpSpPr>
            <p:sp>
              <p:nvSpPr>
                <p:cNvPr id="57406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3112" y="5556512"/>
                  <a:ext cx="91432" cy="9143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57407" name="Straight Connector 193"/>
                <p:cNvCxnSpPr>
                  <a:cxnSpLocks noChangeShapeType="1"/>
                  <a:stCxn id="57406" idx="1"/>
                </p:cNvCxnSpPr>
                <p:nvPr/>
              </p:nvCxnSpPr>
              <p:spPr bwMode="auto">
                <a:xfrm rot="5400000" flipH="1" flipV="1">
                  <a:off x="5143501" y="5303203"/>
                  <a:ext cx="159700" cy="3736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08" name="Straight Connector 194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5151124" y="5513836"/>
                  <a:ext cx="161402" cy="3933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09" name="Straight Connector 195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5225934" y="5378334"/>
                  <a:ext cx="51681" cy="3168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410" name="Straight Connector 196"/>
                <p:cNvCxnSpPr>
                  <a:cxnSpLocks noChangeShapeType="1"/>
                  <a:stCxn id="57406" idx="5"/>
                </p:cNvCxnSpPr>
                <p:nvPr/>
              </p:nvCxnSpPr>
              <p:spPr bwMode="auto">
                <a:xfrm rot="16200000" flipH="1">
                  <a:off x="5253555" y="5482153"/>
                  <a:ext cx="4245" cy="3090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57402" name="TextBox 188"/>
              <p:cNvSpPr txBox="1">
                <a:spLocks noChangeArrowheads="1"/>
              </p:cNvSpPr>
              <p:nvPr/>
            </p:nvSpPr>
            <p:spPr bwMode="auto">
              <a:xfrm>
                <a:off x="5257800" y="5193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03" name="TextBox 189"/>
              <p:cNvSpPr txBox="1">
                <a:spLocks noChangeArrowheads="1"/>
              </p:cNvSpPr>
              <p:nvPr/>
            </p:nvSpPr>
            <p:spPr bwMode="auto">
              <a:xfrm>
                <a:off x="5257800" y="5334000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04" name="TextBox 190"/>
              <p:cNvSpPr txBox="1">
                <a:spLocks noChangeArrowheads="1"/>
              </p:cNvSpPr>
              <p:nvPr/>
            </p:nvSpPr>
            <p:spPr bwMode="auto">
              <a:xfrm>
                <a:off x="5257800" y="54218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  <p:sp>
            <p:nvSpPr>
              <p:cNvPr id="57405" name="TextBox 191"/>
              <p:cNvSpPr txBox="1">
                <a:spLocks noChangeArrowheads="1"/>
              </p:cNvSpPr>
              <p:nvPr/>
            </p:nvSpPr>
            <p:spPr bwMode="auto">
              <a:xfrm>
                <a:off x="5257800" y="5574268"/>
                <a:ext cx="300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rgbClr val="FF0000"/>
                    </a:solidFill>
                    <a:latin typeface="Arial"/>
                    <a:cs typeface="Arial"/>
                  </a:rPr>
                  <a:t>x</a:t>
                </a:r>
              </a:p>
            </p:txBody>
          </p:sp>
        </p:grpSp>
      </p:grpSp>
      <p:sp>
        <p:nvSpPr>
          <p:cNvPr id="57362" name="TextBox 151"/>
          <p:cNvSpPr txBox="1">
            <a:spLocks noChangeArrowheads="1"/>
          </p:cNvSpPr>
          <p:nvPr/>
        </p:nvSpPr>
        <p:spPr bwMode="auto">
          <a:xfrm>
            <a:off x="304800" y="674688"/>
            <a:ext cx="1422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8000"/>
                </a:solidFill>
                <a:latin typeface="Arial"/>
                <a:cs typeface="Arial"/>
              </a:rPr>
              <a:t>K14+, prolif.</a:t>
            </a:r>
          </a:p>
        </p:txBody>
      </p:sp>
      <p:sp>
        <p:nvSpPr>
          <p:cNvPr id="57363" name="TextBox 152"/>
          <p:cNvSpPr txBox="1">
            <a:spLocks noChangeArrowheads="1"/>
          </p:cNvSpPr>
          <p:nvPr/>
        </p:nvSpPr>
        <p:spPr bwMode="auto">
          <a:xfrm>
            <a:off x="304800" y="2655888"/>
            <a:ext cx="1422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8000"/>
                </a:solidFill>
                <a:latin typeface="Arial"/>
                <a:cs typeface="Arial"/>
              </a:rPr>
              <a:t>K14+, prolif.</a:t>
            </a:r>
          </a:p>
        </p:txBody>
      </p:sp>
      <p:sp>
        <p:nvSpPr>
          <p:cNvPr id="57364" name="TextBox 153"/>
          <p:cNvSpPr txBox="1">
            <a:spLocks noChangeArrowheads="1"/>
          </p:cNvSpPr>
          <p:nvPr/>
        </p:nvSpPr>
        <p:spPr bwMode="auto">
          <a:xfrm>
            <a:off x="0" y="2117725"/>
            <a:ext cx="1897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rial"/>
                <a:cs typeface="Arial"/>
              </a:rPr>
              <a:t>K10/K14+, prolif.</a:t>
            </a:r>
          </a:p>
        </p:txBody>
      </p:sp>
      <p:sp>
        <p:nvSpPr>
          <p:cNvPr id="57365" name="TextBox 154"/>
          <p:cNvSpPr txBox="1">
            <a:spLocks noChangeArrowheads="1"/>
          </p:cNvSpPr>
          <p:nvPr/>
        </p:nvSpPr>
        <p:spPr bwMode="auto">
          <a:xfrm>
            <a:off x="304800" y="5281613"/>
            <a:ext cx="1422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8000"/>
                </a:solidFill>
                <a:latin typeface="Arial"/>
                <a:cs typeface="Arial"/>
              </a:rPr>
              <a:t>K14+, prolif.</a:t>
            </a:r>
          </a:p>
        </p:txBody>
      </p:sp>
      <p:sp>
        <p:nvSpPr>
          <p:cNvPr id="57366" name="TextBox 155"/>
          <p:cNvSpPr txBox="1">
            <a:spLocks noChangeArrowheads="1"/>
          </p:cNvSpPr>
          <p:nvPr/>
        </p:nvSpPr>
        <p:spPr bwMode="auto">
          <a:xfrm>
            <a:off x="0" y="4819650"/>
            <a:ext cx="18849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80FF"/>
                </a:solidFill>
                <a:latin typeface="Arial"/>
                <a:cs typeface="Arial"/>
              </a:rPr>
              <a:t>K10+, non-prolif.</a:t>
            </a:r>
          </a:p>
        </p:txBody>
      </p:sp>
      <p:sp>
        <p:nvSpPr>
          <p:cNvPr id="57367" name="TextBox 156"/>
          <p:cNvSpPr txBox="1">
            <a:spLocks noChangeArrowheads="1"/>
          </p:cNvSpPr>
          <p:nvPr/>
        </p:nvSpPr>
        <p:spPr bwMode="auto">
          <a:xfrm>
            <a:off x="533400" y="436245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6FF1E"/>
                </a:solidFill>
                <a:latin typeface="Arial"/>
                <a:cs typeface="Arial"/>
              </a:rPr>
              <a:t>Loricrin+</a:t>
            </a:r>
          </a:p>
        </p:txBody>
      </p:sp>
      <p:sp>
        <p:nvSpPr>
          <p:cNvPr id="160" name="Title 159"/>
          <p:cNvSpPr>
            <a:spLocks noGrp="1"/>
          </p:cNvSpPr>
          <p:nvPr>
            <p:ph type="title" idx="4294967295"/>
          </p:nvPr>
        </p:nvSpPr>
        <p:spPr>
          <a:xfrm>
            <a:off x="457200" y="48870"/>
            <a:ext cx="8229600" cy="625366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US" sz="2800" u="sng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Normal Mouse Epidermal Development</a:t>
            </a:r>
            <a:endParaRPr lang="en-US" sz="2800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685800"/>
            <a:ext cx="5200316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800" y="27354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kern="1200" dirty="0" smtClean="0">
                <a:solidFill>
                  <a:schemeClr val="bg1"/>
                </a:solidFill>
              </a:rPr>
              <a:t>We study mouse limbs and skin</a:t>
            </a: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660400"/>
            <a:ext cx="2666829" cy="313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13"/>
          <p:cNvSpPr txBox="1">
            <a:spLocks noChangeArrowheads="1"/>
          </p:cNvSpPr>
          <p:nvPr/>
        </p:nvSpPr>
        <p:spPr bwMode="auto">
          <a:xfrm>
            <a:off x="457200" y="3429000"/>
            <a:ext cx="18557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www.med.unc.edu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2819400" y="2819400"/>
            <a:ext cx="1219200" cy="5334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962400"/>
            <a:ext cx="36576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3962400"/>
            <a:ext cx="3657600" cy="27432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 bwMode="auto">
          <a:xfrm>
            <a:off x="3962400" y="5105400"/>
            <a:ext cx="1219200" cy="5334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4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sz="2800" u="sng" dirty="0" smtClean="0">
                <a:solidFill>
                  <a:schemeClr val="tx1"/>
                </a:solidFill>
              </a:rPr>
              <a:t>Confirming the affected gene with a 2</a:t>
            </a:r>
            <a:r>
              <a:rPr lang="en-US" sz="2800" u="sng" baseline="30000" dirty="0" smtClean="0">
                <a:solidFill>
                  <a:schemeClr val="tx1"/>
                </a:solidFill>
              </a:rPr>
              <a:t>nd</a:t>
            </a:r>
            <a:r>
              <a:rPr lang="en-US" sz="2800" u="sng" dirty="0" smtClean="0">
                <a:solidFill>
                  <a:schemeClr val="tx1"/>
                </a:solidFill>
              </a:rPr>
              <a:t> allele</a:t>
            </a:r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3"/>
          <a:srcRect b="69188"/>
          <a:stretch>
            <a:fillRect/>
          </a:stretch>
        </p:blipFill>
        <p:spPr bwMode="auto">
          <a:xfrm>
            <a:off x="1676400" y="2895600"/>
            <a:ext cx="579120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277100" y="1895475"/>
            <a:ext cx="1206500" cy="439738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75538" y="1898650"/>
            <a:ext cx="1008062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84700" y="2114550"/>
            <a:ext cx="1930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00800" y="2114550"/>
            <a:ext cx="8763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457200" y="2117725"/>
            <a:ext cx="3276600" cy="15875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85800" y="1895475"/>
            <a:ext cx="190500" cy="43973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rot="16200000" flipH="1">
            <a:off x="763588" y="2439988"/>
            <a:ext cx="401637" cy="204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973931" y="2434432"/>
            <a:ext cx="401637" cy="215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700" name="TextBox 59"/>
          <p:cNvSpPr txBox="1">
            <a:spLocks noChangeArrowheads="1"/>
          </p:cNvSpPr>
          <p:nvPr/>
        </p:nvSpPr>
        <p:spPr bwMode="auto">
          <a:xfrm>
            <a:off x="609600" y="1503363"/>
            <a:ext cx="7215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1                                           </a:t>
            </a:r>
            <a:r>
              <a:rPr lang="en-US" sz="2400" dirty="0" err="1"/>
              <a:t>Exon</a:t>
            </a:r>
            <a:r>
              <a:rPr lang="en-US" sz="2400" dirty="0"/>
              <a:t> 2            3       </a:t>
            </a:r>
            <a:r>
              <a:rPr lang="en-US" sz="2400" dirty="0" smtClean="0"/>
              <a:t> 4</a:t>
            </a:r>
            <a:endParaRPr lang="en-US" sz="2400" dirty="0"/>
          </a:p>
        </p:txBody>
      </p:sp>
      <p:sp>
        <p:nvSpPr>
          <p:cNvPr id="114701" name="TextBox 60"/>
          <p:cNvSpPr txBox="1">
            <a:spLocks noChangeArrowheads="1"/>
          </p:cNvSpPr>
          <p:nvPr/>
        </p:nvSpPr>
        <p:spPr bwMode="auto">
          <a:xfrm>
            <a:off x="76200" y="1046163"/>
            <a:ext cx="4306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i="1"/>
              <a:t>1810019J16Rik</a:t>
            </a:r>
            <a:r>
              <a:rPr lang="en-US" sz="2400" i="1" baseline="30000"/>
              <a:t>tm1a(EUCOMM)Wtsi</a:t>
            </a:r>
            <a:endParaRPr lang="en-US" sz="2400" i="1"/>
          </a:p>
        </p:txBody>
      </p:sp>
      <p:sp>
        <p:nvSpPr>
          <p:cNvPr id="7" name="Rectangle 6"/>
          <p:cNvSpPr/>
          <p:nvPr/>
        </p:nvSpPr>
        <p:spPr>
          <a:xfrm>
            <a:off x="3543300" y="1895475"/>
            <a:ext cx="2552700" cy="439738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43300" y="1898650"/>
            <a:ext cx="46038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15100" y="1895475"/>
            <a:ext cx="190500" cy="439738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95400" y="1905000"/>
            <a:ext cx="1828800" cy="43973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Genetrap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1437" y="76200"/>
            <a:ext cx="8783187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u="sng" kern="1200" dirty="0" smtClean="0">
                <a:solidFill>
                  <a:schemeClr val="bg1"/>
                </a:solidFill>
                <a:cs typeface="Arial"/>
              </a:rPr>
              <a:t>How can we identify gene function genetically?</a:t>
            </a:r>
            <a:endParaRPr lang="en-US" dirty="0" smtClean="0"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437" y="1409213"/>
            <a:ext cx="263079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Humans afflicted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with disease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Map/Sequence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ID mutation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Make model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organism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Study mechanism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rot="5400000">
            <a:off x="1356120" y="2358238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1354532" y="3134521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1352944" y="3886992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rot="5400000">
            <a:off x="1349768" y="5005221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906018" y="1409213"/>
            <a:ext cx="29052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Gene of interest</a:t>
            </a: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Mutate gene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in model organism</a:t>
            </a: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Examine phenotype</a:t>
            </a: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Study mechanism</a:t>
            </a: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rot="5400000">
            <a:off x="4217908" y="2044852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5400000">
            <a:off x="4216320" y="3134521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5400000">
            <a:off x="4214732" y="3886992"/>
            <a:ext cx="274646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0.2|10.3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0.2|10.3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0.2|1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3388</Words>
  <Application>Microsoft Macintosh PowerPoint</Application>
  <PresentationFormat>On-screen Show (4:3)</PresentationFormat>
  <Paragraphs>909</Paragraphs>
  <Slides>85</Slides>
  <Notes>78</Notes>
  <HiddenSlides>0</HiddenSlides>
  <MMClips>0</MMClips>
  <ScaleCrop>false</ScaleCrop>
  <HeadingPairs>
    <vt:vector size="4" baseType="variant">
      <vt:variant>
        <vt:lpstr>Design Template</vt:lpstr>
      </vt:variant>
      <vt:variant>
        <vt:i4>4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Office Theme</vt:lpstr>
      <vt:lpstr>Blank Presentation</vt:lpstr>
      <vt:lpstr>1_Blank Presentation</vt:lpstr>
      <vt:lpstr>2_Blank Presentation</vt:lpstr>
      <vt:lpstr>Identifying genes that control organ shape, size and disease using mice.</vt:lpstr>
      <vt:lpstr>OUTLINE</vt:lpstr>
      <vt:lpstr>Organisms are derived from single cells</vt:lpstr>
      <vt:lpstr>Cell fate decisions shape organogenesis</vt:lpstr>
      <vt:lpstr>Cell fate decisions are determined by genes</vt:lpstr>
      <vt:lpstr>The function of most human genes is unknown</vt:lpstr>
      <vt:lpstr>The genetics approach to define gene function</vt:lpstr>
      <vt:lpstr>How can we identify gene function genetically?</vt:lpstr>
      <vt:lpstr>How can we identify gene function genetically?</vt:lpstr>
      <vt:lpstr>How can we identify gene function genetically?</vt:lpstr>
      <vt:lpstr>Model organisms are used to study genetics</vt:lpstr>
      <vt:lpstr>We study mouse limbs and skin</vt:lpstr>
      <vt:lpstr>Mouse mutants provide insights into development</vt:lpstr>
      <vt:lpstr>Mouse mutants model human diseases</vt:lpstr>
      <vt:lpstr>OUTLINE</vt:lpstr>
      <vt:lpstr>shorthand (shd) mutants first ID’d at e12.5</vt:lpstr>
      <vt:lpstr>shorthand (shd) mutants have short limbs</vt:lpstr>
      <vt:lpstr>shd mutants have cleft palate</vt:lpstr>
      <vt:lpstr>Slide 19</vt:lpstr>
      <vt:lpstr>shd mutants have skin defects</vt:lpstr>
      <vt:lpstr>shd defects linked to keratinocytes</vt:lpstr>
      <vt:lpstr>Slide 22</vt:lpstr>
      <vt:lpstr>OUTLINE</vt:lpstr>
      <vt:lpstr>Normal, stratified epidermis just prior to birth</vt:lpstr>
      <vt:lpstr>shd mutant epidermis is thick and disorganized</vt:lpstr>
      <vt:lpstr>Basal markers expand in shd epidermis</vt:lpstr>
      <vt:lpstr>Distal shd keratinocytes express K14 &amp; K10</vt:lpstr>
      <vt:lpstr>Terminal differentiation fails in shd mutants</vt:lpstr>
      <vt:lpstr>The epidermal barrier fails to form in shd mutants</vt:lpstr>
      <vt:lpstr>Proliferation is not halted in shd distal keratinocytes</vt:lpstr>
      <vt:lpstr>shd regulates the proliferation-differentiation switch</vt:lpstr>
      <vt:lpstr>Epidermis begins as a single layer of cells</vt:lpstr>
      <vt:lpstr>Epidermis forms a second layer at e14.5</vt:lpstr>
      <vt:lpstr>Epidermis becomes stratified in late embryos</vt:lpstr>
      <vt:lpstr>Is shd epidermis trapped in intermediate fate?</vt:lpstr>
      <vt:lpstr>shd basal keratinocytes are hyperproliferative</vt:lpstr>
      <vt:lpstr>shd epidermal thickening occurs early</vt:lpstr>
      <vt:lpstr>Shd curbs proliferation in epidermal stem cell layer and controls the proliferation-differentiation switch in progeny</vt:lpstr>
      <vt:lpstr>OUTLINE</vt:lpstr>
      <vt:lpstr>Stratifin (Sfn) mutants share the shd phenotype</vt:lpstr>
      <vt:lpstr>shd phenocopies Sfn differentiation defects</vt:lpstr>
      <vt:lpstr>Together, shd and Sfn regulate barrier formation</vt:lpstr>
      <vt:lpstr>Basal markers expand in shd-Sfn double hets </vt:lpstr>
      <vt:lpstr>shd-Sfn double hets display differentiation defects</vt:lpstr>
      <vt:lpstr>shd and Sfn act together to promote stepwise differentiation of the epidermis</vt:lpstr>
      <vt:lpstr>p63 regulates Sfn, Irf6 and Ikka</vt:lpstr>
      <vt:lpstr>p63 mutations underlie human epidermal syndromes</vt:lpstr>
      <vt:lpstr>p63 mutants develop the opposite phenotype of shd</vt:lpstr>
      <vt:lpstr>shd mutants show expanded p63 expression</vt:lpstr>
      <vt:lpstr>Reducing p63 dose rescues shd barrier defects</vt:lpstr>
      <vt:lpstr>Reducing p63 dose rescues shd epidermis thickness and restriction of basal markers</vt:lpstr>
      <vt:lpstr>Reducing p63 dose rescues shd differentiation defects</vt:lpstr>
      <vt:lpstr>Lowering p63 dose rescues shd basal proliferation</vt:lpstr>
      <vt:lpstr>shd curbs stem cell proliferation and controls the proliferation-differentiation switch in progeny</vt:lpstr>
      <vt:lpstr>OUTLINE</vt:lpstr>
      <vt:lpstr>shd mapped to the distal region of mouse Chr4</vt:lpstr>
      <vt:lpstr>We identified a mutation in the 1810019J16Rik gene</vt:lpstr>
      <vt:lpstr>The shd mutation lies near the start of exon 3 in 1810019J16Rik</vt:lpstr>
      <vt:lpstr>The shd mutation creates alters splicing of mRNA</vt:lpstr>
      <vt:lpstr>The shd mutation causes multiple splice products </vt:lpstr>
      <vt:lpstr>The shd mutation alters the C-terminus of the protein</vt:lpstr>
      <vt:lpstr>The shd mutation alters the C-terminus of the protein</vt:lpstr>
      <vt:lpstr>Edf1 is highly conserved across mammals</vt:lpstr>
      <vt:lpstr>Edf1 RNA is expressed in keratinocytes</vt:lpstr>
      <vt:lpstr>Edf1 protein is found at cell borders</vt:lpstr>
      <vt:lpstr>Confirming the affected gene with a 2nd allele</vt:lpstr>
      <vt:lpstr>Slide 67</vt:lpstr>
      <vt:lpstr>Slide 68</vt:lpstr>
      <vt:lpstr>The genetrap allele fails to complement shd</vt:lpstr>
      <vt:lpstr>Edf1shd/GT embryos fail to form a barrier</vt:lpstr>
      <vt:lpstr>Thickening &amp; basal markers expand in Edf1shd/GT</vt:lpstr>
      <vt:lpstr>Loss of differentiation in Edf1shd/GT </vt:lpstr>
      <vt:lpstr>OUTLINE</vt:lpstr>
      <vt:lpstr>Edf1 curbs stem cell proliferation and controls the proliferation-differentiation switch in progeny</vt:lpstr>
      <vt:lpstr>Slide 75</vt:lpstr>
      <vt:lpstr>Slide 76</vt:lpstr>
      <vt:lpstr>shd mutants have short digits</vt:lpstr>
      <vt:lpstr>Irf6 and Ikka mutants share the shd phenotype</vt:lpstr>
      <vt:lpstr>Edf1 is expressed in keratinocytes</vt:lpstr>
      <vt:lpstr>ENU Screen</vt:lpstr>
      <vt:lpstr>Sequence Capture idenitfied the shd gene</vt:lpstr>
      <vt:lpstr>Irf6 and Ikka are also required for differentiation</vt:lpstr>
      <vt:lpstr>Normal Mouse Epidermal Development</vt:lpstr>
      <vt:lpstr>We study mouse limbs and skin</vt:lpstr>
      <vt:lpstr>Confirming the affected gene with a 2nd allele</vt:lpstr>
    </vt:vector>
  </TitlesOfParts>
  <Company>Yale University School of Medicine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Fairfield University Feb 27, 2013</dc:title>
  <dc:creator>Scott Weatherbee</dc:creator>
  <cp:lastModifiedBy>Anita Fernandez</cp:lastModifiedBy>
  <cp:revision>104</cp:revision>
  <dcterms:created xsi:type="dcterms:W3CDTF">2013-02-27T13:17:27Z</dcterms:created>
  <dcterms:modified xsi:type="dcterms:W3CDTF">2013-02-27T15:08:13Z</dcterms:modified>
</cp:coreProperties>
</file>