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9" r:id="rId1"/>
  </p:sldMasterIdLst>
  <p:notesMasterIdLst>
    <p:notesMasterId r:id="rId25"/>
  </p:notesMasterIdLst>
  <p:sldIdLst>
    <p:sldId id="256" r:id="rId2"/>
    <p:sldId id="259" r:id="rId3"/>
    <p:sldId id="260" r:id="rId4"/>
    <p:sldId id="278" r:id="rId5"/>
    <p:sldId id="261" r:id="rId6"/>
    <p:sldId id="262" r:id="rId7"/>
    <p:sldId id="263" r:id="rId8"/>
    <p:sldId id="279" r:id="rId9"/>
    <p:sldId id="264" r:id="rId10"/>
    <p:sldId id="265" r:id="rId11"/>
    <p:sldId id="280" r:id="rId12"/>
    <p:sldId id="273" r:id="rId13"/>
    <p:sldId id="268" r:id="rId14"/>
    <p:sldId id="274" r:id="rId15"/>
    <p:sldId id="281" r:id="rId16"/>
    <p:sldId id="282" r:id="rId17"/>
    <p:sldId id="275" r:id="rId18"/>
    <p:sldId id="277" r:id="rId19"/>
    <p:sldId id="276" r:id="rId20"/>
    <p:sldId id="283" r:id="rId21"/>
    <p:sldId id="284" r:id="rId22"/>
    <p:sldId id="285" r:id="rId23"/>
    <p:sldId id="286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18" autoAdjust="0"/>
    <p:restoredTop sz="95232" autoAdjust="0"/>
  </p:normalViewPr>
  <p:slideViewPr>
    <p:cSldViewPr>
      <p:cViewPr varScale="1">
        <p:scale>
          <a:sx n="90" d="100"/>
          <a:sy n="90" d="100"/>
        </p:scale>
        <p:origin x="16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264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F757E0-0B2C-467D-B0C7-7B6AD58F504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0019B39-5E04-4933-8A59-5C93BB1F956E}">
      <dgm:prSet/>
      <dgm:spPr/>
      <dgm:t>
        <a:bodyPr/>
        <a:lstStyle/>
        <a:p>
          <a:pPr rtl="0"/>
          <a:r>
            <a:rPr lang="en-US"/>
            <a:t>Price</a:t>
          </a:r>
        </a:p>
      </dgm:t>
    </dgm:pt>
    <dgm:pt modelId="{7458ED17-7BCD-4187-9321-906BDFAC6013}" type="parTrans" cxnId="{C11CE03E-6A91-47ED-A3FB-5EE956AE1BBE}">
      <dgm:prSet/>
      <dgm:spPr/>
      <dgm:t>
        <a:bodyPr/>
        <a:lstStyle/>
        <a:p>
          <a:endParaRPr lang="en-US"/>
        </a:p>
      </dgm:t>
    </dgm:pt>
    <dgm:pt modelId="{78E0BB96-5B65-4C00-9AE6-3E99D803CB94}" type="sibTrans" cxnId="{C11CE03E-6A91-47ED-A3FB-5EE956AE1BBE}">
      <dgm:prSet/>
      <dgm:spPr/>
      <dgm:t>
        <a:bodyPr/>
        <a:lstStyle/>
        <a:p>
          <a:endParaRPr lang="en-US"/>
        </a:p>
      </dgm:t>
    </dgm:pt>
    <dgm:pt modelId="{340D7ACB-223C-4EE2-9CAC-FC52EE5C1E9D}">
      <dgm:prSet/>
      <dgm:spPr/>
      <dgm:t>
        <a:bodyPr/>
        <a:lstStyle/>
        <a:p>
          <a:pPr rtl="0"/>
          <a:r>
            <a:rPr lang="en-US"/>
            <a:t>Make the product or deliver the service cheap</a:t>
          </a:r>
        </a:p>
      </dgm:t>
    </dgm:pt>
    <dgm:pt modelId="{8AAB2A49-E0CD-4217-AA9F-253FB39D61B4}" type="parTrans" cxnId="{8E929677-A3A4-4892-956A-72A4E92396F8}">
      <dgm:prSet/>
      <dgm:spPr/>
      <dgm:t>
        <a:bodyPr/>
        <a:lstStyle/>
        <a:p>
          <a:endParaRPr lang="en-US"/>
        </a:p>
      </dgm:t>
    </dgm:pt>
    <dgm:pt modelId="{CB94B549-9660-4683-A717-8A4FB27CD10C}" type="sibTrans" cxnId="{8E929677-A3A4-4892-956A-72A4E92396F8}">
      <dgm:prSet/>
      <dgm:spPr/>
      <dgm:t>
        <a:bodyPr/>
        <a:lstStyle/>
        <a:p>
          <a:endParaRPr lang="en-US"/>
        </a:p>
      </dgm:t>
    </dgm:pt>
    <dgm:pt modelId="{C4BB0CCB-FBA0-43AC-B60D-C85D63C77529}">
      <dgm:prSet/>
      <dgm:spPr/>
      <dgm:t>
        <a:bodyPr/>
        <a:lstStyle/>
        <a:p>
          <a:pPr rtl="0"/>
          <a:r>
            <a:rPr lang="en-US"/>
            <a:t>Quality</a:t>
          </a:r>
        </a:p>
      </dgm:t>
    </dgm:pt>
    <dgm:pt modelId="{251EA68C-7DB0-45ED-AC7F-832E2F86835B}" type="parTrans" cxnId="{CCA99D1B-712A-42F2-99E7-169F4766D5B0}">
      <dgm:prSet/>
      <dgm:spPr/>
      <dgm:t>
        <a:bodyPr/>
        <a:lstStyle/>
        <a:p>
          <a:endParaRPr lang="en-US"/>
        </a:p>
      </dgm:t>
    </dgm:pt>
    <dgm:pt modelId="{04A724B0-D95D-40EA-8B9E-8E812724719C}" type="sibTrans" cxnId="{CCA99D1B-712A-42F2-99E7-169F4766D5B0}">
      <dgm:prSet/>
      <dgm:spPr/>
      <dgm:t>
        <a:bodyPr/>
        <a:lstStyle/>
        <a:p>
          <a:endParaRPr lang="en-US"/>
        </a:p>
      </dgm:t>
    </dgm:pt>
    <dgm:pt modelId="{EF038614-E54E-4A0F-9B6D-62CD9924B061}">
      <dgm:prSet/>
      <dgm:spPr/>
      <dgm:t>
        <a:bodyPr/>
        <a:lstStyle/>
        <a:p>
          <a:pPr rtl="0"/>
          <a:r>
            <a:rPr lang="en-US"/>
            <a:t>Make a great product or delivery a great service</a:t>
          </a:r>
        </a:p>
      </dgm:t>
    </dgm:pt>
    <dgm:pt modelId="{2C7A76EA-F331-455F-8660-72E9986FBCA1}" type="parTrans" cxnId="{43F3B1EA-7A92-423D-A6C2-50BE25F8B4AF}">
      <dgm:prSet/>
      <dgm:spPr/>
      <dgm:t>
        <a:bodyPr/>
        <a:lstStyle/>
        <a:p>
          <a:endParaRPr lang="en-US"/>
        </a:p>
      </dgm:t>
    </dgm:pt>
    <dgm:pt modelId="{53130419-4102-4E7C-A757-24879F723507}" type="sibTrans" cxnId="{43F3B1EA-7A92-423D-A6C2-50BE25F8B4AF}">
      <dgm:prSet/>
      <dgm:spPr/>
      <dgm:t>
        <a:bodyPr/>
        <a:lstStyle/>
        <a:p>
          <a:endParaRPr lang="en-US"/>
        </a:p>
      </dgm:t>
    </dgm:pt>
    <dgm:pt modelId="{0F5011D5-B298-4E67-9C87-4E831DFCE171}">
      <dgm:prSet/>
      <dgm:spPr/>
      <dgm:t>
        <a:bodyPr/>
        <a:lstStyle/>
        <a:p>
          <a:pPr rtl="0"/>
          <a:r>
            <a:rPr lang="en-US"/>
            <a:t>Delivery Speed</a:t>
          </a:r>
        </a:p>
      </dgm:t>
    </dgm:pt>
    <dgm:pt modelId="{331FA475-F5FD-4AA2-9C61-54AB488995F5}" type="parTrans" cxnId="{F04170FD-0013-4D65-89CF-0A7F70B80ED9}">
      <dgm:prSet/>
      <dgm:spPr/>
      <dgm:t>
        <a:bodyPr/>
        <a:lstStyle/>
        <a:p>
          <a:endParaRPr lang="en-US"/>
        </a:p>
      </dgm:t>
    </dgm:pt>
    <dgm:pt modelId="{C7F8C0FA-ACD1-4EAF-8266-C72090171302}" type="sibTrans" cxnId="{F04170FD-0013-4D65-89CF-0A7F70B80ED9}">
      <dgm:prSet/>
      <dgm:spPr/>
      <dgm:t>
        <a:bodyPr/>
        <a:lstStyle/>
        <a:p>
          <a:endParaRPr lang="en-US"/>
        </a:p>
      </dgm:t>
    </dgm:pt>
    <dgm:pt modelId="{C82C93FE-DBF1-4ACF-8104-57739DCA1FEC}">
      <dgm:prSet/>
      <dgm:spPr/>
      <dgm:t>
        <a:bodyPr/>
        <a:lstStyle/>
        <a:p>
          <a:pPr rtl="0"/>
          <a:r>
            <a:rPr lang="en-US"/>
            <a:t>Make the product or deliver the service quickly</a:t>
          </a:r>
        </a:p>
      </dgm:t>
    </dgm:pt>
    <dgm:pt modelId="{BC8013ED-8D25-44C0-A8C1-4C2165577E76}" type="parTrans" cxnId="{D2585EAF-9DB0-40D0-9ED9-EA8E7BF1E2E0}">
      <dgm:prSet/>
      <dgm:spPr/>
      <dgm:t>
        <a:bodyPr/>
        <a:lstStyle/>
        <a:p>
          <a:endParaRPr lang="en-US"/>
        </a:p>
      </dgm:t>
    </dgm:pt>
    <dgm:pt modelId="{10DE6EF7-173B-43D1-920A-6598C63FDB8C}" type="sibTrans" cxnId="{D2585EAF-9DB0-40D0-9ED9-EA8E7BF1E2E0}">
      <dgm:prSet/>
      <dgm:spPr/>
      <dgm:t>
        <a:bodyPr/>
        <a:lstStyle/>
        <a:p>
          <a:endParaRPr lang="en-US"/>
        </a:p>
      </dgm:t>
    </dgm:pt>
    <dgm:pt modelId="{18159439-1A7C-4238-AF93-975E3D3A71B7}">
      <dgm:prSet/>
      <dgm:spPr/>
      <dgm:t>
        <a:bodyPr/>
        <a:lstStyle/>
        <a:p>
          <a:pPr rtl="0"/>
          <a:r>
            <a:rPr lang="en-US"/>
            <a:t>Delivery Reliability</a:t>
          </a:r>
        </a:p>
      </dgm:t>
    </dgm:pt>
    <dgm:pt modelId="{4B21519D-F6EA-4240-9A11-4ACCFA719985}" type="parTrans" cxnId="{1EBB0EF6-0084-434D-8395-76CBE44A49BE}">
      <dgm:prSet/>
      <dgm:spPr/>
      <dgm:t>
        <a:bodyPr/>
        <a:lstStyle/>
        <a:p>
          <a:endParaRPr lang="en-US"/>
        </a:p>
      </dgm:t>
    </dgm:pt>
    <dgm:pt modelId="{1CBD2701-C0FF-4F3B-AAB2-C56B80BEABE7}" type="sibTrans" cxnId="{1EBB0EF6-0084-434D-8395-76CBE44A49BE}">
      <dgm:prSet/>
      <dgm:spPr/>
      <dgm:t>
        <a:bodyPr/>
        <a:lstStyle/>
        <a:p>
          <a:endParaRPr lang="en-US"/>
        </a:p>
      </dgm:t>
    </dgm:pt>
    <dgm:pt modelId="{E85FB0D4-1582-452F-A883-7F96481E255C}">
      <dgm:prSet/>
      <dgm:spPr/>
      <dgm:t>
        <a:bodyPr/>
        <a:lstStyle/>
        <a:p>
          <a:pPr rtl="0"/>
          <a:r>
            <a:rPr lang="en-US"/>
            <a:t>Deliver it when promised</a:t>
          </a:r>
        </a:p>
      </dgm:t>
    </dgm:pt>
    <dgm:pt modelId="{A6993889-7710-434A-A453-F9337936360B}" type="parTrans" cxnId="{1379EAE0-85A6-4F1B-9F36-5036CCA5C800}">
      <dgm:prSet/>
      <dgm:spPr/>
      <dgm:t>
        <a:bodyPr/>
        <a:lstStyle/>
        <a:p>
          <a:endParaRPr lang="en-US"/>
        </a:p>
      </dgm:t>
    </dgm:pt>
    <dgm:pt modelId="{499A46DE-3A0A-482C-96E2-93F541FE11D4}" type="sibTrans" cxnId="{1379EAE0-85A6-4F1B-9F36-5036CCA5C800}">
      <dgm:prSet/>
      <dgm:spPr/>
      <dgm:t>
        <a:bodyPr/>
        <a:lstStyle/>
        <a:p>
          <a:endParaRPr lang="en-US"/>
        </a:p>
      </dgm:t>
    </dgm:pt>
    <dgm:pt modelId="{27890590-CF2F-4D51-998E-BAD2B17239E6}">
      <dgm:prSet/>
      <dgm:spPr/>
      <dgm:t>
        <a:bodyPr/>
        <a:lstStyle/>
        <a:p>
          <a:pPr rtl="0"/>
          <a:r>
            <a:rPr lang="en-US"/>
            <a:t>Coping with Changes in Demand</a:t>
          </a:r>
        </a:p>
      </dgm:t>
    </dgm:pt>
    <dgm:pt modelId="{7A923186-C8D7-421D-B73A-BE097BB72785}" type="parTrans" cxnId="{D4A0EFB4-D00C-4A1A-8701-7DDE7A75E3D9}">
      <dgm:prSet/>
      <dgm:spPr/>
      <dgm:t>
        <a:bodyPr/>
        <a:lstStyle/>
        <a:p>
          <a:endParaRPr lang="en-US"/>
        </a:p>
      </dgm:t>
    </dgm:pt>
    <dgm:pt modelId="{A372E88A-33D6-47D9-A708-A0D40259E1D9}" type="sibTrans" cxnId="{D4A0EFB4-D00C-4A1A-8701-7DDE7A75E3D9}">
      <dgm:prSet/>
      <dgm:spPr/>
      <dgm:t>
        <a:bodyPr/>
        <a:lstStyle/>
        <a:p>
          <a:endParaRPr lang="en-US"/>
        </a:p>
      </dgm:t>
    </dgm:pt>
    <dgm:pt modelId="{FD15EC3B-2124-45F1-9070-E9AE8104C3F4}">
      <dgm:prSet/>
      <dgm:spPr/>
      <dgm:t>
        <a:bodyPr/>
        <a:lstStyle/>
        <a:p>
          <a:pPr rtl="0"/>
          <a:r>
            <a:rPr lang="en-US"/>
            <a:t>Change its volume</a:t>
          </a:r>
        </a:p>
      </dgm:t>
    </dgm:pt>
    <dgm:pt modelId="{EF981F98-DAD0-44EE-84E0-0FE622349C1B}" type="parTrans" cxnId="{1A194F0A-2F53-49B4-8A70-F5159A4E1C67}">
      <dgm:prSet/>
      <dgm:spPr/>
      <dgm:t>
        <a:bodyPr/>
        <a:lstStyle/>
        <a:p>
          <a:endParaRPr lang="en-US"/>
        </a:p>
      </dgm:t>
    </dgm:pt>
    <dgm:pt modelId="{FBE82A12-3D47-46C0-8BE5-421C728496D5}" type="sibTrans" cxnId="{1A194F0A-2F53-49B4-8A70-F5159A4E1C67}">
      <dgm:prSet/>
      <dgm:spPr/>
      <dgm:t>
        <a:bodyPr/>
        <a:lstStyle/>
        <a:p>
          <a:endParaRPr lang="en-US"/>
        </a:p>
      </dgm:t>
    </dgm:pt>
    <dgm:pt modelId="{F4B0CB37-2683-44FC-BF2D-01EAF97B4F27}">
      <dgm:prSet/>
      <dgm:spPr/>
      <dgm:t>
        <a:bodyPr/>
        <a:lstStyle/>
        <a:p>
          <a:pPr rtl="0"/>
          <a:r>
            <a:rPr lang="en-US"/>
            <a:t>Flexibility and New-Product Introduction Speed</a:t>
          </a:r>
        </a:p>
      </dgm:t>
    </dgm:pt>
    <dgm:pt modelId="{B9268AB1-4801-4F6B-911D-EDEA728B9CA4}" type="parTrans" cxnId="{A3DB47AB-04D0-42F3-BE94-034F43562ACE}">
      <dgm:prSet/>
      <dgm:spPr/>
      <dgm:t>
        <a:bodyPr/>
        <a:lstStyle/>
        <a:p>
          <a:endParaRPr lang="en-US"/>
        </a:p>
      </dgm:t>
    </dgm:pt>
    <dgm:pt modelId="{1A316ADF-176E-4013-BE11-84E86CAC1EA8}" type="sibTrans" cxnId="{A3DB47AB-04D0-42F3-BE94-034F43562ACE}">
      <dgm:prSet/>
      <dgm:spPr/>
      <dgm:t>
        <a:bodyPr/>
        <a:lstStyle/>
        <a:p>
          <a:endParaRPr lang="en-US"/>
        </a:p>
      </dgm:t>
    </dgm:pt>
    <dgm:pt modelId="{72AE5A4A-CA92-44E1-8496-BE3C7ED437A4}">
      <dgm:prSet/>
      <dgm:spPr/>
      <dgm:t>
        <a:bodyPr/>
        <a:lstStyle/>
        <a:p>
          <a:pPr rtl="0"/>
          <a:r>
            <a:rPr lang="en-US"/>
            <a:t>Change it</a:t>
          </a:r>
        </a:p>
      </dgm:t>
    </dgm:pt>
    <dgm:pt modelId="{6179C740-0E57-466D-A66E-B6B32378AB1E}" type="parTrans" cxnId="{6F69ED07-F927-456D-8584-12B1021D1029}">
      <dgm:prSet/>
      <dgm:spPr/>
      <dgm:t>
        <a:bodyPr/>
        <a:lstStyle/>
        <a:p>
          <a:endParaRPr lang="en-US"/>
        </a:p>
      </dgm:t>
    </dgm:pt>
    <dgm:pt modelId="{A1ACD520-29AB-46DD-8343-F9171864C79C}" type="sibTrans" cxnId="{6F69ED07-F927-456D-8584-12B1021D1029}">
      <dgm:prSet/>
      <dgm:spPr/>
      <dgm:t>
        <a:bodyPr/>
        <a:lstStyle/>
        <a:p>
          <a:endParaRPr lang="en-US"/>
        </a:p>
      </dgm:t>
    </dgm:pt>
    <dgm:pt modelId="{C58B67CD-6C69-41F5-9B3E-D3D83DF5D9CF}" type="pres">
      <dgm:prSet presAssocID="{C3F757E0-0B2C-467D-B0C7-7B6AD58F504E}" presName="linear" presStyleCnt="0">
        <dgm:presLayoutVars>
          <dgm:animLvl val="lvl"/>
          <dgm:resizeHandles val="exact"/>
        </dgm:presLayoutVars>
      </dgm:prSet>
      <dgm:spPr/>
    </dgm:pt>
    <dgm:pt modelId="{656767F5-F4EB-4479-B486-8FC7ADD9FD21}" type="pres">
      <dgm:prSet presAssocID="{D0019B39-5E04-4933-8A59-5C93BB1F956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5820E17-23C8-40E9-9062-72CF76171FEB}" type="pres">
      <dgm:prSet presAssocID="{D0019B39-5E04-4933-8A59-5C93BB1F956E}" presName="childText" presStyleLbl="revTx" presStyleIdx="0" presStyleCnt="6">
        <dgm:presLayoutVars>
          <dgm:bulletEnabled val="1"/>
        </dgm:presLayoutVars>
      </dgm:prSet>
      <dgm:spPr/>
    </dgm:pt>
    <dgm:pt modelId="{201E3A5C-197F-4EB7-8167-2AEE97FB9582}" type="pres">
      <dgm:prSet presAssocID="{C4BB0CCB-FBA0-43AC-B60D-C85D63C7752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CBDDD877-E110-4863-8C19-C5DC39E519FB}" type="pres">
      <dgm:prSet presAssocID="{C4BB0CCB-FBA0-43AC-B60D-C85D63C77529}" presName="childText" presStyleLbl="revTx" presStyleIdx="1" presStyleCnt="6">
        <dgm:presLayoutVars>
          <dgm:bulletEnabled val="1"/>
        </dgm:presLayoutVars>
      </dgm:prSet>
      <dgm:spPr/>
    </dgm:pt>
    <dgm:pt modelId="{5271E826-06BB-487F-A6C5-613408FF345F}" type="pres">
      <dgm:prSet presAssocID="{0F5011D5-B298-4E67-9C87-4E831DFCE17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BFC37DE-DD18-4A76-9CB7-2EC897B2FB68}" type="pres">
      <dgm:prSet presAssocID="{0F5011D5-B298-4E67-9C87-4E831DFCE171}" presName="childText" presStyleLbl="revTx" presStyleIdx="2" presStyleCnt="6">
        <dgm:presLayoutVars>
          <dgm:bulletEnabled val="1"/>
        </dgm:presLayoutVars>
      </dgm:prSet>
      <dgm:spPr/>
    </dgm:pt>
    <dgm:pt modelId="{9005A4D1-4862-44E8-9DB8-B695046F4B40}" type="pres">
      <dgm:prSet presAssocID="{18159439-1A7C-4238-AF93-975E3D3A71B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BFDD03C-E0F7-40F7-876E-546DDC5972A5}" type="pres">
      <dgm:prSet presAssocID="{18159439-1A7C-4238-AF93-975E3D3A71B7}" presName="childText" presStyleLbl="revTx" presStyleIdx="3" presStyleCnt="6">
        <dgm:presLayoutVars>
          <dgm:bulletEnabled val="1"/>
        </dgm:presLayoutVars>
      </dgm:prSet>
      <dgm:spPr/>
    </dgm:pt>
    <dgm:pt modelId="{9AF0F994-FC93-4C0B-B1EF-E5DC1587E5F8}" type="pres">
      <dgm:prSet presAssocID="{27890590-CF2F-4D51-998E-BAD2B17239E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B0EB031-706D-4357-8A97-3F5F2430411F}" type="pres">
      <dgm:prSet presAssocID="{27890590-CF2F-4D51-998E-BAD2B17239E6}" presName="childText" presStyleLbl="revTx" presStyleIdx="4" presStyleCnt="6">
        <dgm:presLayoutVars>
          <dgm:bulletEnabled val="1"/>
        </dgm:presLayoutVars>
      </dgm:prSet>
      <dgm:spPr/>
    </dgm:pt>
    <dgm:pt modelId="{6C5B76F4-91C8-4FB9-801E-A467E6F443F9}" type="pres">
      <dgm:prSet presAssocID="{F4B0CB37-2683-44FC-BF2D-01EAF97B4F27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F937BCD9-8162-4016-B4D3-5C3946CDD70F}" type="pres">
      <dgm:prSet presAssocID="{F4B0CB37-2683-44FC-BF2D-01EAF97B4F27}" presName="childText" presStyleLbl="revTx" presStyleIdx="5" presStyleCnt="6">
        <dgm:presLayoutVars>
          <dgm:bulletEnabled val="1"/>
        </dgm:presLayoutVars>
      </dgm:prSet>
      <dgm:spPr/>
    </dgm:pt>
  </dgm:ptLst>
  <dgm:cxnLst>
    <dgm:cxn modelId="{A19F7B80-7265-4591-BBDB-9A957F1B4497}" type="presOf" srcId="{D0019B39-5E04-4933-8A59-5C93BB1F956E}" destId="{656767F5-F4EB-4479-B486-8FC7ADD9FD21}" srcOrd="0" destOrd="0" presId="urn:microsoft.com/office/officeart/2005/8/layout/vList2"/>
    <dgm:cxn modelId="{8BA1246A-AF79-43F1-9C89-E83F2E80E315}" type="presOf" srcId="{FD15EC3B-2124-45F1-9070-E9AE8104C3F4}" destId="{EB0EB031-706D-4357-8A97-3F5F2430411F}" srcOrd="0" destOrd="0" presId="urn:microsoft.com/office/officeart/2005/8/layout/vList2"/>
    <dgm:cxn modelId="{1379EAE0-85A6-4F1B-9F36-5036CCA5C800}" srcId="{18159439-1A7C-4238-AF93-975E3D3A71B7}" destId="{E85FB0D4-1582-452F-A883-7F96481E255C}" srcOrd="0" destOrd="0" parTransId="{A6993889-7710-434A-A453-F9337936360B}" sibTransId="{499A46DE-3A0A-482C-96E2-93F541FE11D4}"/>
    <dgm:cxn modelId="{CCA99D1B-712A-42F2-99E7-169F4766D5B0}" srcId="{C3F757E0-0B2C-467D-B0C7-7B6AD58F504E}" destId="{C4BB0CCB-FBA0-43AC-B60D-C85D63C77529}" srcOrd="1" destOrd="0" parTransId="{251EA68C-7DB0-45ED-AC7F-832E2F86835B}" sibTransId="{04A724B0-D95D-40EA-8B9E-8E812724719C}"/>
    <dgm:cxn modelId="{43F3B1EA-7A92-423D-A6C2-50BE25F8B4AF}" srcId="{C4BB0CCB-FBA0-43AC-B60D-C85D63C77529}" destId="{EF038614-E54E-4A0F-9B6D-62CD9924B061}" srcOrd="0" destOrd="0" parTransId="{2C7A76EA-F331-455F-8660-72E9986FBCA1}" sibTransId="{53130419-4102-4E7C-A757-24879F723507}"/>
    <dgm:cxn modelId="{9BAFB022-DF26-4370-BB0A-06F7A946528D}" type="presOf" srcId="{0F5011D5-B298-4E67-9C87-4E831DFCE171}" destId="{5271E826-06BB-487F-A6C5-613408FF345F}" srcOrd="0" destOrd="0" presId="urn:microsoft.com/office/officeart/2005/8/layout/vList2"/>
    <dgm:cxn modelId="{C11CE03E-6A91-47ED-A3FB-5EE956AE1BBE}" srcId="{C3F757E0-0B2C-467D-B0C7-7B6AD58F504E}" destId="{D0019B39-5E04-4933-8A59-5C93BB1F956E}" srcOrd="0" destOrd="0" parTransId="{7458ED17-7BCD-4187-9321-906BDFAC6013}" sibTransId="{78E0BB96-5B65-4C00-9AE6-3E99D803CB94}"/>
    <dgm:cxn modelId="{37BAE516-5F8B-4F83-A042-3A781E87B117}" type="presOf" srcId="{18159439-1A7C-4238-AF93-975E3D3A71B7}" destId="{9005A4D1-4862-44E8-9DB8-B695046F4B40}" srcOrd="0" destOrd="0" presId="urn:microsoft.com/office/officeart/2005/8/layout/vList2"/>
    <dgm:cxn modelId="{D4A0EFB4-D00C-4A1A-8701-7DDE7A75E3D9}" srcId="{C3F757E0-0B2C-467D-B0C7-7B6AD58F504E}" destId="{27890590-CF2F-4D51-998E-BAD2B17239E6}" srcOrd="4" destOrd="0" parTransId="{7A923186-C8D7-421D-B73A-BE097BB72785}" sibTransId="{A372E88A-33D6-47D9-A708-A0D40259E1D9}"/>
    <dgm:cxn modelId="{D2585EAF-9DB0-40D0-9ED9-EA8E7BF1E2E0}" srcId="{0F5011D5-B298-4E67-9C87-4E831DFCE171}" destId="{C82C93FE-DBF1-4ACF-8104-57739DCA1FEC}" srcOrd="0" destOrd="0" parTransId="{BC8013ED-8D25-44C0-A8C1-4C2165577E76}" sibTransId="{10DE6EF7-173B-43D1-920A-6598C63FDB8C}"/>
    <dgm:cxn modelId="{1A194F0A-2F53-49B4-8A70-F5159A4E1C67}" srcId="{27890590-CF2F-4D51-998E-BAD2B17239E6}" destId="{FD15EC3B-2124-45F1-9070-E9AE8104C3F4}" srcOrd="0" destOrd="0" parTransId="{EF981F98-DAD0-44EE-84E0-0FE622349C1B}" sibTransId="{FBE82A12-3D47-46C0-8BE5-421C728496D5}"/>
    <dgm:cxn modelId="{1EBB0EF6-0084-434D-8395-76CBE44A49BE}" srcId="{C3F757E0-0B2C-467D-B0C7-7B6AD58F504E}" destId="{18159439-1A7C-4238-AF93-975E3D3A71B7}" srcOrd="3" destOrd="0" parTransId="{4B21519D-F6EA-4240-9A11-4ACCFA719985}" sibTransId="{1CBD2701-C0FF-4F3B-AAB2-C56B80BEABE7}"/>
    <dgm:cxn modelId="{4506ABB3-9D09-4E40-A2EA-D8CA033C15A5}" type="presOf" srcId="{340D7ACB-223C-4EE2-9CAC-FC52EE5C1E9D}" destId="{E5820E17-23C8-40E9-9062-72CF76171FEB}" srcOrd="0" destOrd="0" presId="urn:microsoft.com/office/officeart/2005/8/layout/vList2"/>
    <dgm:cxn modelId="{ECDF48A3-8208-4260-AEF1-E5F2B99E7CC7}" type="presOf" srcId="{E85FB0D4-1582-452F-A883-7F96481E255C}" destId="{9BFDD03C-E0F7-40F7-876E-546DDC5972A5}" srcOrd="0" destOrd="0" presId="urn:microsoft.com/office/officeart/2005/8/layout/vList2"/>
    <dgm:cxn modelId="{6F69ED07-F927-456D-8584-12B1021D1029}" srcId="{F4B0CB37-2683-44FC-BF2D-01EAF97B4F27}" destId="{72AE5A4A-CA92-44E1-8496-BE3C7ED437A4}" srcOrd="0" destOrd="0" parTransId="{6179C740-0E57-466D-A66E-B6B32378AB1E}" sibTransId="{A1ACD520-29AB-46DD-8343-F9171864C79C}"/>
    <dgm:cxn modelId="{5BADBE09-3A5B-43B1-AF10-285CE7D5EABB}" type="presOf" srcId="{C82C93FE-DBF1-4ACF-8104-57739DCA1FEC}" destId="{FBFC37DE-DD18-4A76-9CB7-2EC897B2FB68}" srcOrd="0" destOrd="0" presId="urn:microsoft.com/office/officeart/2005/8/layout/vList2"/>
    <dgm:cxn modelId="{F29C4378-A28F-40D2-84D1-ADA7F95D0B73}" type="presOf" srcId="{27890590-CF2F-4D51-998E-BAD2B17239E6}" destId="{9AF0F994-FC93-4C0B-B1EF-E5DC1587E5F8}" srcOrd="0" destOrd="0" presId="urn:microsoft.com/office/officeart/2005/8/layout/vList2"/>
    <dgm:cxn modelId="{145B23F7-C635-4009-A240-638937E5E28E}" type="presOf" srcId="{F4B0CB37-2683-44FC-BF2D-01EAF97B4F27}" destId="{6C5B76F4-91C8-4FB9-801E-A467E6F443F9}" srcOrd="0" destOrd="0" presId="urn:microsoft.com/office/officeart/2005/8/layout/vList2"/>
    <dgm:cxn modelId="{8E929677-A3A4-4892-956A-72A4E92396F8}" srcId="{D0019B39-5E04-4933-8A59-5C93BB1F956E}" destId="{340D7ACB-223C-4EE2-9CAC-FC52EE5C1E9D}" srcOrd="0" destOrd="0" parTransId="{8AAB2A49-E0CD-4217-AA9F-253FB39D61B4}" sibTransId="{CB94B549-9660-4683-A717-8A4FB27CD10C}"/>
    <dgm:cxn modelId="{02B2CBF9-97F5-4FF0-ADAC-7A95F0DDF060}" type="presOf" srcId="{72AE5A4A-CA92-44E1-8496-BE3C7ED437A4}" destId="{F937BCD9-8162-4016-B4D3-5C3946CDD70F}" srcOrd="0" destOrd="0" presId="urn:microsoft.com/office/officeart/2005/8/layout/vList2"/>
    <dgm:cxn modelId="{A87FE158-D988-4394-8A18-36B22E914FDA}" type="presOf" srcId="{C3F757E0-0B2C-467D-B0C7-7B6AD58F504E}" destId="{C58B67CD-6C69-41F5-9B3E-D3D83DF5D9CF}" srcOrd="0" destOrd="0" presId="urn:microsoft.com/office/officeart/2005/8/layout/vList2"/>
    <dgm:cxn modelId="{A3DB47AB-04D0-42F3-BE94-034F43562ACE}" srcId="{C3F757E0-0B2C-467D-B0C7-7B6AD58F504E}" destId="{F4B0CB37-2683-44FC-BF2D-01EAF97B4F27}" srcOrd="5" destOrd="0" parTransId="{B9268AB1-4801-4F6B-911D-EDEA728B9CA4}" sibTransId="{1A316ADF-176E-4013-BE11-84E86CAC1EA8}"/>
    <dgm:cxn modelId="{6EF8D255-31DD-40E6-AD4F-3895703260F8}" type="presOf" srcId="{C4BB0CCB-FBA0-43AC-B60D-C85D63C77529}" destId="{201E3A5C-197F-4EB7-8167-2AEE97FB9582}" srcOrd="0" destOrd="0" presId="urn:microsoft.com/office/officeart/2005/8/layout/vList2"/>
    <dgm:cxn modelId="{8BE7FED2-0671-46FB-95A4-F6CA9604401A}" type="presOf" srcId="{EF038614-E54E-4A0F-9B6D-62CD9924B061}" destId="{CBDDD877-E110-4863-8C19-C5DC39E519FB}" srcOrd="0" destOrd="0" presId="urn:microsoft.com/office/officeart/2005/8/layout/vList2"/>
    <dgm:cxn modelId="{F04170FD-0013-4D65-89CF-0A7F70B80ED9}" srcId="{C3F757E0-0B2C-467D-B0C7-7B6AD58F504E}" destId="{0F5011D5-B298-4E67-9C87-4E831DFCE171}" srcOrd="2" destOrd="0" parTransId="{331FA475-F5FD-4AA2-9C61-54AB488995F5}" sibTransId="{C7F8C0FA-ACD1-4EAF-8266-C72090171302}"/>
    <dgm:cxn modelId="{09F69E20-79E0-4D32-AAB0-763665E209C9}" type="presParOf" srcId="{C58B67CD-6C69-41F5-9B3E-D3D83DF5D9CF}" destId="{656767F5-F4EB-4479-B486-8FC7ADD9FD21}" srcOrd="0" destOrd="0" presId="urn:microsoft.com/office/officeart/2005/8/layout/vList2"/>
    <dgm:cxn modelId="{BD962784-8F22-4168-BAEA-682FEE05BD67}" type="presParOf" srcId="{C58B67CD-6C69-41F5-9B3E-D3D83DF5D9CF}" destId="{E5820E17-23C8-40E9-9062-72CF76171FEB}" srcOrd="1" destOrd="0" presId="urn:microsoft.com/office/officeart/2005/8/layout/vList2"/>
    <dgm:cxn modelId="{C17E4830-0239-4B96-B00D-FD5226BCC36C}" type="presParOf" srcId="{C58B67CD-6C69-41F5-9B3E-D3D83DF5D9CF}" destId="{201E3A5C-197F-4EB7-8167-2AEE97FB9582}" srcOrd="2" destOrd="0" presId="urn:microsoft.com/office/officeart/2005/8/layout/vList2"/>
    <dgm:cxn modelId="{E21CD3A3-7384-4A6A-AEE1-C6D058F6C975}" type="presParOf" srcId="{C58B67CD-6C69-41F5-9B3E-D3D83DF5D9CF}" destId="{CBDDD877-E110-4863-8C19-C5DC39E519FB}" srcOrd="3" destOrd="0" presId="urn:microsoft.com/office/officeart/2005/8/layout/vList2"/>
    <dgm:cxn modelId="{0C7ACFC2-C737-4280-BFD9-B8644AD81484}" type="presParOf" srcId="{C58B67CD-6C69-41F5-9B3E-D3D83DF5D9CF}" destId="{5271E826-06BB-487F-A6C5-613408FF345F}" srcOrd="4" destOrd="0" presId="urn:microsoft.com/office/officeart/2005/8/layout/vList2"/>
    <dgm:cxn modelId="{91D6A685-FDE4-4FCA-9654-0DF4EC05E70F}" type="presParOf" srcId="{C58B67CD-6C69-41F5-9B3E-D3D83DF5D9CF}" destId="{FBFC37DE-DD18-4A76-9CB7-2EC897B2FB68}" srcOrd="5" destOrd="0" presId="urn:microsoft.com/office/officeart/2005/8/layout/vList2"/>
    <dgm:cxn modelId="{16B7FFA5-094E-4896-BDB7-8C9963AB29AB}" type="presParOf" srcId="{C58B67CD-6C69-41F5-9B3E-D3D83DF5D9CF}" destId="{9005A4D1-4862-44E8-9DB8-B695046F4B40}" srcOrd="6" destOrd="0" presId="urn:microsoft.com/office/officeart/2005/8/layout/vList2"/>
    <dgm:cxn modelId="{E2BF15B4-163A-4297-93DD-1D3C5C2E9814}" type="presParOf" srcId="{C58B67CD-6C69-41F5-9B3E-D3D83DF5D9CF}" destId="{9BFDD03C-E0F7-40F7-876E-546DDC5972A5}" srcOrd="7" destOrd="0" presId="urn:microsoft.com/office/officeart/2005/8/layout/vList2"/>
    <dgm:cxn modelId="{9ADE5D70-5221-428C-9CBB-E4E9BD693144}" type="presParOf" srcId="{C58B67CD-6C69-41F5-9B3E-D3D83DF5D9CF}" destId="{9AF0F994-FC93-4C0B-B1EF-E5DC1587E5F8}" srcOrd="8" destOrd="0" presId="urn:microsoft.com/office/officeart/2005/8/layout/vList2"/>
    <dgm:cxn modelId="{931E19C2-18AF-4AFD-A654-397C9E01F9C5}" type="presParOf" srcId="{C58B67CD-6C69-41F5-9B3E-D3D83DF5D9CF}" destId="{EB0EB031-706D-4357-8A97-3F5F2430411F}" srcOrd="9" destOrd="0" presId="urn:microsoft.com/office/officeart/2005/8/layout/vList2"/>
    <dgm:cxn modelId="{32C91ED3-1CE6-42EB-80B2-F9EB3577FD62}" type="presParOf" srcId="{C58B67CD-6C69-41F5-9B3E-D3D83DF5D9CF}" destId="{6C5B76F4-91C8-4FB9-801E-A467E6F443F9}" srcOrd="10" destOrd="0" presId="urn:microsoft.com/office/officeart/2005/8/layout/vList2"/>
    <dgm:cxn modelId="{03FCCC56-C448-4E2C-B7D2-2CA0BB6A34E6}" type="presParOf" srcId="{C58B67CD-6C69-41F5-9B3E-D3D83DF5D9CF}" destId="{F937BCD9-8162-4016-B4D3-5C3946CDD70F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F33C30-F98D-4AE2-A006-F1BA7D62D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5189FE8-8FA2-49DE-9B1D-A72607498218}">
      <dgm:prSet/>
      <dgm:spPr/>
      <dgm:t>
        <a:bodyPr/>
        <a:lstStyle/>
        <a:p>
          <a:pPr rtl="0"/>
          <a:r>
            <a:rPr lang="en-US"/>
            <a:t>Technical liaison and support</a:t>
          </a:r>
        </a:p>
      </dgm:t>
    </dgm:pt>
    <dgm:pt modelId="{5DDD7280-1424-4A64-B5F6-2EFFF181786D}" type="parTrans" cxnId="{48EBCD6D-614C-41A0-956D-79924B3603BD}">
      <dgm:prSet/>
      <dgm:spPr/>
      <dgm:t>
        <a:bodyPr/>
        <a:lstStyle/>
        <a:p>
          <a:endParaRPr lang="en-US"/>
        </a:p>
      </dgm:t>
    </dgm:pt>
    <dgm:pt modelId="{F600C783-9649-4906-93D8-3D840D5AB8E7}" type="sibTrans" cxnId="{48EBCD6D-614C-41A0-956D-79924B3603BD}">
      <dgm:prSet/>
      <dgm:spPr/>
      <dgm:t>
        <a:bodyPr/>
        <a:lstStyle/>
        <a:p>
          <a:endParaRPr lang="en-US"/>
        </a:p>
      </dgm:t>
    </dgm:pt>
    <dgm:pt modelId="{8FA76C33-4D99-47EF-8209-CF10E3F6D997}">
      <dgm:prSet/>
      <dgm:spPr/>
      <dgm:t>
        <a:bodyPr/>
        <a:lstStyle/>
        <a:p>
          <a:pPr rtl="0"/>
          <a:r>
            <a:rPr lang="en-US"/>
            <a:t>A supplier may be expected to provide technical assistance for product development</a:t>
          </a:r>
        </a:p>
      </dgm:t>
    </dgm:pt>
    <dgm:pt modelId="{B910D2AF-B241-403A-9DAF-327D90BEEE07}" type="parTrans" cxnId="{3557313A-10BA-4600-9C16-97DE1C9B5DF7}">
      <dgm:prSet/>
      <dgm:spPr/>
      <dgm:t>
        <a:bodyPr/>
        <a:lstStyle/>
        <a:p>
          <a:endParaRPr lang="en-US"/>
        </a:p>
      </dgm:t>
    </dgm:pt>
    <dgm:pt modelId="{03925F39-D914-45EF-AD52-8A8CD3B5429A}" type="sibTrans" cxnId="{3557313A-10BA-4600-9C16-97DE1C9B5DF7}">
      <dgm:prSet/>
      <dgm:spPr/>
      <dgm:t>
        <a:bodyPr/>
        <a:lstStyle/>
        <a:p>
          <a:endParaRPr lang="en-US"/>
        </a:p>
      </dgm:t>
    </dgm:pt>
    <dgm:pt modelId="{B18BF402-E4D2-4398-A8BB-6BEA66AC8223}">
      <dgm:prSet/>
      <dgm:spPr/>
      <dgm:t>
        <a:bodyPr/>
        <a:lstStyle/>
        <a:p>
          <a:pPr rtl="0"/>
          <a:r>
            <a:rPr lang="en-US"/>
            <a:t>Meeting a launch date</a:t>
          </a:r>
        </a:p>
      </dgm:t>
    </dgm:pt>
    <dgm:pt modelId="{D33C303D-2B8B-46AF-8B0F-E7C2DB84F5C9}" type="parTrans" cxnId="{EDB62D4D-1607-42BA-9130-7A059AB86173}">
      <dgm:prSet/>
      <dgm:spPr/>
      <dgm:t>
        <a:bodyPr/>
        <a:lstStyle/>
        <a:p>
          <a:endParaRPr lang="en-US"/>
        </a:p>
      </dgm:t>
    </dgm:pt>
    <dgm:pt modelId="{7C9AF30A-AFD2-4FC8-8C0A-6F9FC086192F}" type="sibTrans" cxnId="{EDB62D4D-1607-42BA-9130-7A059AB86173}">
      <dgm:prSet/>
      <dgm:spPr/>
      <dgm:t>
        <a:bodyPr/>
        <a:lstStyle/>
        <a:p>
          <a:endParaRPr lang="en-US"/>
        </a:p>
      </dgm:t>
    </dgm:pt>
    <dgm:pt modelId="{A35E624D-8181-489E-9D48-2534C484669B}">
      <dgm:prSet/>
      <dgm:spPr/>
      <dgm:t>
        <a:bodyPr/>
        <a:lstStyle/>
        <a:p>
          <a:pPr rtl="0"/>
          <a:r>
            <a:rPr lang="en-US"/>
            <a:t>A firm may be required to coordinate with other firms on a complex project</a:t>
          </a:r>
        </a:p>
      </dgm:t>
    </dgm:pt>
    <dgm:pt modelId="{BB413CF4-037C-4B00-B240-42BA291444D0}" type="parTrans" cxnId="{BEDB2214-96CC-4942-A184-C7020C629D14}">
      <dgm:prSet/>
      <dgm:spPr/>
      <dgm:t>
        <a:bodyPr/>
        <a:lstStyle/>
        <a:p>
          <a:endParaRPr lang="en-US"/>
        </a:p>
      </dgm:t>
    </dgm:pt>
    <dgm:pt modelId="{2E351FE1-966A-4E7D-B6B9-A86B1AC65FBB}" type="sibTrans" cxnId="{BEDB2214-96CC-4942-A184-C7020C629D14}">
      <dgm:prSet/>
      <dgm:spPr/>
      <dgm:t>
        <a:bodyPr/>
        <a:lstStyle/>
        <a:p>
          <a:endParaRPr lang="en-US"/>
        </a:p>
      </dgm:t>
    </dgm:pt>
    <dgm:pt modelId="{A5D98C19-FA0E-4EBE-B9CD-BFB20A8E364F}">
      <dgm:prSet/>
      <dgm:spPr/>
      <dgm:t>
        <a:bodyPr/>
        <a:lstStyle/>
        <a:p>
          <a:pPr rtl="0"/>
          <a:r>
            <a:rPr lang="en-US"/>
            <a:t>Supplier after-sale support</a:t>
          </a:r>
        </a:p>
      </dgm:t>
    </dgm:pt>
    <dgm:pt modelId="{B771779A-2887-4DC8-902F-532F7CF86C15}" type="parTrans" cxnId="{0011B456-F252-43D8-8182-16A51A9C9F9D}">
      <dgm:prSet/>
      <dgm:spPr/>
      <dgm:t>
        <a:bodyPr/>
        <a:lstStyle/>
        <a:p>
          <a:endParaRPr lang="en-US"/>
        </a:p>
      </dgm:t>
    </dgm:pt>
    <dgm:pt modelId="{D8C880F0-B1A6-41E5-B83C-014376EEC3FC}" type="sibTrans" cxnId="{0011B456-F252-43D8-8182-16A51A9C9F9D}">
      <dgm:prSet/>
      <dgm:spPr/>
      <dgm:t>
        <a:bodyPr/>
        <a:lstStyle/>
        <a:p>
          <a:endParaRPr lang="en-US"/>
        </a:p>
      </dgm:t>
    </dgm:pt>
    <dgm:pt modelId="{8E87552B-C85E-4CE6-8137-F2238CDBF157}">
      <dgm:prSet/>
      <dgm:spPr/>
      <dgm:t>
        <a:bodyPr/>
        <a:lstStyle/>
        <a:p>
          <a:pPr rtl="0"/>
          <a:r>
            <a:rPr lang="en-US"/>
            <a:t>An important competitive dimension may be the ability of a firm to support its product after the sale</a:t>
          </a:r>
        </a:p>
      </dgm:t>
    </dgm:pt>
    <dgm:pt modelId="{31120B8C-AC27-43AA-A9D1-E9B2A1E106A6}" type="parTrans" cxnId="{15580C76-4ECB-4852-B75D-F616786FB661}">
      <dgm:prSet/>
      <dgm:spPr/>
      <dgm:t>
        <a:bodyPr/>
        <a:lstStyle/>
        <a:p>
          <a:endParaRPr lang="en-US"/>
        </a:p>
      </dgm:t>
    </dgm:pt>
    <dgm:pt modelId="{3C7BCD8E-67E2-4352-A571-B9B3A7829CB8}" type="sibTrans" cxnId="{15580C76-4ECB-4852-B75D-F616786FB661}">
      <dgm:prSet/>
      <dgm:spPr/>
      <dgm:t>
        <a:bodyPr/>
        <a:lstStyle/>
        <a:p>
          <a:endParaRPr lang="en-US"/>
        </a:p>
      </dgm:t>
    </dgm:pt>
    <dgm:pt modelId="{DBFF8BE9-873E-4B51-9975-CD57D1FA00DC}">
      <dgm:prSet/>
      <dgm:spPr/>
      <dgm:t>
        <a:bodyPr/>
        <a:lstStyle/>
        <a:p>
          <a:pPr rtl="0"/>
          <a:r>
            <a:rPr lang="en-US"/>
            <a:t>Environmental impact</a:t>
          </a:r>
        </a:p>
      </dgm:t>
    </dgm:pt>
    <dgm:pt modelId="{E055CD75-E867-4917-99B0-064DCBFD696E}" type="parTrans" cxnId="{D7C5EB6B-03FD-4359-B4A0-82604298CBC3}">
      <dgm:prSet/>
      <dgm:spPr/>
      <dgm:t>
        <a:bodyPr/>
        <a:lstStyle/>
        <a:p>
          <a:endParaRPr lang="en-US"/>
        </a:p>
      </dgm:t>
    </dgm:pt>
    <dgm:pt modelId="{4EC9E77A-BA5E-49DB-8E3B-1F1C94012961}" type="sibTrans" cxnId="{D7C5EB6B-03FD-4359-B4A0-82604298CBC3}">
      <dgm:prSet/>
      <dgm:spPr/>
      <dgm:t>
        <a:bodyPr/>
        <a:lstStyle/>
        <a:p>
          <a:endParaRPr lang="en-US"/>
        </a:p>
      </dgm:t>
    </dgm:pt>
    <dgm:pt modelId="{FE4F4F44-D904-4714-8AD9-664E8531426F}">
      <dgm:prSet/>
      <dgm:spPr/>
      <dgm:t>
        <a:bodyPr/>
        <a:lstStyle/>
        <a:p>
          <a:pPr rtl="0"/>
          <a:r>
            <a:rPr lang="en-US"/>
            <a:t>This dimension is related to environmental/green criteria</a:t>
          </a:r>
        </a:p>
      </dgm:t>
    </dgm:pt>
    <dgm:pt modelId="{390EB1DF-CB6A-436D-8C64-DFA5C039CE10}" type="parTrans" cxnId="{1A4DC533-1564-48EB-B905-D1F87E1992DF}">
      <dgm:prSet/>
      <dgm:spPr/>
      <dgm:t>
        <a:bodyPr/>
        <a:lstStyle/>
        <a:p>
          <a:endParaRPr lang="en-US"/>
        </a:p>
      </dgm:t>
    </dgm:pt>
    <dgm:pt modelId="{B3E38155-F490-4401-B0CA-1C02B98D7750}" type="sibTrans" cxnId="{1A4DC533-1564-48EB-B905-D1F87E1992DF}">
      <dgm:prSet/>
      <dgm:spPr/>
      <dgm:t>
        <a:bodyPr/>
        <a:lstStyle/>
        <a:p>
          <a:endParaRPr lang="en-US"/>
        </a:p>
      </dgm:t>
    </dgm:pt>
    <dgm:pt modelId="{D7FA7FEE-764A-45BC-ACB3-1713FCC093EF}">
      <dgm:prSet/>
      <dgm:spPr/>
      <dgm:t>
        <a:bodyPr/>
        <a:lstStyle/>
        <a:p>
          <a:pPr rtl="0"/>
          <a:r>
            <a:rPr lang="en-US"/>
            <a:t>Other dimensions</a:t>
          </a:r>
        </a:p>
      </dgm:t>
    </dgm:pt>
    <dgm:pt modelId="{745D5FAD-A3EA-483C-8BB7-538CAF5E9A39}" type="parTrans" cxnId="{2C34FE6F-B95E-48AF-AA1B-1C66127218F6}">
      <dgm:prSet/>
      <dgm:spPr/>
      <dgm:t>
        <a:bodyPr/>
        <a:lstStyle/>
        <a:p>
          <a:endParaRPr lang="en-US"/>
        </a:p>
      </dgm:t>
    </dgm:pt>
    <dgm:pt modelId="{02955E80-E5A9-4F97-8174-3D699F74B11F}" type="sibTrans" cxnId="{2C34FE6F-B95E-48AF-AA1B-1C66127218F6}">
      <dgm:prSet/>
      <dgm:spPr/>
      <dgm:t>
        <a:bodyPr/>
        <a:lstStyle/>
        <a:p>
          <a:endParaRPr lang="en-US"/>
        </a:p>
      </dgm:t>
    </dgm:pt>
    <dgm:pt modelId="{C1C80FB1-125D-450D-A40C-089BA20F41A1}">
      <dgm:prSet/>
      <dgm:spPr/>
      <dgm:t>
        <a:bodyPr/>
        <a:lstStyle/>
        <a:p>
          <a:pPr rtl="0"/>
          <a:r>
            <a:rPr lang="en-US"/>
            <a:t>These typically include such factors as colors available, size, weight, location of the fabrication site, customization available, and product mix options</a:t>
          </a:r>
        </a:p>
      </dgm:t>
    </dgm:pt>
    <dgm:pt modelId="{0D5F8BAE-1684-48CF-97AF-B353765044C7}" type="parTrans" cxnId="{2BEF7470-B3B2-4979-976B-104150CF94A4}">
      <dgm:prSet/>
      <dgm:spPr/>
      <dgm:t>
        <a:bodyPr/>
        <a:lstStyle/>
        <a:p>
          <a:endParaRPr lang="en-US"/>
        </a:p>
      </dgm:t>
    </dgm:pt>
    <dgm:pt modelId="{D9C05829-F1CD-43DB-BD4E-C0699FFF7FEC}" type="sibTrans" cxnId="{2BEF7470-B3B2-4979-976B-104150CF94A4}">
      <dgm:prSet/>
      <dgm:spPr/>
      <dgm:t>
        <a:bodyPr/>
        <a:lstStyle/>
        <a:p>
          <a:endParaRPr lang="en-US"/>
        </a:p>
      </dgm:t>
    </dgm:pt>
    <dgm:pt modelId="{DD5FEEDF-42AA-4499-83E1-CE797FFAFA2A}" type="pres">
      <dgm:prSet presAssocID="{DDF33C30-F98D-4AE2-A006-F1BA7D62D2CF}" presName="linear" presStyleCnt="0">
        <dgm:presLayoutVars>
          <dgm:animLvl val="lvl"/>
          <dgm:resizeHandles val="exact"/>
        </dgm:presLayoutVars>
      </dgm:prSet>
      <dgm:spPr/>
    </dgm:pt>
    <dgm:pt modelId="{8BA565E0-D387-4071-9076-9D0B4BD64366}" type="pres">
      <dgm:prSet presAssocID="{65189FE8-8FA2-49DE-9B1D-A7260749821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4F6FAB0-885A-4B1A-BEE7-AB632788D40D}" type="pres">
      <dgm:prSet presAssocID="{65189FE8-8FA2-49DE-9B1D-A72607498218}" presName="childText" presStyleLbl="revTx" presStyleIdx="0" presStyleCnt="5">
        <dgm:presLayoutVars>
          <dgm:bulletEnabled val="1"/>
        </dgm:presLayoutVars>
      </dgm:prSet>
      <dgm:spPr/>
    </dgm:pt>
    <dgm:pt modelId="{9208E5B3-0919-4C09-853B-0EE13B3DF7A3}" type="pres">
      <dgm:prSet presAssocID="{B18BF402-E4D2-4398-A8BB-6BEA66AC822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AC6B752-C903-4E5A-B2F6-74F23D21F05B}" type="pres">
      <dgm:prSet presAssocID="{B18BF402-E4D2-4398-A8BB-6BEA66AC8223}" presName="childText" presStyleLbl="revTx" presStyleIdx="1" presStyleCnt="5">
        <dgm:presLayoutVars>
          <dgm:bulletEnabled val="1"/>
        </dgm:presLayoutVars>
      </dgm:prSet>
      <dgm:spPr/>
    </dgm:pt>
    <dgm:pt modelId="{7C612AFD-DF2E-4A5B-8C6C-A62E8508A8F5}" type="pres">
      <dgm:prSet presAssocID="{A5D98C19-FA0E-4EBE-B9CD-BFB20A8E364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6AE7B9A-2FB1-4C51-B986-0BE3FDDAA101}" type="pres">
      <dgm:prSet presAssocID="{A5D98C19-FA0E-4EBE-B9CD-BFB20A8E364F}" presName="childText" presStyleLbl="revTx" presStyleIdx="2" presStyleCnt="5">
        <dgm:presLayoutVars>
          <dgm:bulletEnabled val="1"/>
        </dgm:presLayoutVars>
      </dgm:prSet>
      <dgm:spPr/>
    </dgm:pt>
    <dgm:pt modelId="{30697D07-087C-4AEB-8BDD-BD9ABD912963}" type="pres">
      <dgm:prSet presAssocID="{DBFF8BE9-873E-4B51-9975-CD57D1FA00D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C531086-4723-4011-BA15-B760CAB6617E}" type="pres">
      <dgm:prSet presAssocID="{DBFF8BE9-873E-4B51-9975-CD57D1FA00DC}" presName="childText" presStyleLbl="revTx" presStyleIdx="3" presStyleCnt="5">
        <dgm:presLayoutVars>
          <dgm:bulletEnabled val="1"/>
        </dgm:presLayoutVars>
      </dgm:prSet>
      <dgm:spPr/>
    </dgm:pt>
    <dgm:pt modelId="{9AE987D4-18B3-4D28-BE59-95D0F7CA9884}" type="pres">
      <dgm:prSet presAssocID="{D7FA7FEE-764A-45BC-ACB3-1713FCC093EF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75832494-2EFF-4F15-A16C-E5A644F18AEC}" type="pres">
      <dgm:prSet presAssocID="{D7FA7FEE-764A-45BC-ACB3-1713FCC093EF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0011B456-F252-43D8-8182-16A51A9C9F9D}" srcId="{DDF33C30-F98D-4AE2-A006-F1BA7D62D2CF}" destId="{A5D98C19-FA0E-4EBE-B9CD-BFB20A8E364F}" srcOrd="2" destOrd="0" parTransId="{B771779A-2887-4DC8-902F-532F7CF86C15}" sibTransId="{D8C880F0-B1A6-41E5-B83C-014376EEC3FC}"/>
    <dgm:cxn modelId="{48EBCD6D-614C-41A0-956D-79924B3603BD}" srcId="{DDF33C30-F98D-4AE2-A006-F1BA7D62D2CF}" destId="{65189FE8-8FA2-49DE-9B1D-A72607498218}" srcOrd="0" destOrd="0" parTransId="{5DDD7280-1424-4A64-B5F6-2EFFF181786D}" sibTransId="{F600C783-9649-4906-93D8-3D840D5AB8E7}"/>
    <dgm:cxn modelId="{EDB62D4D-1607-42BA-9130-7A059AB86173}" srcId="{DDF33C30-F98D-4AE2-A006-F1BA7D62D2CF}" destId="{B18BF402-E4D2-4398-A8BB-6BEA66AC8223}" srcOrd="1" destOrd="0" parTransId="{D33C303D-2B8B-46AF-8B0F-E7C2DB84F5C9}" sibTransId="{7C9AF30A-AFD2-4FC8-8C0A-6F9FC086192F}"/>
    <dgm:cxn modelId="{A5FE0D59-2083-441E-ACD8-537F241F64E3}" type="presOf" srcId="{A5D98C19-FA0E-4EBE-B9CD-BFB20A8E364F}" destId="{7C612AFD-DF2E-4A5B-8C6C-A62E8508A8F5}" srcOrd="0" destOrd="0" presId="urn:microsoft.com/office/officeart/2005/8/layout/vList2"/>
    <dgm:cxn modelId="{4764FC27-6275-443C-9DCE-B5C730E2CADE}" type="presOf" srcId="{D7FA7FEE-764A-45BC-ACB3-1713FCC093EF}" destId="{9AE987D4-18B3-4D28-BE59-95D0F7CA9884}" srcOrd="0" destOrd="0" presId="urn:microsoft.com/office/officeart/2005/8/layout/vList2"/>
    <dgm:cxn modelId="{2C34FE6F-B95E-48AF-AA1B-1C66127218F6}" srcId="{DDF33C30-F98D-4AE2-A006-F1BA7D62D2CF}" destId="{D7FA7FEE-764A-45BC-ACB3-1713FCC093EF}" srcOrd="4" destOrd="0" parTransId="{745D5FAD-A3EA-483C-8BB7-538CAF5E9A39}" sibTransId="{02955E80-E5A9-4F97-8174-3D699F74B11F}"/>
    <dgm:cxn modelId="{2BEF7470-B3B2-4979-976B-104150CF94A4}" srcId="{D7FA7FEE-764A-45BC-ACB3-1713FCC093EF}" destId="{C1C80FB1-125D-450D-A40C-089BA20F41A1}" srcOrd="0" destOrd="0" parTransId="{0D5F8BAE-1684-48CF-97AF-B353765044C7}" sibTransId="{D9C05829-F1CD-43DB-BD4E-C0699FFF7FEC}"/>
    <dgm:cxn modelId="{614A3E31-C8D3-471D-8048-CDEF20E85922}" type="presOf" srcId="{65189FE8-8FA2-49DE-9B1D-A72607498218}" destId="{8BA565E0-D387-4071-9076-9D0B4BD64366}" srcOrd="0" destOrd="0" presId="urn:microsoft.com/office/officeart/2005/8/layout/vList2"/>
    <dgm:cxn modelId="{9B55D558-665B-4FB1-90FB-7D996DC140D5}" type="presOf" srcId="{C1C80FB1-125D-450D-A40C-089BA20F41A1}" destId="{75832494-2EFF-4F15-A16C-E5A644F18AEC}" srcOrd="0" destOrd="0" presId="urn:microsoft.com/office/officeart/2005/8/layout/vList2"/>
    <dgm:cxn modelId="{CE553F24-215E-4E21-80A5-69AAD0CB6853}" type="presOf" srcId="{8E87552B-C85E-4CE6-8137-F2238CDBF157}" destId="{86AE7B9A-2FB1-4C51-B986-0BE3FDDAA101}" srcOrd="0" destOrd="0" presId="urn:microsoft.com/office/officeart/2005/8/layout/vList2"/>
    <dgm:cxn modelId="{292A3DF1-9C3E-470F-8FCB-98932ED20856}" type="presOf" srcId="{DDF33C30-F98D-4AE2-A006-F1BA7D62D2CF}" destId="{DD5FEEDF-42AA-4499-83E1-CE797FFAFA2A}" srcOrd="0" destOrd="0" presId="urn:microsoft.com/office/officeart/2005/8/layout/vList2"/>
    <dgm:cxn modelId="{9FA4507F-65A4-4798-B277-363B76B1C2CC}" type="presOf" srcId="{8FA76C33-4D99-47EF-8209-CF10E3F6D997}" destId="{14F6FAB0-885A-4B1A-BEE7-AB632788D40D}" srcOrd="0" destOrd="0" presId="urn:microsoft.com/office/officeart/2005/8/layout/vList2"/>
    <dgm:cxn modelId="{1A4DC533-1564-48EB-B905-D1F87E1992DF}" srcId="{DBFF8BE9-873E-4B51-9975-CD57D1FA00DC}" destId="{FE4F4F44-D904-4714-8AD9-664E8531426F}" srcOrd="0" destOrd="0" parTransId="{390EB1DF-CB6A-436D-8C64-DFA5C039CE10}" sibTransId="{B3E38155-F490-4401-B0CA-1C02B98D7750}"/>
    <dgm:cxn modelId="{0EB3D66C-93AC-4B0F-A426-FE101355DB13}" type="presOf" srcId="{DBFF8BE9-873E-4B51-9975-CD57D1FA00DC}" destId="{30697D07-087C-4AEB-8BDD-BD9ABD912963}" srcOrd="0" destOrd="0" presId="urn:microsoft.com/office/officeart/2005/8/layout/vList2"/>
    <dgm:cxn modelId="{3557313A-10BA-4600-9C16-97DE1C9B5DF7}" srcId="{65189FE8-8FA2-49DE-9B1D-A72607498218}" destId="{8FA76C33-4D99-47EF-8209-CF10E3F6D997}" srcOrd="0" destOrd="0" parTransId="{B910D2AF-B241-403A-9DAF-327D90BEEE07}" sibTransId="{03925F39-D914-45EF-AD52-8A8CD3B5429A}"/>
    <dgm:cxn modelId="{15580C76-4ECB-4852-B75D-F616786FB661}" srcId="{A5D98C19-FA0E-4EBE-B9CD-BFB20A8E364F}" destId="{8E87552B-C85E-4CE6-8137-F2238CDBF157}" srcOrd="0" destOrd="0" parTransId="{31120B8C-AC27-43AA-A9D1-E9B2A1E106A6}" sibTransId="{3C7BCD8E-67E2-4352-A571-B9B3A7829CB8}"/>
    <dgm:cxn modelId="{7D008C68-3C7B-4358-AE70-232F4DC9B331}" type="presOf" srcId="{A35E624D-8181-489E-9D48-2534C484669B}" destId="{DAC6B752-C903-4E5A-B2F6-74F23D21F05B}" srcOrd="0" destOrd="0" presId="urn:microsoft.com/office/officeart/2005/8/layout/vList2"/>
    <dgm:cxn modelId="{424CCD48-0985-4A4A-8B30-BF3B691815DC}" type="presOf" srcId="{FE4F4F44-D904-4714-8AD9-664E8531426F}" destId="{0C531086-4723-4011-BA15-B760CAB6617E}" srcOrd="0" destOrd="0" presId="urn:microsoft.com/office/officeart/2005/8/layout/vList2"/>
    <dgm:cxn modelId="{BEDB2214-96CC-4942-A184-C7020C629D14}" srcId="{B18BF402-E4D2-4398-A8BB-6BEA66AC8223}" destId="{A35E624D-8181-489E-9D48-2534C484669B}" srcOrd="0" destOrd="0" parTransId="{BB413CF4-037C-4B00-B240-42BA291444D0}" sibTransId="{2E351FE1-966A-4E7D-B6B9-A86B1AC65FBB}"/>
    <dgm:cxn modelId="{D7C5EB6B-03FD-4359-B4A0-82604298CBC3}" srcId="{DDF33C30-F98D-4AE2-A006-F1BA7D62D2CF}" destId="{DBFF8BE9-873E-4B51-9975-CD57D1FA00DC}" srcOrd="3" destOrd="0" parTransId="{E055CD75-E867-4917-99B0-064DCBFD696E}" sibTransId="{4EC9E77A-BA5E-49DB-8E3B-1F1C94012961}"/>
    <dgm:cxn modelId="{3E211B30-4C63-4AF5-801E-4EB4C84DD4BA}" type="presOf" srcId="{B18BF402-E4D2-4398-A8BB-6BEA66AC8223}" destId="{9208E5B3-0919-4C09-853B-0EE13B3DF7A3}" srcOrd="0" destOrd="0" presId="urn:microsoft.com/office/officeart/2005/8/layout/vList2"/>
    <dgm:cxn modelId="{A1D1B990-5B6B-4B46-9BA4-D99A40C5CCC8}" type="presParOf" srcId="{DD5FEEDF-42AA-4499-83E1-CE797FFAFA2A}" destId="{8BA565E0-D387-4071-9076-9D0B4BD64366}" srcOrd="0" destOrd="0" presId="urn:microsoft.com/office/officeart/2005/8/layout/vList2"/>
    <dgm:cxn modelId="{FC89A671-D791-4E44-95B0-019FEE39A1FF}" type="presParOf" srcId="{DD5FEEDF-42AA-4499-83E1-CE797FFAFA2A}" destId="{14F6FAB0-885A-4B1A-BEE7-AB632788D40D}" srcOrd="1" destOrd="0" presId="urn:microsoft.com/office/officeart/2005/8/layout/vList2"/>
    <dgm:cxn modelId="{7AB561A8-A45D-4A72-84C8-A69EB526EBB7}" type="presParOf" srcId="{DD5FEEDF-42AA-4499-83E1-CE797FFAFA2A}" destId="{9208E5B3-0919-4C09-853B-0EE13B3DF7A3}" srcOrd="2" destOrd="0" presId="urn:microsoft.com/office/officeart/2005/8/layout/vList2"/>
    <dgm:cxn modelId="{3468848A-CE1C-47EA-95EC-15EF46D78C93}" type="presParOf" srcId="{DD5FEEDF-42AA-4499-83E1-CE797FFAFA2A}" destId="{DAC6B752-C903-4E5A-B2F6-74F23D21F05B}" srcOrd="3" destOrd="0" presId="urn:microsoft.com/office/officeart/2005/8/layout/vList2"/>
    <dgm:cxn modelId="{36D44BA9-11AD-4EF9-B724-880E6D499EAA}" type="presParOf" srcId="{DD5FEEDF-42AA-4499-83E1-CE797FFAFA2A}" destId="{7C612AFD-DF2E-4A5B-8C6C-A62E8508A8F5}" srcOrd="4" destOrd="0" presId="urn:microsoft.com/office/officeart/2005/8/layout/vList2"/>
    <dgm:cxn modelId="{BCF3CBBF-FCED-498E-A9B3-9E5553237B6C}" type="presParOf" srcId="{DD5FEEDF-42AA-4499-83E1-CE797FFAFA2A}" destId="{86AE7B9A-2FB1-4C51-B986-0BE3FDDAA101}" srcOrd="5" destOrd="0" presId="urn:microsoft.com/office/officeart/2005/8/layout/vList2"/>
    <dgm:cxn modelId="{4E7B4BBF-9860-40D2-87A4-8C335B895156}" type="presParOf" srcId="{DD5FEEDF-42AA-4499-83E1-CE797FFAFA2A}" destId="{30697D07-087C-4AEB-8BDD-BD9ABD912963}" srcOrd="6" destOrd="0" presId="urn:microsoft.com/office/officeart/2005/8/layout/vList2"/>
    <dgm:cxn modelId="{B344D1BF-6CDB-4A28-8E2A-7787BED62426}" type="presParOf" srcId="{DD5FEEDF-42AA-4499-83E1-CE797FFAFA2A}" destId="{0C531086-4723-4011-BA15-B760CAB6617E}" srcOrd="7" destOrd="0" presId="urn:microsoft.com/office/officeart/2005/8/layout/vList2"/>
    <dgm:cxn modelId="{5FBCC72E-2605-4653-B775-CAAFB06C2247}" type="presParOf" srcId="{DD5FEEDF-42AA-4499-83E1-CE797FFAFA2A}" destId="{9AE987D4-18B3-4D28-BE59-95D0F7CA9884}" srcOrd="8" destOrd="0" presId="urn:microsoft.com/office/officeart/2005/8/layout/vList2"/>
    <dgm:cxn modelId="{5878C544-0332-46C8-B480-A8AFA0DE75E1}" type="presParOf" srcId="{DD5FEEDF-42AA-4499-83E1-CE797FFAFA2A}" destId="{75832494-2EFF-4F15-A16C-E5A644F18AEC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767F5-F4EB-4479-B486-8FC7ADD9FD21}">
      <dsp:nvSpPr>
        <dsp:cNvPr id="0" name=""/>
        <dsp:cNvSpPr/>
      </dsp:nvSpPr>
      <dsp:spPr>
        <a:xfrm>
          <a:off x="0" y="40799"/>
          <a:ext cx="822960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Price</a:t>
          </a:r>
        </a:p>
      </dsp:txBody>
      <dsp:txXfrm>
        <a:off x="22846" y="63645"/>
        <a:ext cx="8183908" cy="422308"/>
      </dsp:txXfrm>
    </dsp:sp>
    <dsp:sp modelId="{E5820E17-23C8-40E9-9062-72CF76171FEB}">
      <dsp:nvSpPr>
        <dsp:cNvPr id="0" name=""/>
        <dsp:cNvSpPr/>
      </dsp:nvSpPr>
      <dsp:spPr>
        <a:xfrm>
          <a:off x="0" y="508799"/>
          <a:ext cx="8229600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Make the product or deliver the service cheap</a:t>
          </a:r>
        </a:p>
      </dsp:txBody>
      <dsp:txXfrm>
        <a:off x="0" y="508799"/>
        <a:ext cx="8229600" cy="331200"/>
      </dsp:txXfrm>
    </dsp:sp>
    <dsp:sp modelId="{201E3A5C-197F-4EB7-8167-2AEE97FB9582}">
      <dsp:nvSpPr>
        <dsp:cNvPr id="0" name=""/>
        <dsp:cNvSpPr/>
      </dsp:nvSpPr>
      <dsp:spPr>
        <a:xfrm>
          <a:off x="0" y="839999"/>
          <a:ext cx="822960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Quality</a:t>
          </a:r>
        </a:p>
      </dsp:txBody>
      <dsp:txXfrm>
        <a:off x="22846" y="862845"/>
        <a:ext cx="8183908" cy="422308"/>
      </dsp:txXfrm>
    </dsp:sp>
    <dsp:sp modelId="{CBDDD877-E110-4863-8C19-C5DC39E519FB}">
      <dsp:nvSpPr>
        <dsp:cNvPr id="0" name=""/>
        <dsp:cNvSpPr/>
      </dsp:nvSpPr>
      <dsp:spPr>
        <a:xfrm>
          <a:off x="0" y="1307999"/>
          <a:ext cx="8229600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Make a great product or delivery a great service</a:t>
          </a:r>
        </a:p>
      </dsp:txBody>
      <dsp:txXfrm>
        <a:off x="0" y="1307999"/>
        <a:ext cx="8229600" cy="331200"/>
      </dsp:txXfrm>
    </dsp:sp>
    <dsp:sp modelId="{5271E826-06BB-487F-A6C5-613408FF345F}">
      <dsp:nvSpPr>
        <dsp:cNvPr id="0" name=""/>
        <dsp:cNvSpPr/>
      </dsp:nvSpPr>
      <dsp:spPr>
        <a:xfrm>
          <a:off x="0" y="1639200"/>
          <a:ext cx="822960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Delivery Speed</a:t>
          </a:r>
        </a:p>
      </dsp:txBody>
      <dsp:txXfrm>
        <a:off x="22846" y="1662046"/>
        <a:ext cx="8183908" cy="422308"/>
      </dsp:txXfrm>
    </dsp:sp>
    <dsp:sp modelId="{FBFC37DE-DD18-4A76-9CB7-2EC897B2FB68}">
      <dsp:nvSpPr>
        <dsp:cNvPr id="0" name=""/>
        <dsp:cNvSpPr/>
      </dsp:nvSpPr>
      <dsp:spPr>
        <a:xfrm>
          <a:off x="0" y="2107200"/>
          <a:ext cx="8229600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Make the product or deliver the service quickly</a:t>
          </a:r>
        </a:p>
      </dsp:txBody>
      <dsp:txXfrm>
        <a:off x="0" y="2107200"/>
        <a:ext cx="8229600" cy="331200"/>
      </dsp:txXfrm>
    </dsp:sp>
    <dsp:sp modelId="{9005A4D1-4862-44E8-9DB8-B695046F4B40}">
      <dsp:nvSpPr>
        <dsp:cNvPr id="0" name=""/>
        <dsp:cNvSpPr/>
      </dsp:nvSpPr>
      <dsp:spPr>
        <a:xfrm>
          <a:off x="0" y="2438400"/>
          <a:ext cx="822960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Delivery Reliability</a:t>
          </a:r>
        </a:p>
      </dsp:txBody>
      <dsp:txXfrm>
        <a:off x="22846" y="2461246"/>
        <a:ext cx="8183908" cy="422308"/>
      </dsp:txXfrm>
    </dsp:sp>
    <dsp:sp modelId="{9BFDD03C-E0F7-40F7-876E-546DDC5972A5}">
      <dsp:nvSpPr>
        <dsp:cNvPr id="0" name=""/>
        <dsp:cNvSpPr/>
      </dsp:nvSpPr>
      <dsp:spPr>
        <a:xfrm>
          <a:off x="0" y="2906400"/>
          <a:ext cx="8229600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Deliver it when promised</a:t>
          </a:r>
        </a:p>
      </dsp:txBody>
      <dsp:txXfrm>
        <a:off x="0" y="2906400"/>
        <a:ext cx="8229600" cy="331200"/>
      </dsp:txXfrm>
    </dsp:sp>
    <dsp:sp modelId="{9AF0F994-FC93-4C0B-B1EF-E5DC1587E5F8}">
      <dsp:nvSpPr>
        <dsp:cNvPr id="0" name=""/>
        <dsp:cNvSpPr/>
      </dsp:nvSpPr>
      <dsp:spPr>
        <a:xfrm>
          <a:off x="0" y="3237600"/>
          <a:ext cx="822960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Coping with Changes in Demand</a:t>
          </a:r>
        </a:p>
      </dsp:txBody>
      <dsp:txXfrm>
        <a:off x="22846" y="3260446"/>
        <a:ext cx="8183908" cy="422308"/>
      </dsp:txXfrm>
    </dsp:sp>
    <dsp:sp modelId="{EB0EB031-706D-4357-8A97-3F5F2430411F}">
      <dsp:nvSpPr>
        <dsp:cNvPr id="0" name=""/>
        <dsp:cNvSpPr/>
      </dsp:nvSpPr>
      <dsp:spPr>
        <a:xfrm>
          <a:off x="0" y="3705600"/>
          <a:ext cx="8229600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Change its volume</a:t>
          </a:r>
        </a:p>
      </dsp:txBody>
      <dsp:txXfrm>
        <a:off x="0" y="3705600"/>
        <a:ext cx="8229600" cy="331200"/>
      </dsp:txXfrm>
    </dsp:sp>
    <dsp:sp modelId="{6C5B76F4-91C8-4FB9-801E-A467E6F443F9}">
      <dsp:nvSpPr>
        <dsp:cNvPr id="0" name=""/>
        <dsp:cNvSpPr/>
      </dsp:nvSpPr>
      <dsp:spPr>
        <a:xfrm>
          <a:off x="0" y="4036800"/>
          <a:ext cx="822960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Flexibility and New-Product Introduction Speed</a:t>
          </a:r>
        </a:p>
      </dsp:txBody>
      <dsp:txXfrm>
        <a:off x="22846" y="4059646"/>
        <a:ext cx="8183908" cy="422308"/>
      </dsp:txXfrm>
    </dsp:sp>
    <dsp:sp modelId="{F937BCD9-8162-4016-B4D3-5C3946CDD70F}">
      <dsp:nvSpPr>
        <dsp:cNvPr id="0" name=""/>
        <dsp:cNvSpPr/>
      </dsp:nvSpPr>
      <dsp:spPr>
        <a:xfrm>
          <a:off x="0" y="4504800"/>
          <a:ext cx="8229600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Change it</a:t>
          </a:r>
        </a:p>
      </dsp:txBody>
      <dsp:txXfrm>
        <a:off x="0" y="4504800"/>
        <a:ext cx="8229600" cy="331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565E0-D387-4071-9076-9D0B4BD64366}">
      <dsp:nvSpPr>
        <dsp:cNvPr id="0" name=""/>
        <dsp:cNvSpPr/>
      </dsp:nvSpPr>
      <dsp:spPr>
        <a:xfrm>
          <a:off x="0" y="18592"/>
          <a:ext cx="82296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Technical liaison and support</a:t>
          </a:r>
        </a:p>
      </dsp:txBody>
      <dsp:txXfrm>
        <a:off x="25130" y="43722"/>
        <a:ext cx="8179340" cy="464540"/>
      </dsp:txXfrm>
    </dsp:sp>
    <dsp:sp modelId="{14F6FAB0-885A-4B1A-BEE7-AB632788D40D}">
      <dsp:nvSpPr>
        <dsp:cNvPr id="0" name=""/>
        <dsp:cNvSpPr/>
      </dsp:nvSpPr>
      <dsp:spPr>
        <a:xfrm>
          <a:off x="0" y="533392"/>
          <a:ext cx="8229600" cy="512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A supplier may be expected to provide technical assistance for product development</a:t>
          </a:r>
        </a:p>
      </dsp:txBody>
      <dsp:txXfrm>
        <a:off x="0" y="533392"/>
        <a:ext cx="8229600" cy="512325"/>
      </dsp:txXfrm>
    </dsp:sp>
    <dsp:sp modelId="{9208E5B3-0919-4C09-853B-0EE13B3DF7A3}">
      <dsp:nvSpPr>
        <dsp:cNvPr id="0" name=""/>
        <dsp:cNvSpPr/>
      </dsp:nvSpPr>
      <dsp:spPr>
        <a:xfrm>
          <a:off x="0" y="1045717"/>
          <a:ext cx="82296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Meeting a launch date</a:t>
          </a:r>
        </a:p>
      </dsp:txBody>
      <dsp:txXfrm>
        <a:off x="25130" y="1070847"/>
        <a:ext cx="8179340" cy="464540"/>
      </dsp:txXfrm>
    </dsp:sp>
    <dsp:sp modelId="{DAC6B752-C903-4E5A-B2F6-74F23D21F05B}">
      <dsp:nvSpPr>
        <dsp:cNvPr id="0" name=""/>
        <dsp:cNvSpPr/>
      </dsp:nvSpPr>
      <dsp:spPr>
        <a:xfrm>
          <a:off x="0" y="1560517"/>
          <a:ext cx="8229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A firm may be required to coordinate with other firms on a complex project</a:t>
          </a:r>
        </a:p>
      </dsp:txBody>
      <dsp:txXfrm>
        <a:off x="0" y="1560517"/>
        <a:ext cx="8229600" cy="364320"/>
      </dsp:txXfrm>
    </dsp:sp>
    <dsp:sp modelId="{7C612AFD-DF2E-4A5B-8C6C-A62E8508A8F5}">
      <dsp:nvSpPr>
        <dsp:cNvPr id="0" name=""/>
        <dsp:cNvSpPr/>
      </dsp:nvSpPr>
      <dsp:spPr>
        <a:xfrm>
          <a:off x="0" y="1924837"/>
          <a:ext cx="82296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Supplier after-sale support</a:t>
          </a:r>
        </a:p>
      </dsp:txBody>
      <dsp:txXfrm>
        <a:off x="25130" y="1949967"/>
        <a:ext cx="8179340" cy="464540"/>
      </dsp:txXfrm>
    </dsp:sp>
    <dsp:sp modelId="{86AE7B9A-2FB1-4C51-B986-0BE3FDDAA101}">
      <dsp:nvSpPr>
        <dsp:cNvPr id="0" name=""/>
        <dsp:cNvSpPr/>
      </dsp:nvSpPr>
      <dsp:spPr>
        <a:xfrm>
          <a:off x="0" y="2439637"/>
          <a:ext cx="8229600" cy="512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An important competitive dimension may be the ability of a firm to support its product after the sale</a:t>
          </a:r>
        </a:p>
      </dsp:txBody>
      <dsp:txXfrm>
        <a:off x="0" y="2439637"/>
        <a:ext cx="8229600" cy="512325"/>
      </dsp:txXfrm>
    </dsp:sp>
    <dsp:sp modelId="{30697D07-087C-4AEB-8BDD-BD9ABD912963}">
      <dsp:nvSpPr>
        <dsp:cNvPr id="0" name=""/>
        <dsp:cNvSpPr/>
      </dsp:nvSpPr>
      <dsp:spPr>
        <a:xfrm>
          <a:off x="0" y="2951962"/>
          <a:ext cx="82296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Environmental impact</a:t>
          </a:r>
        </a:p>
      </dsp:txBody>
      <dsp:txXfrm>
        <a:off x="25130" y="2977092"/>
        <a:ext cx="8179340" cy="464540"/>
      </dsp:txXfrm>
    </dsp:sp>
    <dsp:sp modelId="{0C531086-4723-4011-BA15-B760CAB6617E}">
      <dsp:nvSpPr>
        <dsp:cNvPr id="0" name=""/>
        <dsp:cNvSpPr/>
      </dsp:nvSpPr>
      <dsp:spPr>
        <a:xfrm>
          <a:off x="0" y="3466762"/>
          <a:ext cx="82296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This dimension is related to environmental/green criteria</a:t>
          </a:r>
        </a:p>
      </dsp:txBody>
      <dsp:txXfrm>
        <a:off x="0" y="3466762"/>
        <a:ext cx="8229600" cy="364320"/>
      </dsp:txXfrm>
    </dsp:sp>
    <dsp:sp modelId="{9AE987D4-18B3-4D28-BE59-95D0F7CA9884}">
      <dsp:nvSpPr>
        <dsp:cNvPr id="0" name=""/>
        <dsp:cNvSpPr/>
      </dsp:nvSpPr>
      <dsp:spPr>
        <a:xfrm>
          <a:off x="0" y="3831082"/>
          <a:ext cx="822960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Other dimensions</a:t>
          </a:r>
        </a:p>
      </dsp:txBody>
      <dsp:txXfrm>
        <a:off x="25130" y="3856212"/>
        <a:ext cx="8179340" cy="464540"/>
      </dsp:txXfrm>
    </dsp:sp>
    <dsp:sp modelId="{75832494-2EFF-4F15-A16C-E5A644F18AEC}">
      <dsp:nvSpPr>
        <dsp:cNvPr id="0" name=""/>
        <dsp:cNvSpPr/>
      </dsp:nvSpPr>
      <dsp:spPr>
        <a:xfrm>
          <a:off x="0" y="4345882"/>
          <a:ext cx="8229600" cy="512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These typically include such factors as colors available, size, weight, location of the fabrication site, customization available, and product mix options</a:t>
          </a:r>
        </a:p>
      </dsp:txBody>
      <dsp:txXfrm>
        <a:off x="0" y="4345882"/>
        <a:ext cx="8229600" cy="512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D10D49F9-F11A-4C91-868B-A3A34A423B6F}" type="datetimeFigureOut">
              <a:rPr lang="en-US"/>
              <a:pPr>
                <a:defRPr/>
              </a:pPr>
              <a:t>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F2565027-5D76-4A5D-8D94-12583F6AE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86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3943B2-C64F-49DD-98A3-275E5C1B99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59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A25325-5E91-487C-BDEA-A20D980E6CC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35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75B4A6-E209-4B5C-B37A-93B85C1402C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71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A9BD03-BE02-4968-B5F3-582FA6B16B7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98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924AC6-38E4-4FB7-B6A3-7504656BC8C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1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CECB05-10C0-47E4-8D91-B58014BECC1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20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CB5654-84C8-4BB2-9408-8D4D0B6DF1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47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3BD91E-21E0-45E1-A655-414CACD266E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63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BD6868-CAB4-4AD0-AC3F-2966C0D18F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06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43EDDB-096A-4E3A-A84E-2FB5856AEB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52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E1ACD36-F93A-4895-8805-52D609EAA7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79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369511-08CE-41A7-8F58-6BBA2198C4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21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F79AF7-619D-4B74-A260-4ECEA407CF3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4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5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68748" y="1570180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3028950" y="6505432"/>
            <a:ext cx="3086100" cy="365125"/>
          </a:xfrm>
        </p:spPr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74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35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68748" y="1597888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8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8748" y="1597888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79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468748" y="1588652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6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371600"/>
            <a:ext cx="7848600" cy="19272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Chapter 2 Strategy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858000" cy="2819400"/>
          </a:xfrm>
        </p:spPr>
        <p:txBody>
          <a:bodyPr>
            <a:noAutofit/>
          </a:bodyPr>
          <a:lstStyle/>
          <a:p>
            <a:pPr marL="796925" indent="-796925"/>
            <a:r>
              <a:rPr lang="en-US" sz="1700" dirty="0"/>
              <a:t>LO2–1: Know what a sustainable business strategy is and how it relates to operations and supply chain management.</a:t>
            </a:r>
          </a:p>
          <a:p>
            <a:pPr marL="796925" indent="-796925"/>
            <a:r>
              <a:rPr lang="en-US" sz="1700" dirty="0"/>
              <a:t>LO2–2: Define operations and supply chain strategy.</a:t>
            </a:r>
          </a:p>
          <a:p>
            <a:pPr marL="796925" indent="-796925"/>
            <a:r>
              <a:rPr lang="en-US" sz="1700" dirty="0"/>
              <a:t>LO2–3: Explain how operations and supply chain strategies are implemented.</a:t>
            </a:r>
          </a:p>
          <a:p>
            <a:pPr marL="796925" indent="-796925"/>
            <a:r>
              <a:rPr lang="en-US" sz="1700" dirty="0"/>
              <a:t>LO2–4: Understand why strategies have implications relative to business risk.</a:t>
            </a:r>
          </a:p>
          <a:p>
            <a:pPr marL="796925" indent="-796925"/>
            <a:r>
              <a:rPr lang="en-US" sz="1700" dirty="0"/>
              <a:t>LO2–5: Evaluate productivity in operations and supply chain management.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959350" y="6532563"/>
            <a:ext cx="4194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 dirty="0">
                <a:solidFill>
                  <a:schemeClr val="bg1"/>
                </a:solidFill>
                <a:latin typeface="Times New Roman" pitchFamily="18" charset="0"/>
              </a:rPr>
              <a:t>Copyright © 2014 by The McGraw-Hill Companies, Inc. All rights reserved.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97703" y="6350076"/>
            <a:ext cx="4114800" cy="32918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©2017 McGraw-Hill Education.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Order Winners and Order Qualifiers</a:t>
            </a:r>
          </a:p>
        </p:txBody>
      </p:sp>
      <p:sp>
        <p:nvSpPr>
          <p:cNvPr id="3481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Order qualifiers</a:t>
            </a:r>
            <a:r>
              <a:rPr lang="en-US" dirty="0"/>
              <a:t>: those dimensions that are necessary for a firm’s products to be considered for purchase by customers</a:t>
            </a:r>
          </a:p>
          <a:p>
            <a:pPr lvl="1"/>
            <a:r>
              <a:rPr lang="en-US" dirty="0"/>
              <a:t>Features customers will not forego</a:t>
            </a:r>
          </a:p>
          <a:p>
            <a:endParaRPr lang="en-US" dirty="0"/>
          </a:p>
          <a:p>
            <a:r>
              <a:rPr lang="en-US" b="1" dirty="0"/>
              <a:t>Order winners</a:t>
            </a:r>
            <a:r>
              <a:rPr lang="en-US" dirty="0"/>
              <a:t>: criteria used by customers to differentiate the products and services of one firm from those of other firms</a:t>
            </a:r>
          </a:p>
          <a:p>
            <a:pPr lvl="1"/>
            <a:r>
              <a:rPr lang="en-US" dirty="0"/>
              <a:t>Features that customers use to determine which product to ultimately purchase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/>
              <a:t>2-</a:t>
            </a:r>
            <a:fld id="{D674FEA8-F02F-4FF7-8BB4-73CDCE8B1DF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Strategies are Implemented Using Operations and Supply Chain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All operations activities relate to one another</a:t>
            </a:r>
          </a:p>
          <a:p>
            <a:r>
              <a:rPr lang="en-US" dirty="0"/>
              <a:t>To be efficient, the firm must minimize total cost without compromising customers’ needs</a:t>
            </a:r>
          </a:p>
          <a:p>
            <a:r>
              <a:rPr lang="en-US" dirty="0"/>
              <a:t>Consider IKEA</a:t>
            </a:r>
          </a:p>
          <a:p>
            <a:pPr lvl="1"/>
            <a:r>
              <a:rPr lang="en-US" dirty="0"/>
              <a:t>Targets young, low cost buyers</a:t>
            </a:r>
          </a:p>
          <a:p>
            <a:pPr lvl="1"/>
            <a:r>
              <a:rPr lang="en-US" dirty="0"/>
              <a:t>Uses a self-service model showing furniture in familiar settings</a:t>
            </a:r>
          </a:p>
          <a:p>
            <a:pPr lvl="1"/>
            <a:r>
              <a:rPr lang="en-US" dirty="0"/>
              <a:t>Designs its own low-cost, modular, ready-to-assemble furniture</a:t>
            </a:r>
          </a:p>
          <a:p>
            <a:pPr lvl="1"/>
            <a:r>
              <a:rPr lang="en-US" dirty="0"/>
              <a:t>Stores stock the products in boxes</a:t>
            </a:r>
          </a:p>
          <a:p>
            <a:pPr lvl="1"/>
            <a:r>
              <a:rPr lang="en-US" dirty="0"/>
              <a:t>Customers pick their own boxes from inventory</a:t>
            </a:r>
          </a:p>
          <a:p>
            <a:pPr lvl="1"/>
            <a:r>
              <a:rPr lang="en-US" dirty="0"/>
              <a:t>Offers in-store child care and extended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281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Supply Chain Risk Examples</a:t>
            </a:r>
            <a:endParaRPr lang="en-US" dirty="0"/>
          </a:p>
        </p:txBody>
      </p:sp>
      <p:sp>
        <p:nvSpPr>
          <p:cNvPr id="3891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Japanese Tsunami (March 2011)</a:t>
            </a:r>
          </a:p>
          <a:p>
            <a:endParaRPr lang="en-US" dirty="0"/>
          </a:p>
          <a:p>
            <a:r>
              <a:rPr lang="en-US" dirty="0"/>
              <a:t>In 1996 General Motors experienced an 18-day labor strike at a brake supplier factory </a:t>
            </a:r>
          </a:p>
          <a:p>
            <a:pPr lvl="1"/>
            <a:r>
              <a:rPr lang="en-US" dirty="0"/>
              <a:t>This strike idled workers at 26 assembly plants and led to an estimated $900 million reduction in earnings</a:t>
            </a:r>
          </a:p>
          <a:p>
            <a:endParaRPr lang="en-US" dirty="0"/>
          </a:p>
          <a:p>
            <a:r>
              <a:rPr lang="en-US" dirty="0"/>
              <a:t>In 1997 a Boeing supplier’s failure to deliver two critical parts led to a loss of $2.6 billion</a:t>
            </a:r>
          </a:p>
          <a:p>
            <a:endParaRPr lang="en-US" dirty="0"/>
          </a:p>
          <a:p>
            <a:r>
              <a:rPr lang="en-US" dirty="0"/>
              <a:t>In 2000, a 10-minute fire at a Phillips plant that supplied integrated circuits led to a $400 million loss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C1BCE65E-FFAD-45C9-BF17-899FA561E2F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Assessing Risk Associated with OSCM Strategy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All strategies have an inherent level of risk</a:t>
            </a:r>
          </a:p>
          <a:p>
            <a:pPr lvl="1"/>
            <a:r>
              <a:rPr lang="en-US" dirty="0"/>
              <a:t>Uncertainty in the environment causes supply chain planners to evaluate the relative riskiness of their strategies</a:t>
            </a:r>
          </a:p>
          <a:p>
            <a:endParaRPr lang="en-US" dirty="0"/>
          </a:p>
          <a:p>
            <a:r>
              <a:rPr lang="en-US" b="1" dirty="0"/>
              <a:t>Supply chain risk</a:t>
            </a:r>
            <a:r>
              <a:rPr lang="en-US" dirty="0"/>
              <a:t>: the likelihood of a disruption that would impact the ability of a company to continuously supply products or services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Supply chain coordination risks are associated with the day-to-day management of the supply chain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Disruption risks are caused by natural or manmade disasters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E27BFB07-D9EA-4DD0-9EED-8AA764DC13C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Mitigation Framework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Identify the sources of potential disruptions</a:t>
            </a:r>
          </a:p>
          <a:p>
            <a:pPr lvl="1"/>
            <a:r>
              <a:rPr lang="en-US" dirty="0"/>
              <a:t>Focus on highly unlikely events that would cause a significant disruption to normal operations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Assess the potential impact of the risk</a:t>
            </a:r>
          </a:p>
          <a:p>
            <a:pPr lvl="1"/>
            <a:r>
              <a:rPr lang="en-US" dirty="0"/>
              <a:t>Here the goal is to quantify the probability and the potential impact of the risk</a:t>
            </a:r>
          </a:p>
          <a:p>
            <a:pPr lvl="1"/>
            <a:r>
              <a:rPr lang="en-US" dirty="0"/>
              <a:t>Could be based on financial impact, environmental impact, ongoing business viability brand image/reputation, potential human lives, and so 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Develop plans to mitigate the risk</a:t>
            </a:r>
          </a:p>
          <a:p>
            <a:pPr lvl="1"/>
            <a:r>
              <a:rPr lang="en-US" dirty="0"/>
              <a:t>A detailed strategy for minimizing the impact of the risk could take many different forms, depending on the nature of the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0064B753-3A77-4E39-903D-8268DB82E4D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Mitigation Strategies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651676"/>
              </p:ext>
            </p:extLst>
          </p:nvPr>
        </p:nvGraphicFramePr>
        <p:xfrm>
          <a:off x="457200" y="1752600"/>
          <a:ext cx="82296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Risk Mitigation Strategy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Natural disaster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Contingency planning (alternate</a:t>
                      </a:r>
                      <a:r>
                        <a:rPr lang="en-US" baseline="0" dirty="0"/>
                        <a:t> sites, etc.) insurance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Country 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Hedge currency, produce/source locally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Supplier failure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</a:t>
                      </a:r>
                      <a:r>
                        <a:rPr lang="en-US" baseline="0" dirty="0"/>
                        <a:t> multiple suppliers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Network provider</a:t>
                      </a:r>
                      <a:r>
                        <a:rPr lang="en-US" baseline="0" dirty="0"/>
                        <a:t> failure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Support redundant digital networks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Regulatory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Up-front and continuing research; good legal advice, compliance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Commodity price 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Multisource, commodity</a:t>
                      </a:r>
                      <a:r>
                        <a:rPr lang="en-US" baseline="0" dirty="0"/>
                        <a:t> hedging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09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Mitigation Strategies </a:t>
            </a:r>
            <a:r>
              <a:rPr lang="en-US" sz="2000" dirty="0"/>
              <a:t>Continued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014169"/>
              </p:ext>
            </p:extLst>
          </p:nvPr>
        </p:nvGraphicFramePr>
        <p:xfrm>
          <a:off x="457200" y="1752600"/>
          <a:ext cx="8229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Risk Mitigation Strategy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Logistics failure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Safety stock,</a:t>
                      </a:r>
                      <a:r>
                        <a:rPr lang="en-US" baseline="0" dirty="0"/>
                        <a:t> detailed tracking and alternate suppliers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Inventory 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Pool inventory, safety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Major quality failure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Carefully select and monitor suppliers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Loss of customers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Service/product innovation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en-US" dirty="0"/>
                        <a:t>Theft and vandalism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Insurance,</a:t>
                      </a:r>
                      <a:r>
                        <a:rPr lang="en-US" baseline="0" dirty="0"/>
                        <a:t> security precautions, knowledge of likely risks, patent protection, etc.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57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Assessment Matrix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/>
              <a:t>2-</a:t>
            </a:r>
            <a:fld id="{6A8BDEB4-6FDF-44EB-96C4-62B594759DE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81193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2.4 (Partial)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1795462"/>
            <a:ext cx="8648700" cy="3267075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Productivity Measurement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Productivity is a measure of how well resources are used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𝑃𝑟𝑜𝑑𝑢𝑐𝑡𝑖𝑣𝑖𝑡𝑦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𝑂𝑢𝑡𝑝𝑢𝑡𝑠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𝐼𝑛𝑝𝑢𝑡𝑠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Productivity is a relative measure</a:t>
                </a:r>
              </a:p>
              <a:p>
                <a:pPr lvl="1"/>
                <a:r>
                  <a:rPr lang="en-US" dirty="0"/>
                  <a:t>Must be compared to something else to be meaningful</a:t>
                </a:r>
              </a:p>
              <a:p>
                <a:pPr lvl="2"/>
                <a:r>
                  <a:rPr lang="en-US" dirty="0"/>
                  <a:t>Operations can be compared to each other</a:t>
                </a:r>
              </a:p>
              <a:p>
                <a:pPr lvl="2"/>
                <a:r>
                  <a:rPr lang="en-US" dirty="0"/>
                  <a:t>Firms can be compared to other firms or themselves over time</a:t>
                </a:r>
              </a:p>
              <a:p>
                <a:r>
                  <a:rPr lang="en-US" dirty="0"/>
                  <a:t>Partial productivity measures compare output to a single input</a:t>
                </a:r>
              </a:p>
              <a:p>
                <a:r>
                  <a:rPr lang="en-US" dirty="0"/>
                  <a:t>Multifactor productivity measures compare output to a group of inputs</a:t>
                </a:r>
              </a:p>
              <a:p>
                <a:r>
                  <a:rPr lang="en-US" dirty="0"/>
                  <a:t>Total productivity measures compare output to all inputs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67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45C1D7D2-4453-4CD4-972F-DD8427801DA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Productivity Calculation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/>
              <a:t>2-</a:t>
            </a:r>
            <a:fld id="{EFC533B3-4D69-41F2-A8D6-9C93FA4BAFB9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581193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2.5 (Partial)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676400"/>
            <a:ext cx="6500813" cy="4659056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Sustainable Strategy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firm’s strategy describes how it will create and sustain value for its current shareholders</a:t>
            </a:r>
          </a:p>
          <a:p>
            <a:pPr lvl="1"/>
            <a:r>
              <a:rPr lang="en-US"/>
              <a:t>Shareholders – individuals or companies that legally own one or more shares of stock in the company</a:t>
            </a:r>
          </a:p>
          <a:p>
            <a:pPr lvl="1"/>
            <a:r>
              <a:rPr lang="en-US"/>
              <a:t>Stakeholders – individuals or organizations who are directly or indirectly influenced by the actions of the firm</a:t>
            </a:r>
          </a:p>
          <a:p>
            <a:r>
              <a:rPr lang="en-US"/>
              <a:t>Adding a sustainability requirement means meeting value goals without compromising the ability of future generations to meet their own needs</a:t>
            </a:r>
          </a:p>
          <a:p>
            <a:r>
              <a:rPr lang="en-US"/>
              <a:t>Triple bottom line – evaluating the firm against social, economic, and environmental criteria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5718E107-7D6E-4667-9C2A-70644825A89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Measures of Productivity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464089"/>
              </p:ext>
            </p:extLst>
          </p:nvPr>
        </p:nvGraphicFramePr>
        <p:xfrm>
          <a:off x="457200" y="2022894"/>
          <a:ext cx="8229600" cy="346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251">
                <a:tc>
                  <a:txBody>
                    <a:bodyPr/>
                    <a:lstStyle/>
                    <a:p>
                      <a:r>
                        <a:rPr lang="en-US" dirty="0"/>
                        <a:t>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Productivity Measure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251">
                <a:tc>
                  <a:txBody>
                    <a:bodyPr/>
                    <a:lstStyle/>
                    <a:p>
                      <a:r>
                        <a:rPr lang="en-US" dirty="0"/>
                        <a:t>Restaurant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Customers (meals) per labor hour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251">
                <a:tc>
                  <a:txBody>
                    <a:bodyPr/>
                    <a:lstStyle/>
                    <a:p>
                      <a:r>
                        <a:rPr lang="en-US" dirty="0"/>
                        <a:t>Retail store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Sales per square foot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251">
                <a:tc>
                  <a:txBody>
                    <a:bodyPr/>
                    <a:lstStyle/>
                    <a:p>
                      <a:r>
                        <a:rPr lang="en-US" dirty="0"/>
                        <a:t>Chicken farm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Pounds of meat per pound of feed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251">
                <a:tc>
                  <a:txBody>
                    <a:bodyPr/>
                    <a:lstStyle/>
                    <a:p>
                      <a:r>
                        <a:rPr lang="en-US" dirty="0"/>
                        <a:t>Utility 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Kilowatt hours per ton of coal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251">
                <a:tc>
                  <a:txBody>
                    <a:bodyPr/>
                    <a:lstStyle/>
                    <a:p>
                      <a:r>
                        <a:rPr lang="en-US" dirty="0"/>
                        <a:t>Paper mill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Tons of paper per cord of wood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75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strategy that is sustainable needs to create value </a:t>
            </a:r>
          </a:p>
          <a:p>
            <a:r>
              <a:rPr lang="en-US" dirty="0"/>
              <a:t>Shareholders are equity owners in the company</a:t>
            </a:r>
          </a:p>
          <a:p>
            <a:r>
              <a:rPr lang="en-US" dirty="0"/>
              <a:t>Stakeholders are individuals and organizations that are influenced by the firm</a:t>
            </a:r>
          </a:p>
          <a:p>
            <a:r>
              <a:rPr lang="en-US" dirty="0"/>
              <a:t>Operations and supply chain strategy involves setting the broad policies for using a firm’s resources</a:t>
            </a:r>
          </a:p>
          <a:p>
            <a:pPr lvl="1"/>
            <a:r>
              <a:rPr lang="en-US" dirty="0"/>
              <a:t>Coordinates operational goals with those of the larger organization</a:t>
            </a:r>
          </a:p>
          <a:p>
            <a:r>
              <a:rPr lang="en-US" dirty="0"/>
              <a:t>Strategies are implemented through a set of activities designed to deliver products and services in a manner consistent with the firm's overall business strategy</a:t>
            </a:r>
          </a:p>
          <a:p>
            <a:r>
              <a:rPr lang="en-US" dirty="0"/>
              <a:t>Operations and supply chain strategies need to be evaluated relative to their riskiness</a:t>
            </a:r>
          </a:p>
          <a:p>
            <a:r>
              <a:rPr lang="en-US" dirty="0"/>
              <a:t>Supply chain disruptions are unplanned and unanticipated events that disrupt the normal flow of goods and materials</a:t>
            </a:r>
          </a:p>
          <a:p>
            <a:pPr lvl="1"/>
            <a:r>
              <a:rPr lang="en-US" dirty="0"/>
              <a:t>Supply chain coordination risks and disruption risks</a:t>
            </a:r>
          </a:p>
          <a:p>
            <a:r>
              <a:rPr lang="en-US" dirty="0"/>
              <a:t>Productivity measures are used to ensure that the firm makes the best use of its resources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98B862B4-A36B-4FF0-ADB1-9F48A438557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5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A strategy that is designed to meet current needs without compromising the ability of future generations to meet their needs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three criteria included in a triple bottom line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seven operations and supply chain competitive dimensions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It is probably most difficult to compete on this major competitive dimension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This occurs when a company seeks to match what a competitor is doing while maintaining its existing competitive 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392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Exam </a:t>
            </a:r>
            <a:r>
              <a:rPr lang="en-US" sz="2000" dirty="0"/>
              <a:t>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US" dirty="0"/>
              <a:t>A criterion that differentiates the products or services of one firm from those of another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/>
              <a:t>A screening criterion that permits a firm’s products to be considered as possible candidates for purchase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/>
              <a:t>A diagram showing the activities that support a company’s strategy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/>
              <a:t>A measure calculated by taking the ratio of output to input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65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Triple Bottom 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/>
              <a:t>2-</a:t>
            </a:r>
            <a:fld id="{BB4EC132-B046-469D-8D2E-776405BD8B28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4588" y="1619250"/>
            <a:ext cx="690562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2.1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Triple Bottom Line </a:t>
            </a:r>
            <a:r>
              <a:rPr lang="en-US" sz="2000" dirty="0"/>
              <a:t>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Social responsibility</a:t>
            </a:r>
            <a:r>
              <a:rPr lang="en-US" dirty="0"/>
              <a:t>: this pertains to fair and beneficial business practices toward labor, the community, and the region in which a firm conducts its business</a:t>
            </a:r>
          </a:p>
          <a:p>
            <a:endParaRPr lang="en-US" dirty="0"/>
          </a:p>
          <a:p>
            <a:r>
              <a:rPr lang="en-US" b="1" dirty="0"/>
              <a:t>Economic prosperity</a:t>
            </a:r>
            <a:r>
              <a:rPr lang="en-US" dirty="0"/>
              <a:t>: the firm is obligated to compensate shareholders who provide capital</a:t>
            </a:r>
          </a:p>
          <a:p>
            <a:endParaRPr lang="en-US" dirty="0"/>
          </a:p>
          <a:p>
            <a:r>
              <a:rPr lang="en-US" b="1" dirty="0"/>
              <a:t>Environmental stewardship</a:t>
            </a:r>
            <a:r>
              <a:rPr lang="en-US" dirty="0"/>
              <a:t>: this refers to the firm’s impact on the 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571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Operations and Supply Chain Strategy?</a:t>
            </a:r>
          </a:p>
        </p:txBody>
      </p:sp>
      <p:sp>
        <p:nvSpPr>
          <p:cNvPr id="2662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Operations and supply chain strategy</a:t>
            </a:r>
            <a:r>
              <a:rPr lang="en-US" dirty="0"/>
              <a:t>: setting broad policies and plans for using the resources of a firm – must be integrated with corporate strategy</a:t>
            </a:r>
          </a:p>
          <a:p>
            <a:pPr lvl="1"/>
            <a:r>
              <a:rPr lang="en-US" dirty="0"/>
              <a:t>Corporate strategy provides overall direction and coordinates operational goals with those of the larger organization</a:t>
            </a:r>
          </a:p>
          <a:p>
            <a:pPr lvl="1"/>
            <a:r>
              <a:rPr lang="en-US" dirty="0"/>
              <a:t>Can be viewed as part of a planning process that coordinates operational goals with those of the larger organization</a:t>
            </a:r>
          </a:p>
          <a:p>
            <a:endParaRPr lang="en-US" dirty="0"/>
          </a:p>
          <a:p>
            <a:r>
              <a:rPr lang="en-US" b="1" dirty="0"/>
              <a:t>Operations effectiveness</a:t>
            </a:r>
            <a:r>
              <a:rPr lang="en-US" dirty="0"/>
              <a:t>: performing activities in a manner that best implements strategic priorities at a minimum cost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B7B8BEF7-AF03-4507-91DA-5BBD6B86A6C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Formulating an Operations and Supply Chain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24A397AD-96DC-4CA8-9B6C-20F9B4D32AC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372" y="1981200"/>
            <a:ext cx="5479255" cy="361981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6581193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2.2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Competitive Dimensions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/>
              <a:t>2-</a:t>
            </a:r>
            <a:fld id="{645869CE-F661-4AE1-AF76-48E68E3FBBFA}" type="slidenum">
              <a:rPr lang="en-US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36990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Product-Specific Criteria: “Support It”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74690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2-</a:t>
            </a:r>
            <a:fld id="{C01DB829-F3B9-4084-8AA2-2472D933BF2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50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Trade-Offs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Management must decide which parameters of performance are critical and concentrate resources on those characteristics</a:t>
            </a:r>
          </a:p>
          <a:p>
            <a:r>
              <a:rPr lang="en-US" dirty="0"/>
              <a:t>For example, a firm that is focused on low-cost production may not be capable of quickly introducing new products</a:t>
            </a:r>
          </a:p>
          <a:p>
            <a:r>
              <a:rPr lang="en-US" dirty="0"/>
              <a:t>Straddling: seeking to match a successful competitor while maintaining its existing position</a:t>
            </a:r>
          </a:p>
          <a:p>
            <a:pPr lvl="1"/>
            <a:r>
              <a:rPr lang="en-US" dirty="0"/>
              <a:t>It adds features, services, or technology to existing activities</a:t>
            </a:r>
          </a:p>
          <a:p>
            <a:pPr lvl="1"/>
            <a:r>
              <a:rPr lang="en-US" dirty="0"/>
              <a:t>Often a risky strategy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2-</a:t>
            </a:r>
            <a:fld id="{C0BAEBC4-93CE-4063-93F1-E2DCDDD6AFE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Copyright ©2017 McGraw-Hill Education. All rights reserved.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">
      <a:dk1>
        <a:srgbClr val="0A658C"/>
      </a:dk1>
      <a:lt1>
        <a:sysClr val="window" lastClr="FFFFFF"/>
      </a:lt1>
      <a:dk2>
        <a:srgbClr val="0A658C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Jacobs_15e_ppttemplate</Template>
  <TotalTime>554</TotalTime>
  <Words>1640</Words>
  <Application>Microsoft Office PowerPoint</Application>
  <PresentationFormat>On-screen Show (4:3)</PresentationFormat>
  <Paragraphs>242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Times New Roman</vt:lpstr>
      <vt:lpstr>Clarity</vt:lpstr>
      <vt:lpstr>Chapter 2 Strategy</vt:lpstr>
      <vt:lpstr>Sustainable Strategy</vt:lpstr>
      <vt:lpstr>Triple Bottom Line</vt:lpstr>
      <vt:lpstr>Triple Bottom Line Continued</vt:lpstr>
      <vt:lpstr>What is Operations and Supply Chain Strategy?</vt:lpstr>
      <vt:lpstr>Formulating an Operations and Supply Chain Strategy</vt:lpstr>
      <vt:lpstr>Competitive Dimensions</vt:lpstr>
      <vt:lpstr>Other Product-Specific Criteria: “Support It”</vt:lpstr>
      <vt:lpstr>Trade-Offs</vt:lpstr>
      <vt:lpstr>Order Winners and Order Qualifiers</vt:lpstr>
      <vt:lpstr>Strategies are Implemented Using Operations and Supply Chain Activities</vt:lpstr>
      <vt:lpstr>Supply Chain Risk Examples</vt:lpstr>
      <vt:lpstr>Assessing Risk Associated with OSCM Strategy</vt:lpstr>
      <vt:lpstr>Risk Mitigation Framework</vt:lpstr>
      <vt:lpstr>Risk Mitigation Strategies</vt:lpstr>
      <vt:lpstr>Risk Mitigation Strategies Continued</vt:lpstr>
      <vt:lpstr>Risk Assessment Matrix</vt:lpstr>
      <vt:lpstr>Productivity Measurement </vt:lpstr>
      <vt:lpstr>Productivity Calculation</vt:lpstr>
      <vt:lpstr>Partial Measures of Productivity</vt:lpstr>
      <vt:lpstr>Summary</vt:lpstr>
      <vt:lpstr>Practice Exam</vt:lpstr>
      <vt:lpstr>Practice Exam Continued</vt:lpstr>
    </vt:vector>
  </TitlesOfParts>
  <Manager>Camille Corum</Manager>
  <Company>The McGraw-Hill Companies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</dc:title>
  <dc:subject>Operations Management</dc:subject>
  <dc:creator>Dr. Ronny Richardson (DrRonnyRichardson@gmail.com)</dc:creator>
  <cp:lastModifiedBy>McAndrews, Ryan</cp:lastModifiedBy>
  <cp:revision>49</cp:revision>
  <cp:lastPrinted>2012-10-09T21:05:14Z</cp:lastPrinted>
  <dcterms:created xsi:type="dcterms:W3CDTF">2012-08-16T13:11:05Z</dcterms:created>
  <dcterms:modified xsi:type="dcterms:W3CDTF">2017-01-20T20:29:37Z</dcterms:modified>
</cp:coreProperties>
</file>