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7" r:id="rId1"/>
  </p:sldMasterIdLst>
  <p:notesMasterIdLst>
    <p:notesMasterId r:id="rId40"/>
  </p:notes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8" r:id="rId9"/>
    <p:sldId id="303" r:id="rId10"/>
    <p:sldId id="269" r:id="rId11"/>
    <p:sldId id="304" r:id="rId12"/>
    <p:sldId id="305" r:id="rId13"/>
    <p:sldId id="270" r:id="rId14"/>
    <p:sldId id="271" r:id="rId15"/>
    <p:sldId id="272" r:id="rId16"/>
    <p:sldId id="273" r:id="rId17"/>
    <p:sldId id="306" r:id="rId18"/>
    <p:sldId id="279" r:id="rId19"/>
    <p:sldId id="283" r:id="rId20"/>
    <p:sldId id="284" r:id="rId21"/>
    <p:sldId id="307" r:id="rId22"/>
    <p:sldId id="285" r:id="rId23"/>
    <p:sldId id="295" r:id="rId24"/>
    <p:sldId id="296" r:id="rId25"/>
    <p:sldId id="297" r:id="rId26"/>
    <p:sldId id="299" r:id="rId27"/>
    <p:sldId id="300" r:id="rId28"/>
    <p:sldId id="302" r:id="rId29"/>
    <p:sldId id="289" r:id="rId30"/>
    <p:sldId id="290" r:id="rId31"/>
    <p:sldId id="291" r:id="rId32"/>
    <p:sldId id="292" r:id="rId33"/>
    <p:sldId id="293" r:id="rId34"/>
    <p:sldId id="294" r:id="rId35"/>
    <p:sldId id="308" r:id="rId36"/>
    <p:sldId id="309" r:id="rId37"/>
    <p:sldId id="310" r:id="rId38"/>
    <p:sldId id="311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8" autoAdjust="0"/>
    <p:restoredTop sz="95232" autoAdjust="0"/>
  </p:normalViewPr>
  <p:slideViewPr>
    <p:cSldViewPr>
      <p:cViewPr varScale="1">
        <p:scale>
          <a:sx n="90" d="100"/>
          <a:sy n="90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631CD6-A0B1-43E0-B7CD-1B2118D97CB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84E859D-5C0D-4816-8793-32EE917B92BB}">
      <dgm:prSet/>
      <dgm:spPr/>
      <dgm:t>
        <a:bodyPr/>
        <a:lstStyle/>
        <a:p>
          <a:pPr rtl="0"/>
          <a:r>
            <a:rPr lang="en-US"/>
            <a:t>Make-to-order</a:t>
          </a:r>
        </a:p>
      </dgm:t>
    </dgm:pt>
    <dgm:pt modelId="{AC465F11-E655-4A9A-9ABD-FECF7150BDDC}" type="parTrans" cxnId="{1AF83261-9276-4EEF-A1D5-1F85FE6153B4}">
      <dgm:prSet/>
      <dgm:spPr/>
      <dgm:t>
        <a:bodyPr/>
        <a:lstStyle/>
        <a:p>
          <a:endParaRPr lang="en-US"/>
        </a:p>
      </dgm:t>
    </dgm:pt>
    <dgm:pt modelId="{4D62D75B-2C1D-4B9C-B16A-1F9C310A54CA}" type="sibTrans" cxnId="{1AF83261-9276-4EEF-A1D5-1F85FE6153B4}">
      <dgm:prSet/>
      <dgm:spPr/>
      <dgm:t>
        <a:bodyPr/>
        <a:lstStyle/>
        <a:p>
          <a:endParaRPr lang="en-US"/>
        </a:p>
      </dgm:t>
    </dgm:pt>
    <dgm:pt modelId="{D184D725-D00E-460C-A27E-B97716F0651F}">
      <dgm:prSet/>
      <dgm:spPr/>
      <dgm:t>
        <a:bodyPr/>
        <a:lstStyle/>
        <a:p>
          <a:pPr rtl="0"/>
          <a:r>
            <a:rPr lang="en-US"/>
            <a:t>Only activated in response to an actual order</a:t>
          </a:r>
        </a:p>
      </dgm:t>
    </dgm:pt>
    <dgm:pt modelId="{796A4EF0-0FB0-4FBF-BD56-F05F9AF83535}" type="parTrans" cxnId="{78ED7C92-A7BB-454A-8C6A-673E9273D466}">
      <dgm:prSet/>
      <dgm:spPr/>
      <dgm:t>
        <a:bodyPr/>
        <a:lstStyle/>
        <a:p>
          <a:endParaRPr lang="en-US"/>
        </a:p>
      </dgm:t>
    </dgm:pt>
    <dgm:pt modelId="{BF41566E-7E62-4593-9023-1852CD4DFB81}" type="sibTrans" cxnId="{78ED7C92-A7BB-454A-8C6A-673E9273D466}">
      <dgm:prSet/>
      <dgm:spPr/>
      <dgm:t>
        <a:bodyPr/>
        <a:lstStyle/>
        <a:p>
          <a:endParaRPr lang="en-US"/>
        </a:p>
      </dgm:t>
    </dgm:pt>
    <dgm:pt modelId="{FC8E8AE4-FEDA-4314-AA63-3937EE04F21C}">
      <dgm:prSet/>
      <dgm:spPr/>
      <dgm:t>
        <a:bodyPr/>
        <a:lstStyle/>
        <a:p>
          <a:pPr rtl="0"/>
          <a:r>
            <a:rPr lang="en-US"/>
            <a:t>Both work-in-process and finished goods inventory kept to a minimum</a:t>
          </a:r>
        </a:p>
      </dgm:t>
    </dgm:pt>
    <dgm:pt modelId="{1FB0E3FC-FD72-49FE-84CB-B9A982F0A670}" type="parTrans" cxnId="{76964856-2527-43F8-A5BC-392F547533DB}">
      <dgm:prSet/>
      <dgm:spPr/>
      <dgm:t>
        <a:bodyPr/>
        <a:lstStyle/>
        <a:p>
          <a:endParaRPr lang="en-US"/>
        </a:p>
      </dgm:t>
    </dgm:pt>
    <dgm:pt modelId="{572B7DFC-AF91-4C06-8272-F9BACF19CAAA}" type="sibTrans" cxnId="{76964856-2527-43F8-A5BC-392F547533DB}">
      <dgm:prSet/>
      <dgm:spPr/>
      <dgm:t>
        <a:bodyPr/>
        <a:lstStyle/>
        <a:p>
          <a:endParaRPr lang="en-US"/>
        </a:p>
      </dgm:t>
    </dgm:pt>
    <dgm:pt modelId="{A98839C6-7F80-4981-8FC0-29C0DA776B72}">
      <dgm:prSet/>
      <dgm:spPr/>
      <dgm:t>
        <a:bodyPr/>
        <a:lstStyle/>
        <a:p>
          <a:pPr rtl="0"/>
          <a:r>
            <a:rPr lang="en-US"/>
            <a:t>Response time is slow</a:t>
          </a:r>
        </a:p>
      </dgm:t>
    </dgm:pt>
    <dgm:pt modelId="{7C0ACADE-A860-402E-A38D-D1FD1873545D}" type="parTrans" cxnId="{9CC0FE15-8069-474B-9305-05D89BE5621C}">
      <dgm:prSet/>
      <dgm:spPr/>
      <dgm:t>
        <a:bodyPr/>
        <a:lstStyle/>
        <a:p>
          <a:endParaRPr lang="en-US"/>
        </a:p>
      </dgm:t>
    </dgm:pt>
    <dgm:pt modelId="{C1CC934C-B63B-4802-8E59-799618AC7953}" type="sibTrans" cxnId="{9CC0FE15-8069-474B-9305-05D89BE5621C}">
      <dgm:prSet/>
      <dgm:spPr/>
      <dgm:t>
        <a:bodyPr/>
        <a:lstStyle/>
        <a:p>
          <a:endParaRPr lang="en-US"/>
        </a:p>
      </dgm:t>
    </dgm:pt>
    <dgm:pt modelId="{049D5F9A-AA17-45E2-86BB-ECF783351333}">
      <dgm:prSet/>
      <dgm:spPr/>
      <dgm:t>
        <a:bodyPr/>
        <a:lstStyle/>
        <a:p>
          <a:pPr rtl="0"/>
          <a:r>
            <a:rPr lang="en-US"/>
            <a:t>Make-to-stock</a:t>
          </a:r>
        </a:p>
      </dgm:t>
    </dgm:pt>
    <dgm:pt modelId="{EEF7ADA0-871D-488C-A171-E40606C392F2}" type="parTrans" cxnId="{9DD99076-A8D3-4E85-8623-34F50B1B773C}">
      <dgm:prSet/>
      <dgm:spPr/>
      <dgm:t>
        <a:bodyPr/>
        <a:lstStyle/>
        <a:p>
          <a:endParaRPr lang="en-US"/>
        </a:p>
      </dgm:t>
    </dgm:pt>
    <dgm:pt modelId="{EEBDDE69-4D45-45EC-A5A5-ECBB96653939}" type="sibTrans" cxnId="{9DD99076-A8D3-4E85-8623-34F50B1B773C}">
      <dgm:prSet/>
      <dgm:spPr/>
      <dgm:t>
        <a:bodyPr/>
        <a:lstStyle/>
        <a:p>
          <a:endParaRPr lang="en-US"/>
        </a:p>
      </dgm:t>
    </dgm:pt>
    <dgm:pt modelId="{EF35246C-FC68-46EC-AA60-86FC4742AB82}">
      <dgm:prSet/>
      <dgm:spPr/>
      <dgm:t>
        <a:bodyPr/>
        <a:lstStyle/>
        <a:p>
          <a:pPr rtl="0"/>
          <a:r>
            <a:rPr lang="en-US"/>
            <a:t>Process activated to meet expected or forecast demand</a:t>
          </a:r>
        </a:p>
      </dgm:t>
    </dgm:pt>
    <dgm:pt modelId="{AD93AEEF-77C3-4595-9BE2-7F71F97D2C24}" type="parTrans" cxnId="{271A11D5-0534-44F2-BB48-BD2427DB2446}">
      <dgm:prSet/>
      <dgm:spPr/>
      <dgm:t>
        <a:bodyPr/>
        <a:lstStyle/>
        <a:p>
          <a:endParaRPr lang="en-US"/>
        </a:p>
      </dgm:t>
    </dgm:pt>
    <dgm:pt modelId="{656B251A-6099-4A9F-9D2F-526C873227DD}" type="sibTrans" cxnId="{271A11D5-0534-44F2-BB48-BD2427DB2446}">
      <dgm:prSet/>
      <dgm:spPr/>
      <dgm:t>
        <a:bodyPr/>
        <a:lstStyle/>
        <a:p>
          <a:endParaRPr lang="en-US"/>
        </a:p>
      </dgm:t>
    </dgm:pt>
    <dgm:pt modelId="{D68001D5-3DBA-4DEE-8DA2-358ABF5DA42A}">
      <dgm:prSet/>
      <dgm:spPr/>
      <dgm:t>
        <a:bodyPr/>
        <a:lstStyle/>
        <a:p>
          <a:pPr rtl="0"/>
          <a:r>
            <a:rPr lang="en-US"/>
            <a:t>Customer orders are served from target stocking level</a:t>
          </a:r>
        </a:p>
      </dgm:t>
    </dgm:pt>
    <dgm:pt modelId="{4940518E-0931-4C8F-8F32-05A7C85F86C1}" type="parTrans" cxnId="{F90EE470-B385-4D4E-85F1-5F569B328203}">
      <dgm:prSet/>
      <dgm:spPr/>
      <dgm:t>
        <a:bodyPr/>
        <a:lstStyle/>
        <a:p>
          <a:endParaRPr lang="en-US"/>
        </a:p>
      </dgm:t>
    </dgm:pt>
    <dgm:pt modelId="{420A7975-4863-4F12-9E90-F81F15C982A9}" type="sibTrans" cxnId="{F90EE470-B385-4D4E-85F1-5F569B328203}">
      <dgm:prSet/>
      <dgm:spPr/>
      <dgm:t>
        <a:bodyPr/>
        <a:lstStyle/>
        <a:p>
          <a:endParaRPr lang="en-US"/>
        </a:p>
      </dgm:t>
    </dgm:pt>
    <dgm:pt modelId="{FB9933F5-66A1-4217-8075-E82FF2A050A5}">
      <dgm:prSet/>
      <dgm:spPr/>
      <dgm:t>
        <a:bodyPr/>
        <a:lstStyle/>
        <a:p>
          <a:pPr rtl="0"/>
          <a:r>
            <a:rPr lang="en-US"/>
            <a:t>Hybrid</a:t>
          </a:r>
        </a:p>
      </dgm:t>
    </dgm:pt>
    <dgm:pt modelId="{D31ADDED-0069-42BC-A9A0-C6438E47AD7F}" type="parTrans" cxnId="{12C20760-D61F-4CDF-B9A7-A4AC98EB5E1F}">
      <dgm:prSet/>
      <dgm:spPr/>
      <dgm:t>
        <a:bodyPr/>
        <a:lstStyle/>
        <a:p>
          <a:endParaRPr lang="en-US"/>
        </a:p>
      </dgm:t>
    </dgm:pt>
    <dgm:pt modelId="{4F21BE4E-3F54-41A2-9FD2-A0477790BC22}" type="sibTrans" cxnId="{12C20760-D61F-4CDF-B9A7-A4AC98EB5E1F}">
      <dgm:prSet/>
      <dgm:spPr/>
      <dgm:t>
        <a:bodyPr/>
        <a:lstStyle/>
        <a:p>
          <a:endParaRPr lang="en-US"/>
        </a:p>
      </dgm:t>
    </dgm:pt>
    <dgm:pt modelId="{58B830C8-B108-4711-AEB6-014C5372F2D2}">
      <dgm:prSet/>
      <dgm:spPr/>
      <dgm:t>
        <a:bodyPr/>
        <a:lstStyle/>
        <a:p>
          <a:pPr rtl="0"/>
          <a:r>
            <a:rPr lang="en-US"/>
            <a:t>Combines the features of both make-to-order and make-to-stock</a:t>
          </a:r>
        </a:p>
      </dgm:t>
    </dgm:pt>
    <dgm:pt modelId="{8E61BE6A-46C8-4FCE-A76E-05C97D194E6C}" type="parTrans" cxnId="{A71032AC-5470-42D6-A42C-1A0EC4AA852A}">
      <dgm:prSet/>
      <dgm:spPr/>
      <dgm:t>
        <a:bodyPr/>
        <a:lstStyle/>
        <a:p>
          <a:endParaRPr lang="en-US"/>
        </a:p>
      </dgm:t>
    </dgm:pt>
    <dgm:pt modelId="{25D951D7-F430-458B-AA30-CDF19487651F}" type="sibTrans" cxnId="{A71032AC-5470-42D6-A42C-1A0EC4AA852A}">
      <dgm:prSet/>
      <dgm:spPr/>
      <dgm:t>
        <a:bodyPr/>
        <a:lstStyle/>
        <a:p>
          <a:endParaRPr lang="en-US"/>
        </a:p>
      </dgm:t>
    </dgm:pt>
    <dgm:pt modelId="{8F1F750A-5ECA-4C5D-8BB6-2E0BB21A39AC}" type="pres">
      <dgm:prSet presAssocID="{FC631CD6-A0B1-43E0-B7CD-1B2118D97CB8}" presName="linear" presStyleCnt="0">
        <dgm:presLayoutVars>
          <dgm:dir/>
          <dgm:animLvl val="lvl"/>
          <dgm:resizeHandles val="exact"/>
        </dgm:presLayoutVars>
      </dgm:prSet>
      <dgm:spPr/>
    </dgm:pt>
    <dgm:pt modelId="{114D10A9-73A5-4BA2-9513-E66A7B308006}" type="pres">
      <dgm:prSet presAssocID="{A84E859D-5C0D-4816-8793-32EE917B92BB}" presName="parentLin" presStyleCnt="0"/>
      <dgm:spPr/>
    </dgm:pt>
    <dgm:pt modelId="{93249161-5790-48EE-BAF5-C41A9D171FBA}" type="pres">
      <dgm:prSet presAssocID="{A84E859D-5C0D-4816-8793-32EE917B92BB}" presName="parentLeftMargin" presStyleLbl="node1" presStyleIdx="0" presStyleCnt="3"/>
      <dgm:spPr/>
    </dgm:pt>
    <dgm:pt modelId="{95817ED8-005F-4C25-80E2-F94C4EAC4FC6}" type="pres">
      <dgm:prSet presAssocID="{A84E859D-5C0D-4816-8793-32EE917B92B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522368E-64D2-4975-9C12-0559F43ED772}" type="pres">
      <dgm:prSet presAssocID="{A84E859D-5C0D-4816-8793-32EE917B92BB}" presName="negativeSpace" presStyleCnt="0"/>
      <dgm:spPr/>
    </dgm:pt>
    <dgm:pt modelId="{CFBA213C-F9F1-442E-87F1-B82079575363}" type="pres">
      <dgm:prSet presAssocID="{A84E859D-5C0D-4816-8793-32EE917B92BB}" presName="childText" presStyleLbl="conFgAcc1" presStyleIdx="0" presStyleCnt="3">
        <dgm:presLayoutVars>
          <dgm:bulletEnabled val="1"/>
        </dgm:presLayoutVars>
      </dgm:prSet>
      <dgm:spPr/>
    </dgm:pt>
    <dgm:pt modelId="{546838B7-2AF6-4E6B-B341-A507CA60EC5F}" type="pres">
      <dgm:prSet presAssocID="{4D62D75B-2C1D-4B9C-B16A-1F9C310A54CA}" presName="spaceBetweenRectangles" presStyleCnt="0"/>
      <dgm:spPr/>
    </dgm:pt>
    <dgm:pt modelId="{12094911-5B28-492E-AF3E-8711C08AF528}" type="pres">
      <dgm:prSet presAssocID="{049D5F9A-AA17-45E2-86BB-ECF783351333}" presName="parentLin" presStyleCnt="0"/>
      <dgm:spPr/>
    </dgm:pt>
    <dgm:pt modelId="{2CC991E5-E9F5-42AD-AFA5-905953CE1C42}" type="pres">
      <dgm:prSet presAssocID="{049D5F9A-AA17-45E2-86BB-ECF783351333}" presName="parentLeftMargin" presStyleLbl="node1" presStyleIdx="0" presStyleCnt="3"/>
      <dgm:spPr/>
    </dgm:pt>
    <dgm:pt modelId="{6F264672-93E8-409F-B1EE-1DFB49D13FC4}" type="pres">
      <dgm:prSet presAssocID="{049D5F9A-AA17-45E2-86BB-ECF78335133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CD46C06-C61C-46E0-9454-2E2124C1DCFD}" type="pres">
      <dgm:prSet presAssocID="{049D5F9A-AA17-45E2-86BB-ECF783351333}" presName="negativeSpace" presStyleCnt="0"/>
      <dgm:spPr/>
    </dgm:pt>
    <dgm:pt modelId="{BDC3E44B-098C-412E-BCD7-97A0E5CF5F73}" type="pres">
      <dgm:prSet presAssocID="{049D5F9A-AA17-45E2-86BB-ECF783351333}" presName="childText" presStyleLbl="conFgAcc1" presStyleIdx="1" presStyleCnt="3">
        <dgm:presLayoutVars>
          <dgm:bulletEnabled val="1"/>
        </dgm:presLayoutVars>
      </dgm:prSet>
      <dgm:spPr/>
    </dgm:pt>
    <dgm:pt modelId="{95348FFD-8E74-4971-8FC9-C652FBB1CA18}" type="pres">
      <dgm:prSet presAssocID="{EEBDDE69-4D45-45EC-A5A5-ECBB96653939}" presName="spaceBetweenRectangles" presStyleCnt="0"/>
      <dgm:spPr/>
    </dgm:pt>
    <dgm:pt modelId="{B5B6CF4E-B066-49BE-A8DC-29C4C6FF9B66}" type="pres">
      <dgm:prSet presAssocID="{FB9933F5-66A1-4217-8075-E82FF2A050A5}" presName="parentLin" presStyleCnt="0"/>
      <dgm:spPr/>
    </dgm:pt>
    <dgm:pt modelId="{DA0F3F93-1D9C-4404-B100-3541C16D0B25}" type="pres">
      <dgm:prSet presAssocID="{FB9933F5-66A1-4217-8075-E82FF2A050A5}" presName="parentLeftMargin" presStyleLbl="node1" presStyleIdx="1" presStyleCnt="3"/>
      <dgm:spPr/>
    </dgm:pt>
    <dgm:pt modelId="{EFDDA467-2370-49A7-9F1C-4EA79CFDD9C9}" type="pres">
      <dgm:prSet presAssocID="{FB9933F5-66A1-4217-8075-E82FF2A050A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B129AD5-B3B3-480D-A9B1-FB870EDC996F}" type="pres">
      <dgm:prSet presAssocID="{FB9933F5-66A1-4217-8075-E82FF2A050A5}" presName="negativeSpace" presStyleCnt="0"/>
      <dgm:spPr/>
    </dgm:pt>
    <dgm:pt modelId="{68244C66-AB41-45A9-BCD0-E9AC3901C21F}" type="pres">
      <dgm:prSet presAssocID="{FB9933F5-66A1-4217-8075-E82FF2A050A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775A72A-92FE-4E31-8CE6-DCA1C283404B}" type="presOf" srcId="{FC8E8AE4-FEDA-4314-AA63-3937EE04F21C}" destId="{CFBA213C-F9F1-442E-87F1-B82079575363}" srcOrd="0" destOrd="1" presId="urn:microsoft.com/office/officeart/2005/8/layout/list1"/>
    <dgm:cxn modelId="{9DD99076-A8D3-4E85-8623-34F50B1B773C}" srcId="{FC631CD6-A0B1-43E0-B7CD-1B2118D97CB8}" destId="{049D5F9A-AA17-45E2-86BB-ECF783351333}" srcOrd="1" destOrd="0" parTransId="{EEF7ADA0-871D-488C-A171-E40606C392F2}" sibTransId="{EEBDDE69-4D45-45EC-A5A5-ECBB96653939}"/>
    <dgm:cxn modelId="{8EEEC4EA-E8F6-428E-9D0A-2911161551F4}" type="presOf" srcId="{049D5F9A-AA17-45E2-86BB-ECF783351333}" destId="{6F264672-93E8-409F-B1EE-1DFB49D13FC4}" srcOrd="1" destOrd="0" presId="urn:microsoft.com/office/officeart/2005/8/layout/list1"/>
    <dgm:cxn modelId="{A71032AC-5470-42D6-A42C-1A0EC4AA852A}" srcId="{FB9933F5-66A1-4217-8075-E82FF2A050A5}" destId="{58B830C8-B108-4711-AEB6-014C5372F2D2}" srcOrd="0" destOrd="0" parTransId="{8E61BE6A-46C8-4FCE-A76E-05C97D194E6C}" sibTransId="{25D951D7-F430-458B-AA30-CDF19487651F}"/>
    <dgm:cxn modelId="{4F40A618-4154-49E6-8E35-BF64542DDB4A}" type="presOf" srcId="{A98839C6-7F80-4981-8FC0-29C0DA776B72}" destId="{CFBA213C-F9F1-442E-87F1-B82079575363}" srcOrd="0" destOrd="2" presId="urn:microsoft.com/office/officeart/2005/8/layout/list1"/>
    <dgm:cxn modelId="{1AF83261-9276-4EEF-A1D5-1F85FE6153B4}" srcId="{FC631CD6-A0B1-43E0-B7CD-1B2118D97CB8}" destId="{A84E859D-5C0D-4816-8793-32EE917B92BB}" srcOrd="0" destOrd="0" parTransId="{AC465F11-E655-4A9A-9ABD-FECF7150BDDC}" sibTransId="{4D62D75B-2C1D-4B9C-B16A-1F9C310A54CA}"/>
    <dgm:cxn modelId="{9B6F7688-382B-4516-86BA-9AE08EAD2CD1}" type="presOf" srcId="{A84E859D-5C0D-4816-8793-32EE917B92BB}" destId="{95817ED8-005F-4C25-80E2-F94C4EAC4FC6}" srcOrd="1" destOrd="0" presId="urn:microsoft.com/office/officeart/2005/8/layout/list1"/>
    <dgm:cxn modelId="{56CC89C7-A165-4BE2-8830-9B791EA5EB06}" type="presOf" srcId="{FB9933F5-66A1-4217-8075-E82FF2A050A5}" destId="{DA0F3F93-1D9C-4404-B100-3541C16D0B25}" srcOrd="0" destOrd="0" presId="urn:microsoft.com/office/officeart/2005/8/layout/list1"/>
    <dgm:cxn modelId="{271A11D5-0534-44F2-BB48-BD2427DB2446}" srcId="{049D5F9A-AA17-45E2-86BB-ECF783351333}" destId="{EF35246C-FC68-46EC-AA60-86FC4742AB82}" srcOrd="0" destOrd="0" parTransId="{AD93AEEF-77C3-4595-9BE2-7F71F97D2C24}" sibTransId="{656B251A-6099-4A9F-9D2F-526C873227DD}"/>
    <dgm:cxn modelId="{78ED7C92-A7BB-454A-8C6A-673E9273D466}" srcId="{A84E859D-5C0D-4816-8793-32EE917B92BB}" destId="{D184D725-D00E-460C-A27E-B97716F0651F}" srcOrd="0" destOrd="0" parTransId="{796A4EF0-0FB0-4FBF-BD56-F05F9AF83535}" sibTransId="{BF41566E-7E62-4593-9023-1852CD4DFB81}"/>
    <dgm:cxn modelId="{B86C95EE-0332-4C4D-A381-79F1BDDBCF26}" type="presOf" srcId="{FC631CD6-A0B1-43E0-B7CD-1B2118D97CB8}" destId="{8F1F750A-5ECA-4C5D-8BB6-2E0BB21A39AC}" srcOrd="0" destOrd="0" presId="urn:microsoft.com/office/officeart/2005/8/layout/list1"/>
    <dgm:cxn modelId="{7AE4901A-C0D4-4B14-87BA-13B009A3E5DF}" type="presOf" srcId="{A84E859D-5C0D-4816-8793-32EE917B92BB}" destId="{93249161-5790-48EE-BAF5-C41A9D171FBA}" srcOrd="0" destOrd="0" presId="urn:microsoft.com/office/officeart/2005/8/layout/list1"/>
    <dgm:cxn modelId="{9CC0FE15-8069-474B-9305-05D89BE5621C}" srcId="{A84E859D-5C0D-4816-8793-32EE917B92BB}" destId="{A98839C6-7F80-4981-8FC0-29C0DA776B72}" srcOrd="2" destOrd="0" parTransId="{7C0ACADE-A860-402E-A38D-D1FD1873545D}" sibTransId="{C1CC934C-B63B-4802-8E59-799618AC7953}"/>
    <dgm:cxn modelId="{8578415E-0DF8-4806-8E1C-2C685899E738}" type="presOf" srcId="{FB9933F5-66A1-4217-8075-E82FF2A050A5}" destId="{EFDDA467-2370-49A7-9F1C-4EA79CFDD9C9}" srcOrd="1" destOrd="0" presId="urn:microsoft.com/office/officeart/2005/8/layout/list1"/>
    <dgm:cxn modelId="{12C20760-D61F-4CDF-B9A7-A4AC98EB5E1F}" srcId="{FC631CD6-A0B1-43E0-B7CD-1B2118D97CB8}" destId="{FB9933F5-66A1-4217-8075-E82FF2A050A5}" srcOrd="2" destOrd="0" parTransId="{D31ADDED-0069-42BC-A9A0-C6438E47AD7F}" sibTransId="{4F21BE4E-3F54-41A2-9FD2-A0477790BC22}"/>
    <dgm:cxn modelId="{76964856-2527-43F8-A5BC-392F547533DB}" srcId="{A84E859D-5C0D-4816-8793-32EE917B92BB}" destId="{FC8E8AE4-FEDA-4314-AA63-3937EE04F21C}" srcOrd="1" destOrd="0" parTransId="{1FB0E3FC-FD72-49FE-84CB-B9A982F0A670}" sibTransId="{572B7DFC-AF91-4C06-8272-F9BACF19CAAA}"/>
    <dgm:cxn modelId="{AABB13A2-31F0-48A1-85A9-D22D28A53DBC}" type="presOf" srcId="{D184D725-D00E-460C-A27E-B97716F0651F}" destId="{CFBA213C-F9F1-442E-87F1-B82079575363}" srcOrd="0" destOrd="0" presId="urn:microsoft.com/office/officeart/2005/8/layout/list1"/>
    <dgm:cxn modelId="{211D5305-7753-4678-8D52-2B827FF9D8E7}" type="presOf" srcId="{58B830C8-B108-4711-AEB6-014C5372F2D2}" destId="{68244C66-AB41-45A9-BCD0-E9AC3901C21F}" srcOrd="0" destOrd="0" presId="urn:microsoft.com/office/officeart/2005/8/layout/list1"/>
    <dgm:cxn modelId="{E36CFA47-65A4-4383-9215-3B0B862F1389}" type="presOf" srcId="{049D5F9A-AA17-45E2-86BB-ECF783351333}" destId="{2CC991E5-E9F5-42AD-AFA5-905953CE1C42}" srcOrd="0" destOrd="0" presId="urn:microsoft.com/office/officeart/2005/8/layout/list1"/>
    <dgm:cxn modelId="{6246ED70-6623-48EE-AD31-DC4FCDCF8D29}" type="presOf" srcId="{D68001D5-3DBA-4DEE-8DA2-358ABF5DA42A}" destId="{BDC3E44B-098C-412E-BCD7-97A0E5CF5F73}" srcOrd="0" destOrd="1" presId="urn:microsoft.com/office/officeart/2005/8/layout/list1"/>
    <dgm:cxn modelId="{0237DF6F-7C3C-400D-8B6D-A08F54A4098F}" type="presOf" srcId="{EF35246C-FC68-46EC-AA60-86FC4742AB82}" destId="{BDC3E44B-098C-412E-BCD7-97A0E5CF5F73}" srcOrd="0" destOrd="0" presId="urn:microsoft.com/office/officeart/2005/8/layout/list1"/>
    <dgm:cxn modelId="{F90EE470-B385-4D4E-85F1-5F569B328203}" srcId="{049D5F9A-AA17-45E2-86BB-ECF783351333}" destId="{D68001D5-3DBA-4DEE-8DA2-358ABF5DA42A}" srcOrd="1" destOrd="0" parTransId="{4940518E-0931-4C8F-8F32-05A7C85F86C1}" sibTransId="{420A7975-4863-4F12-9E90-F81F15C982A9}"/>
    <dgm:cxn modelId="{DE617541-394B-42E9-B1F9-C551862E0EB8}" type="presParOf" srcId="{8F1F750A-5ECA-4C5D-8BB6-2E0BB21A39AC}" destId="{114D10A9-73A5-4BA2-9513-E66A7B308006}" srcOrd="0" destOrd="0" presId="urn:microsoft.com/office/officeart/2005/8/layout/list1"/>
    <dgm:cxn modelId="{3C9D92CD-315A-46CD-8F02-85261279B4C9}" type="presParOf" srcId="{114D10A9-73A5-4BA2-9513-E66A7B308006}" destId="{93249161-5790-48EE-BAF5-C41A9D171FBA}" srcOrd="0" destOrd="0" presId="urn:microsoft.com/office/officeart/2005/8/layout/list1"/>
    <dgm:cxn modelId="{2EB200D0-C44B-4E53-BB02-A063DA916F11}" type="presParOf" srcId="{114D10A9-73A5-4BA2-9513-E66A7B308006}" destId="{95817ED8-005F-4C25-80E2-F94C4EAC4FC6}" srcOrd="1" destOrd="0" presId="urn:microsoft.com/office/officeart/2005/8/layout/list1"/>
    <dgm:cxn modelId="{6C96FD6F-D110-4F85-A5F8-447F8FAF547E}" type="presParOf" srcId="{8F1F750A-5ECA-4C5D-8BB6-2E0BB21A39AC}" destId="{D522368E-64D2-4975-9C12-0559F43ED772}" srcOrd="1" destOrd="0" presId="urn:microsoft.com/office/officeart/2005/8/layout/list1"/>
    <dgm:cxn modelId="{E42F19BF-142D-4644-9EC6-6CE2EC7588B7}" type="presParOf" srcId="{8F1F750A-5ECA-4C5D-8BB6-2E0BB21A39AC}" destId="{CFBA213C-F9F1-442E-87F1-B82079575363}" srcOrd="2" destOrd="0" presId="urn:microsoft.com/office/officeart/2005/8/layout/list1"/>
    <dgm:cxn modelId="{60A5999E-C282-48BB-A60C-4D1695355855}" type="presParOf" srcId="{8F1F750A-5ECA-4C5D-8BB6-2E0BB21A39AC}" destId="{546838B7-2AF6-4E6B-B341-A507CA60EC5F}" srcOrd="3" destOrd="0" presId="urn:microsoft.com/office/officeart/2005/8/layout/list1"/>
    <dgm:cxn modelId="{A62ACB94-F3B3-4D84-BF16-8F1217FE04CF}" type="presParOf" srcId="{8F1F750A-5ECA-4C5D-8BB6-2E0BB21A39AC}" destId="{12094911-5B28-492E-AF3E-8711C08AF528}" srcOrd="4" destOrd="0" presId="urn:microsoft.com/office/officeart/2005/8/layout/list1"/>
    <dgm:cxn modelId="{B8FF706D-EA30-4BEB-805D-B66A21FCDC9E}" type="presParOf" srcId="{12094911-5B28-492E-AF3E-8711C08AF528}" destId="{2CC991E5-E9F5-42AD-AFA5-905953CE1C42}" srcOrd="0" destOrd="0" presId="urn:microsoft.com/office/officeart/2005/8/layout/list1"/>
    <dgm:cxn modelId="{C1B99C65-AC88-4A05-9025-2E40CBC6C54E}" type="presParOf" srcId="{12094911-5B28-492E-AF3E-8711C08AF528}" destId="{6F264672-93E8-409F-B1EE-1DFB49D13FC4}" srcOrd="1" destOrd="0" presId="urn:microsoft.com/office/officeart/2005/8/layout/list1"/>
    <dgm:cxn modelId="{1078E02B-AB16-4E40-B536-FAA89D9E48DC}" type="presParOf" srcId="{8F1F750A-5ECA-4C5D-8BB6-2E0BB21A39AC}" destId="{6CD46C06-C61C-46E0-9454-2E2124C1DCFD}" srcOrd="5" destOrd="0" presId="urn:microsoft.com/office/officeart/2005/8/layout/list1"/>
    <dgm:cxn modelId="{96E76511-8910-4BE9-A973-1EDC664D05A5}" type="presParOf" srcId="{8F1F750A-5ECA-4C5D-8BB6-2E0BB21A39AC}" destId="{BDC3E44B-098C-412E-BCD7-97A0E5CF5F73}" srcOrd="6" destOrd="0" presId="urn:microsoft.com/office/officeart/2005/8/layout/list1"/>
    <dgm:cxn modelId="{394A25BC-DE8C-4116-A27D-34F327139FF8}" type="presParOf" srcId="{8F1F750A-5ECA-4C5D-8BB6-2E0BB21A39AC}" destId="{95348FFD-8E74-4971-8FC9-C652FBB1CA18}" srcOrd="7" destOrd="0" presId="urn:microsoft.com/office/officeart/2005/8/layout/list1"/>
    <dgm:cxn modelId="{4FF4076A-4A53-40F6-8240-B35DA806951B}" type="presParOf" srcId="{8F1F750A-5ECA-4C5D-8BB6-2E0BB21A39AC}" destId="{B5B6CF4E-B066-49BE-A8DC-29C4C6FF9B66}" srcOrd="8" destOrd="0" presId="urn:microsoft.com/office/officeart/2005/8/layout/list1"/>
    <dgm:cxn modelId="{040EE385-4A35-4155-8E1F-B785892C39D3}" type="presParOf" srcId="{B5B6CF4E-B066-49BE-A8DC-29C4C6FF9B66}" destId="{DA0F3F93-1D9C-4404-B100-3541C16D0B25}" srcOrd="0" destOrd="0" presId="urn:microsoft.com/office/officeart/2005/8/layout/list1"/>
    <dgm:cxn modelId="{AF2E6815-206C-41B1-8547-81862C7A2F4A}" type="presParOf" srcId="{B5B6CF4E-B066-49BE-A8DC-29C4C6FF9B66}" destId="{EFDDA467-2370-49A7-9F1C-4EA79CFDD9C9}" srcOrd="1" destOrd="0" presId="urn:microsoft.com/office/officeart/2005/8/layout/list1"/>
    <dgm:cxn modelId="{99053A8D-B3EB-4804-8A64-3E6BB97A8FD6}" type="presParOf" srcId="{8F1F750A-5ECA-4C5D-8BB6-2E0BB21A39AC}" destId="{1B129AD5-B3B3-480D-A9B1-FB870EDC996F}" srcOrd="9" destOrd="0" presId="urn:microsoft.com/office/officeart/2005/8/layout/list1"/>
    <dgm:cxn modelId="{8410046F-4ED2-4BD5-8528-E6FA85FA1E5C}" type="presParOf" srcId="{8F1F750A-5ECA-4C5D-8BB6-2E0BB21A39AC}" destId="{68244C66-AB41-45A9-BCD0-E9AC3901C21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1D8E25-DBEC-40AB-989C-4665DDBD9D6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C46A815-D239-4EE5-B371-0CB79A5303FB}">
      <dgm:prSet/>
      <dgm:spPr/>
      <dgm:t>
        <a:bodyPr/>
        <a:lstStyle/>
        <a:p>
          <a:pPr rtl="0"/>
          <a:r>
            <a:rPr lang="en-US"/>
            <a:t>Total average value of inventory</a:t>
          </a:r>
        </a:p>
      </dgm:t>
    </dgm:pt>
    <dgm:pt modelId="{294D333D-751D-44D8-A4EA-7ED860E49C43}" type="parTrans" cxnId="{C5DF3B84-6E51-447D-A9D0-EDC3364B8F14}">
      <dgm:prSet/>
      <dgm:spPr/>
      <dgm:t>
        <a:bodyPr/>
        <a:lstStyle/>
        <a:p>
          <a:endParaRPr lang="en-US"/>
        </a:p>
      </dgm:t>
    </dgm:pt>
    <dgm:pt modelId="{C5044647-150D-4B26-A7FB-790B5C2FE900}" type="sibTrans" cxnId="{C5DF3B84-6E51-447D-A9D0-EDC3364B8F14}">
      <dgm:prSet/>
      <dgm:spPr/>
      <dgm:t>
        <a:bodyPr/>
        <a:lstStyle/>
        <a:p>
          <a:endParaRPr lang="en-US"/>
        </a:p>
      </dgm:t>
    </dgm:pt>
    <dgm:pt modelId="{92D8EEC8-09DA-46E5-B8FD-9CD616788DDC}">
      <dgm:prSet/>
      <dgm:spPr/>
      <dgm:t>
        <a:bodyPr/>
        <a:lstStyle/>
        <a:p>
          <a:pPr rtl="0"/>
          <a:r>
            <a:rPr lang="en-US"/>
            <a:t>Sum of the value of raw materials, work-in-process, and finished goods inventory</a:t>
          </a:r>
        </a:p>
      </dgm:t>
    </dgm:pt>
    <dgm:pt modelId="{36EB1126-ED3E-40A0-A678-BEB50784E252}" type="parTrans" cxnId="{95D77616-7A10-4B74-BFF7-84F7272F729A}">
      <dgm:prSet/>
      <dgm:spPr/>
      <dgm:t>
        <a:bodyPr/>
        <a:lstStyle/>
        <a:p>
          <a:endParaRPr lang="en-US"/>
        </a:p>
      </dgm:t>
    </dgm:pt>
    <dgm:pt modelId="{1E4485D5-E759-4976-8FE8-232BE80E9136}" type="sibTrans" cxnId="{95D77616-7A10-4B74-BFF7-84F7272F729A}">
      <dgm:prSet/>
      <dgm:spPr/>
      <dgm:t>
        <a:bodyPr/>
        <a:lstStyle/>
        <a:p>
          <a:endParaRPr lang="en-US"/>
        </a:p>
      </dgm:t>
    </dgm:pt>
    <dgm:pt modelId="{9E9508AE-7B73-4B4C-854A-63DB58CB7B0F}">
      <dgm:prSet/>
      <dgm:spPr/>
      <dgm:t>
        <a:bodyPr/>
        <a:lstStyle/>
        <a:p>
          <a:pPr rtl="0"/>
          <a:r>
            <a:rPr lang="en-US"/>
            <a:t>Inventory turns</a:t>
          </a:r>
        </a:p>
      </dgm:t>
    </dgm:pt>
    <dgm:pt modelId="{06B3CD82-491A-4D54-9755-3B559AF7B521}" type="parTrans" cxnId="{73B34122-26D0-46DD-966A-0B683332C3D8}">
      <dgm:prSet/>
      <dgm:spPr/>
      <dgm:t>
        <a:bodyPr/>
        <a:lstStyle/>
        <a:p>
          <a:endParaRPr lang="en-US"/>
        </a:p>
      </dgm:t>
    </dgm:pt>
    <dgm:pt modelId="{AA943094-FF61-4DFA-8E43-BC96A98701FC}" type="sibTrans" cxnId="{73B34122-26D0-46DD-966A-0B683332C3D8}">
      <dgm:prSet/>
      <dgm:spPr/>
      <dgm:t>
        <a:bodyPr/>
        <a:lstStyle/>
        <a:p>
          <a:endParaRPr lang="en-US"/>
        </a:p>
      </dgm:t>
    </dgm:pt>
    <dgm:pt modelId="{7F806460-6A78-4ED1-9EB6-CBDBDE9597C6}">
      <dgm:prSet/>
      <dgm:spPr/>
      <dgm:t>
        <a:bodyPr/>
        <a:lstStyle/>
        <a:p>
          <a:pPr rtl="0"/>
          <a:r>
            <a:rPr lang="en-US"/>
            <a:t>Cost of goods sold divided by the average inventory value</a:t>
          </a:r>
        </a:p>
      </dgm:t>
    </dgm:pt>
    <dgm:pt modelId="{7B93673B-4268-4FF8-8FFE-4B12595ED905}" type="parTrans" cxnId="{6EFAF3EE-9106-4E24-A1C7-CA288CCD7D4E}">
      <dgm:prSet/>
      <dgm:spPr/>
      <dgm:t>
        <a:bodyPr/>
        <a:lstStyle/>
        <a:p>
          <a:endParaRPr lang="en-US"/>
        </a:p>
      </dgm:t>
    </dgm:pt>
    <dgm:pt modelId="{0A12667D-D060-427F-9392-31650736D342}" type="sibTrans" cxnId="{6EFAF3EE-9106-4E24-A1C7-CA288CCD7D4E}">
      <dgm:prSet/>
      <dgm:spPr/>
      <dgm:t>
        <a:bodyPr/>
        <a:lstStyle/>
        <a:p>
          <a:endParaRPr lang="en-US"/>
        </a:p>
      </dgm:t>
    </dgm:pt>
    <dgm:pt modelId="{29870B5E-3361-431F-86F8-6C0E01BEC035}">
      <dgm:prSet/>
      <dgm:spPr/>
      <dgm:t>
        <a:bodyPr/>
        <a:lstStyle/>
        <a:p>
          <a:pPr rtl="0"/>
          <a:r>
            <a:rPr lang="en-US"/>
            <a:t>Days-of-supply</a:t>
          </a:r>
        </a:p>
      </dgm:t>
    </dgm:pt>
    <dgm:pt modelId="{22B96F70-BA80-434C-A27E-52BE3C70365B}" type="parTrans" cxnId="{26E537DE-8B18-4990-81A1-E0FA44914D07}">
      <dgm:prSet/>
      <dgm:spPr/>
      <dgm:t>
        <a:bodyPr/>
        <a:lstStyle/>
        <a:p>
          <a:endParaRPr lang="en-US"/>
        </a:p>
      </dgm:t>
    </dgm:pt>
    <dgm:pt modelId="{25A1EAD2-ACCE-4951-98FD-0126B97CD439}" type="sibTrans" cxnId="{26E537DE-8B18-4990-81A1-E0FA44914D07}">
      <dgm:prSet/>
      <dgm:spPr/>
      <dgm:t>
        <a:bodyPr/>
        <a:lstStyle/>
        <a:p>
          <a:endParaRPr lang="en-US"/>
        </a:p>
      </dgm:t>
    </dgm:pt>
    <dgm:pt modelId="{FD1F443C-9CE8-40FA-A025-5BDB39819CAA}">
      <dgm:prSet/>
      <dgm:spPr/>
      <dgm:t>
        <a:bodyPr/>
        <a:lstStyle/>
        <a:p>
          <a:pPr rtl="0"/>
          <a:r>
            <a:rPr lang="en-US"/>
            <a:t>Inverse of inventory turns scaled to days</a:t>
          </a:r>
        </a:p>
      </dgm:t>
    </dgm:pt>
    <dgm:pt modelId="{A535B923-B978-4093-BFCB-F95BB7FFA79D}" type="parTrans" cxnId="{8DCCF023-12A5-4AFB-AF94-36C80035073A}">
      <dgm:prSet/>
      <dgm:spPr/>
      <dgm:t>
        <a:bodyPr/>
        <a:lstStyle/>
        <a:p>
          <a:endParaRPr lang="en-US"/>
        </a:p>
      </dgm:t>
    </dgm:pt>
    <dgm:pt modelId="{A733497C-6B5F-4C9F-AF62-B536308B3471}" type="sibTrans" cxnId="{8DCCF023-12A5-4AFB-AF94-36C80035073A}">
      <dgm:prSet/>
      <dgm:spPr/>
      <dgm:t>
        <a:bodyPr/>
        <a:lstStyle/>
        <a:p>
          <a:endParaRPr lang="en-US"/>
        </a:p>
      </dgm:t>
    </dgm:pt>
    <dgm:pt modelId="{CD9680EC-C7CF-44BA-8E15-52B60D77B84F}">
      <dgm:prSet/>
      <dgm:spPr/>
      <dgm:t>
        <a:bodyPr/>
        <a:lstStyle/>
        <a:p>
          <a:pPr rtl="0"/>
          <a:r>
            <a:rPr lang="en-US"/>
            <a:t>Little’s law</a:t>
          </a:r>
        </a:p>
      </dgm:t>
    </dgm:pt>
    <dgm:pt modelId="{8039607B-1C5A-4BD8-BC2F-5CDE432EDA6D}" type="parTrans" cxnId="{7B35DD1B-09B8-4A7B-8A9F-7EC770945987}">
      <dgm:prSet/>
      <dgm:spPr/>
      <dgm:t>
        <a:bodyPr/>
        <a:lstStyle/>
        <a:p>
          <a:endParaRPr lang="en-US"/>
        </a:p>
      </dgm:t>
    </dgm:pt>
    <dgm:pt modelId="{F92308E9-7812-4116-927C-07D910BF5E83}" type="sibTrans" cxnId="{7B35DD1B-09B8-4A7B-8A9F-7EC770945987}">
      <dgm:prSet/>
      <dgm:spPr/>
      <dgm:t>
        <a:bodyPr/>
        <a:lstStyle/>
        <a:p>
          <a:endParaRPr lang="en-US"/>
        </a:p>
      </dgm:t>
    </dgm:pt>
    <dgm:pt modelId="{66013C77-5F59-41A2-9B0D-185FEA0C36DF}">
      <dgm:prSet/>
      <dgm:spPr/>
      <dgm:t>
        <a:bodyPr/>
        <a:lstStyle/>
        <a:p>
          <a:pPr rtl="0"/>
          <a:r>
            <a:rPr lang="en-US"/>
            <a:t>There is a long-term relationship among inventory, throughput, and flow time</a:t>
          </a:r>
        </a:p>
      </dgm:t>
    </dgm:pt>
    <dgm:pt modelId="{77529C82-9F2C-4856-8983-B31A85F7C851}" type="parTrans" cxnId="{9817D3FC-108C-4BAE-84FD-BB452F94E78E}">
      <dgm:prSet/>
      <dgm:spPr/>
      <dgm:t>
        <a:bodyPr/>
        <a:lstStyle/>
        <a:p>
          <a:endParaRPr lang="en-US"/>
        </a:p>
      </dgm:t>
    </dgm:pt>
    <dgm:pt modelId="{7E1927E6-0577-4AEE-AE7D-CF72B2067196}" type="sibTrans" cxnId="{9817D3FC-108C-4BAE-84FD-BB452F94E78E}">
      <dgm:prSet/>
      <dgm:spPr/>
      <dgm:t>
        <a:bodyPr/>
        <a:lstStyle/>
        <a:p>
          <a:endParaRPr lang="en-US"/>
        </a:p>
      </dgm:t>
    </dgm:pt>
    <dgm:pt modelId="{A1A31304-D4BE-4B68-AA5E-86B9530DB2FE}">
      <dgm:prSet/>
      <dgm:spPr/>
      <dgm:t>
        <a:bodyPr/>
        <a:lstStyle/>
        <a:p>
          <a:pPr rtl="0"/>
          <a:r>
            <a:rPr lang="en-US"/>
            <a:t>Inventory = Throughput rate x Flow time</a:t>
          </a:r>
        </a:p>
      </dgm:t>
    </dgm:pt>
    <dgm:pt modelId="{C312A9A3-B006-425D-86BD-EE63EDE3068F}" type="parTrans" cxnId="{6B48D733-EB78-496F-854A-C5179DEEA72A}">
      <dgm:prSet/>
      <dgm:spPr/>
      <dgm:t>
        <a:bodyPr/>
        <a:lstStyle/>
        <a:p>
          <a:endParaRPr lang="en-US"/>
        </a:p>
      </dgm:t>
    </dgm:pt>
    <dgm:pt modelId="{6E2B4D3A-8431-4704-81E1-0FFDC878C20F}" type="sibTrans" cxnId="{6B48D733-EB78-496F-854A-C5179DEEA72A}">
      <dgm:prSet/>
      <dgm:spPr/>
      <dgm:t>
        <a:bodyPr/>
        <a:lstStyle/>
        <a:p>
          <a:endParaRPr lang="en-US"/>
        </a:p>
      </dgm:t>
    </dgm:pt>
    <dgm:pt modelId="{9757C796-6030-41DD-B347-66BD938992CE}" type="pres">
      <dgm:prSet presAssocID="{5C1D8E25-DBEC-40AB-989C-4665DDBD9D61}" presName="linear" presStyleCnt="0">
        <dgm:presLayoutVars>
          <dgm:dir/>
          <dgm:animLvl val="lvl"/>
          <dgm:resizeHandles val="exact"/>
        </dgm:presLayoutVars>
      </dgm:prSet>
      <dgm:spPr/>
    </dgm:pt>
    <dgm:pt modelId="{95636C03-9AC7-48A2-8748-BF4DFF58CE06}" type="pres">
      <dgm:prSet presAssocID="{0C46A815-D239-4EE5-B371-0CB79A5303FB}" presName="parentLin" presStyleCnt="0"/>
      <dgm:spPr/>
    </dgm:pt>
    <dgm:pt modelId="{68BEE8D1-8EDC-4408-AD57-2F67C4CA0B11}" type="pres">
      <dgm:prSet presAssocID="{0C46A815-D239-4EE5-B371-0CB79A5303FB}" presName="parentLeftMargin" presStyleLbl="node1" presStyleIdx="0" presStyleCnt="4"/>
      <dgm:spPr/>
    </dgm:pt>
    <dgm:pt modelId="{D156EF86-F420-498D-975F-C947F3C7C51B}" type="pres">
      <dgm:prSet presAssocID="{0C46A815-D239-4EE5-B371-0CB79A5303F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127786E-CF68-4D8E-B2C6-FCC3BC5E306E}" type="pres">
      <dgm:prSet presAssocID="{0C46A815-D239-4EE5-B371-0CB79A5303FB}" presName="negativeSpace" presStyleCnt="0"/>
      <dgm:spPr/>
    </dgm:pt>
    <dgm:pt modelId="{5EFB4558-8E0E-46AE-AE3C-06666AFAA618}" type="pres">
      <dgm:prSet presAssocID="{0C46A815-D239-4EE5-B371-0CB79A5303FB}" presName="childText" presStyleLbl="conFgAcc1" presStyleIdx="0" presStyleCnt="4">
        <dgm:presLayoutVars>
          <dgm:bulletEnabled val="1"/>
        </dgm:presLayoutVars>
      </dgm:prSet>
      <dgm:spPr/>
    </dgm:pt>
    <dgm:pt modelId="{EBE2184F-3873-4971-AA22-1481FB125F08}" type="pres">
      <dgm:prSet presAssocID="{C5044647-150D-4B26-A7FB-790B5C2FE900}" presName="spaceBetweenRectangles" presStyleCnt="0"/>
      <dgm:spPr/>
    </dgm:pt>
    <dgm:pt modelId="{31B650A9-CFEB-4AAB-B36B-ACC426E31939}" type="pres">
      <dgm:prSet presAssocID="{9E9508AE-7B73-4B4C-854A-63DB58CB7B0F}" presName="parentLin" presStyleCnt="0"/>
      <dgm:spPr/>
    </dgm:pt>
    <dgm:pt modelId="{4264CB9C-E860-4473-99F9-206DF533A39E}" type="pres">
      <dgm:prSet presAssocID="{9E9508AE-7B73-4B4C-854A-63DB58CB7B0F}" presName="parentLeftMargin" presStyleLbl="node1" presStyleIdx="0" presStyleCnt="4"/>
      <dgm:spPr/>
    </dgm:pt>
    <dgm:pt modelId="{906C1B74-78F0-4D3C-984B-CDB134C11956}" type="pres">
      <dgm:prSet presAssocID="{9E9508AE-7B73-4B4C-854A-63DB58CB7B0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1B2E770-1AE9-4B71-BDF8-DB7A08A7EB4D}" type="pres">
      <dgm:prSet presAssocID="{9E9508AE-7B73-4B4C-854A-63DB58CB7B0F}" presName="negativeSpace" presStyleCnt="0"/>
      <dgm:spPr/>
    </dgm:pt>
    <dgm:pt modelId="{32BFA885-56B2-4308-9D04-AA2A173C8DC2}" type="pres">
      <dgm:prSet presAssocID="{9E9508AE-7B73-4B4C-854A-63DB58CB7B0F}" presName="childText" presStyleLbl="conFgAcc1" presStyleIdx="1" presStyleCnt="4">
        <dgm:presLayoutVars>
          <dgm:bulletEnabled val="1"/>
        </dgm:presLayoutVars>
      </dgm:prSet>
      <dgm:spPr/>
    </dgm:pt>
    <dgm:pt modelId="{19B6D052-DCE8-43EB-AF28-22DA8BEC279C}" type="pres">
      <dgm:prSet presAssocID="{AA943094-FF61-4DFA-8E43-BC96A98701FC}" presName="spaceBetweenRectangles" presStyleCnt="0"/>
      <dgm:spPr/>
    </dgm:pt>
    <dgm:pt modelId="{27EF8416-96AF-4EDF-A0CB-2C34C4F25572}" type="pres">
      <dgm:prSet presAssocID="{29870B5E-3361-431F-86F8-6C0E01BEC035}" presName="parentLin" presStyleCnt="0"/>
      <dgm:spPr/>
    </dgm:pt>
    <dgm:pt modelId="{A29DA8F5-6F76-4159-9982-77C01F7F9F04}" type="pres">
      <dgm:prSet presAssocID="{29870B5E-3361-431F-86F8-6C0E01BEC035}" presName="parentLeftMargin" presStyleLbl="node1" presStyleIdx="1" presStyleCnt="4"/>
      <dgm:spPr/>
    </dgm:pt>
    <dgm:pt modelId="{06A69853-7C91-4F0A-8895-65F0D33BE811}" type="pres">
      <dgm:prSet presAssocID="{29870B5E-3361-431F-86F8-6C0E01BEC03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CC802AA-0A1E-4D53-A73E-898451977349}" type="pres">
      <dgm:prSet presAssocID="{29870B5E-3361-431F-86F8-6C0E01BEC035}" presName="negativeSpace" presStyleCnt="0"/>
      <dgm:spPr/>
    </dgm:pt>
    <dgm:pt modelId="{30A2E4FA-AD52-4AC6-85E4-5129CAE5F64D}" type="pres">
      <dgm:prSet presAssocID="{29870B5E-3361-431F-86F8-6C0E01BEC035}" presName="childText" presStyleLbl="conFgAcc1" presStyleIdx="2" presStyleCnt="4">
        <dgm:presLayoutVars>
          <dgm:bulletEnabled val="1"/>
        </dgm:presLayoutVars>
      </dgm:prSet>
      <dgm:spPr/>
    </dgm:pt>
    <dgm:pt modelId="{E7C93977-A898-4AC6-B3C6-9C5A292D61D3}" type="pres">
      <dgm:prSet presAssocID="{25A1EAD2-ACCE-4951-98FD-0126B97CD439}" presName="spaceBetweenRectangles" presStyleCnt="0"/>
      <dgm:spPr/>
    </dgm:pt>
    <dgm:pt modelId="{95E720AE-2AF7-4603-A4A6-AE61D3A7BEA4}" type="pres">
      <dgm:prSet presAssocID="{CD9680EC-C7CF-44BA-8E15-52B60D77B84F}" presName="parentLin" presStyleCnt="0"/>
      <dgm:spPr/>
    </dgm:pt>
    <dgm:pt modelId="{F9A5FDB1-9735-46F7-8150-06321FFB47F6}" type="pres">
      <dgm:prSet presAssocID="{CD9680EC-C7CF-44BA-8E15-52B60D77B84F}" presName="parentLeftMargin" presStyleLbl="node1" presStyleIdx="2" presStyleCnt="4"/>
      <dgm:spPr/>
    </dgm:pt>
    <dgm:pt modelId="{BE6E0DC0-82AF-452A-885D-E1B4BA9CC00D}" type="pres">
      <dgm:prSet presAssocID="{CD9680EC-C7CF-44BA-8E15-52B60D77B84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A5FCBB1-D65E-42A1-8A3A-375F88183888}" type="pres">
      <dgm:prSet presAssocID="{CD9680EC-C7CF-44BA-8E15-52B60D77B84F}" presName="negativeSpace" presStyleCnt="0"/>
      <dgm:spPr/>
    </dgm:pt>
    <dgm:pt modelId="{3E881400-28F4-4BA2-B962-ADBC57FE11DA}" type="pres">
      <dgm:prSet presAssocID="{CD9680EC-C7CF-44BA-8E15-52B60D77B84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B25E386-EDC7-4C36-99A7-FE915B0FEAD2}" type="presOf" srcId="{66013C77-5F59-41A2-9B0D-185FEA0C36DF}" destId="{3E881400-28F4-4BA2-B962-ADBC57FE11DA}" srcOrd="0" destOrd="0" presId="urn:microsoft.com/office/officeart/2005/8/layout/list1"/>
    <dgm:cxn modelId="{11FC8C0A-CC9A-4C44-9DE0-00FC04852DA8}" type="presOf" srcId="{29870B5E-3361-431F-86F8-6C0E01BEC035}" destId="{06A69853-7C91-4F0A-8895-65F0D33BE811}" srcOrd="1" destOrd="0" presId="urn:microsoft.com/office/officeart/2005/8/layout/list1"/>
    <dgm:cxn modelId="{73B34122-26D0-46DD-966A-0B683332C3D8}" srcId="{5C1D8E25-DBEC-40AB-989C-4665DDBD9D61}" destId="{9E9508AE-7B73-4B4C-854A-63DB58CB7B0F}" srcOrd="1" destOrd="0" parTransId="{06B3CD82-491A-4D54-9755-3B559AF7B521}" sibTransId="{AA943094-FF61-4DFA-8E43-BC96A98701FC}"/>
    <dgm:cxn modelId="{6EFAF3EE-9106-4E24-A1C7-CA288CCD7D4E}" srcId="{9E9508AE-7B73-4B4C-854A-63DB58CB7B0F}" destId="{7F806460-6A78-4ED1-9EB6-CBDBDE9597C6}" srcOrd="0" destOrd="0" parTransId="{7B93673B-4268-4FF8-8FFE-4B12595ED905}" sibTransId="{0A12667D-D060-427F-9392-31650736D342}"/>
    <dgm:cxn modelId="{04DE8DCA-733B-4A93-96DC-4D055D8FE6AD}" type="presOf" srcId="{0C46A815-D239-4EE5-B371-0CB79A5303FB}" destId="{D156EF86-F420-498D-975F-C947F3C7C51B}" srcOrd="1" destOrd="0" presId="urn:microsoft.com/office/officeart/2005/8/layout/list1"/>
    <dgm:cxn modelId="{ABC3D3F5-392C-4FC8-AC7D-30A71B568E43}" type="presOf" srcId="{7F806460-6A78-4ED1-9EB6-CBDBDE9597C6}" destId="{32BFA885-56B2-4308-9D04-AA2A173C8DC2}" srcOrd="0" destOrd="0" presId="urn:microsoft.com/office/officeart/2005/8/layout/list1"/>
    <dgm:cxn modelId="{B69BCD61-1609-4D3F-9C5E-85D0CA0CB513}" type="presOf" srcId="{A1A31304-D4BE-4B68-AA5E-86B9530DB2FE}" destId="{3E881400-28F4-4BA2-B962-ADBC57FE11DA}" srcOrd="0" destOrd="1" presId="urn:microsoft.com/office/officeart/2005/8/layout/list1"/>
    <dgm:cxn modelId="{FCD8A7FB-8FA8-422B-9054-E6776AEE89E3}" type="presOf" srcId="{9E9508AE-7B73-4B4C-854A-63DB58CB7B0F}" destId="{4264CB9C-E860-4473-99F9-206DF533A39E}" srcOrd="0" destOrd="0" presId="urn:microsoft.com/office/officeart/2005/8/layout/list1"/>
    <dgm:cxn modelId="{01F1058E-57CA-4F87-A0F4-BEB665E2D8FC}" type="presOf" srcId="{CD9680EC-C7CF-44BA-8E15-52B60D77B84F}" destId="{BE6E0DC0-82AF-452A-885D-E1B4BA9CC00D}" srcOrd="1" destOrd="0" presId="urn:microsoft.com/office/officeart/2005/8/layout/list1"/>
    <dgm:cxn modelId="{36551593-8E32-4752-BB75-048737FDAE44}" type="presOf" srcId="{0C46A815-D239-4EE5-B371-0CB79A5303FB}" destId="{68BEE8D1-8EDC-4408-AD57-2F67C4CA0B11}" srcOrd="0" destOrd="0" presId="urn:microsoft.com/office/officeart/2005/8/layout/list1"/>
    <dgm:cxn modelId="{95D77616-7A10-4B74-BFF7-84F7272F729A}" srcId="{0C46A815-D239-4EE5-B371-0CB79A5303FB}" destId="{92D8EEC8-09DA-46E5-B8FD-9CD616788DDC}" srcOrd="0" destOrd="0" parTransId="{36EB1126-ED3E-40A0-A678-BEB50784E252}" sibTransId="{1E4485D5-E759-4976-8FE8-232BE80E9136}"/>
    <dgm:cxn modelId="{3A29A14D-F1CF-48B5-92F5-6851CBACEFAC}" type="presOf" srcId="{9E9508AE-7B73-4B4C-854A-63DB58CB7B0F}" destId="{906C1B74-78F0-4D3C-984B-CDB134C11956}" srcOrd="1" destOrd="0" presId="urn:microsoft.com/office/officeart/2005/8/layout/list1"/>
    <dgm:cxn modelId="{7B35DD1B-09B8-4A7B-8A9F-7EC770945987}" srcId="{5C1D8E25-DBEC-40AB-989C-4665DDBD9D61}" destId="{CD9680EC-C7CF-44BA-8E15-52B60D77B84F}" srcOrd="3" destOrd="0" parTransId="{8039607B-1C5A-4BD8-BC2F-5CDE432EDA6D}" sibTransId="{F92308E9-7812-4116-927C-07D910BF5E83}"/>
    <dgm:cxn modelId="{8DCCF023-12A5-4AFB-AF94-36C80035073A}" srcId="{29870B5E-3361-431F-86F8-6C0E01BEC035}" destId="{FD1F443C-9CE8-40FA-A025-5BDB39819CAA}" srcOrd="0" destOrd="0" parTransId="{A535B923-B978-4093-BFCB-F95BB7FFA79D}" sibTransId="{A733497C-6B5F-4C9F-AF62-B536308B3471}"/>
    <dgm:cxn modelId="{C5DF3B84-6E51-447D-A9D0-EDC3364B8F14}" srcId="{5C1D8E25-DBEC-40AB-989C-4665DDBD9D61}" destId="{0C46A815-D239-4EE5-B371-0CB79A5303FB}" srcOrd="0" destOrd="0" parTransId="{294D333D-751D-44D8-A4EA-7ED860E49C43}" sibTransId="{C5044647-150D-4B26-A7FB-790B5C2FE900}"/>
    <dgm:cxn modelId="{AEFE3FB6-0991-4098-BCC5-6C5959A8512E}" type="presOf" srcId="{92D8EEC8-09DA-46E5-B8FD-9CD616788DDC}" destId="{5EFB4558-8E0E-46AE-AE3C-06666AFAA618}" srcOrd="0" destOrd="0" presId="urn:microsoft.com/office/officeart/2005/8/layout/list1"/>
    <dgm:cxn modelId="{044CA279-055D-4404-BC8B-4B7AAC7E8E2F}" type="presOf" srcId="{29870B5E-3361-431F-86F8-6C0E01BEC035}" destId="{A29DA8F5-6F76-4159-9982-77C01F7F9F04}" srcOrd="0" destOrd="0" presId="urn:microsoft.com/office/officeart/2005/8/layout/list1"/>
    <dgm:cxn modelId="{833E0EA7-EC26-4626-9025-9862DC545A63}" type="presOf" srcId="{FD1F443C-9CE8-40FA-A025-5BDB39819CAA}" destId="{30A2E4FA-AD52-4AC6-85E4-5129CAE5F64D}" srcOrd="0" destOrd="0" presId="urn:microsoft.com/office/officeart/2005/8/layout/list1"/>
    <dgm:cxn modelId="{9AE13CB4-418B-44D7-8006-636D2832244B}" type="presOf" srcId="{CD9680EC-C7CF-44BA-8E15-52B60D77B84F}" destId="{F9A5FDB1-9735-46F7-8150-06321FFB47F6}" srcOrd="0" destOrd="0" presId="urn:microsoft.com/office/officeart/2005/8/layout/list1"/>
    <dgm:cxn modelId="{7DE86C3F-4E8E-453C-A535-080159C23DE5}" type="presOf" srcId="{5C1D8E25-DBEC-40AB-989C-4665DDBD9D61}" destId="{9757C796-6030-41DD-B347-66BD938992CE}" srcOrd="0" destOrd="0" presId="urn:microsoft.com/office/officeart/2005/8/layout/list1"/>
    <dgm:cxn modelId="{26E537DE-8B18-4990-81A1-E0FA44914D07}" srcId="{5C1D8E25-DBEC-40AB-989C-4665DDBD9D61}" destId="{29870B5E-3361-431F-86F8-6C0E01BEC035}" srcOrd="2" destOrd="0" parTransId="{22B96F70-BA80-434C-A27E-52BE3C70365B}" sibTransId="{25A1EAD2-ACCE-4951-98FD-0126B97CD439}"/>
    <dgm:cxn modelId="{9817D3FC-108C-4BAE-84FD-BB452F94E78E}" srcId="{CD9680EC-C7CF-44BA-8E15-52B60D77B84F}" destId="{66013C77-5F59-41A2-9B0D-185FEA0C36DF}" srcOrd="0" destOrd="0" parTransId="{77529C82-9F2C-4856-8983-B31A85F7C851}" sibTransId="{7E1927E6-0577-4AEE-AE7D-CF72B2067196}"/>
    <dgm:cxn modelId="{6B48D733-EB78-496F-854A-C5179DEEA72A}" srcId="{CD9680EC-C7CF-44BA-8E15-52B60D77B84F}" destId="{A1A31304-D4BE-4B68-AA5E-86B9530DB2FE}" srcOrd="1" destOrd="0" parTransId="{C312A9A3-B006-425D-86BD-EE63EDE3068F}" sibTransId="{6E2B4D3A-8431-4704-81E1-0FFDC878C20F}"/>
    <dgm:cxn modelId="{6901541E-3ABB-4ABC-B9C9-5D6F49B4E742}" type="presParOf" srcId="{9757C796-6030-41DD-B347-66BD938992CE}" destId="{95636C03-9AC7-48A2-8748-BF4DFF58CE06}" srcOrd="0" destOrd="0" presId="urn:microsoft.com/office/officeart/2005/8/layout/list1"/>
    <dgm:cxn modelId="{8C73D595-3191-4BC0-9A65-6B974598E008}" type="presParOf" srcId="{95636C03-9AC7-48A2-8748-BF4DFF58CE06}" destId="{68BEE8D1-8EDC-4408-AD57-2F67C4CA0B11}" srcOrd="0" destOrd="0" presId="urn:microsoft.com/office/officeart/2005/8/layout/list1"/>
    <dgm:cxn modelId="{95DE1ED5-DF86-4BC2-AD4A-B2F47524B5A3}" type="presParOf" srcId="{95636C03-9AC7-48A2-8748-BF4DFF58CE06}" destId="{D156EF86-F420-498D-975F-C947F3C7C51B}" srcOrd="1" destOrd="0" presId="urn:microsoft.com/office/officeart/2005/8/layout/list1"/>
    <dgm:cxn modelId="{F895FDDC-DA31-4CB8-BDB4-6759F86ADCD1}" type="presParOf" srcId="{9757C796-6030-41DD-B347-66BD938992CE}" destId="{A127786E-CF68-4D8E-B2C6-FCC3BC5E306E}" srcOrd="1" destOrd="0" presId="urn:microsoft.com/office/officeart/2005/8/layout/list1"/>
    <dgm:cxn modelId="{4C2B2B55-4CC0-4177-BC4A-988EA0B524C2}" type="presParOf" srcId="{9757C796-6030-41DD-B347-66BD938992CE}" destId="{5EFB4558-8E0E-46AE-AE3C-06666AFAA618}" srcOrd="2" destOrd="0" presId="urn:microsoft.com/office/officeart/2005/8/layout/list1"/>
    <dgm:cxn modelId="{1F3F3923-D41B-4B53-AE72-C1E95B868A63}" type="presParOf" srcId="{9757C796-6030-41DD-B347-66BD938992CE}" destId="{EBE2184F-3873-4971-AA22-1481FB125F08}" srcOrd="3" destOrd="0" presId="urn:microsoft.com/office/officeart/2005/8/layout/list1"/>
    <dgm:cxn modelId="{6DF9A6C8-6A52-4D65-B7EE-1038942D545F}" type="presParOf" srcId="{9757C796-6030-41DD-B347-66BD938992CE}" destId="{31B650A9-CFEB-4AAB-B36B-ACC426E31939}" srcOrd="4" destOrd="0" presId="urn:microsoft.com/office/officeart/2005/8/layout/list1"/>
    <dgm:cxn modelId="{ED5F221E-0EB4-41DA-822D-6A5FBE93DF48}" type="presParOf" srcId="{31B650A9-CFEB-4AAB-B36B-ACC426E31939}" destId="{4264CB9C-E860-4473-99F9-206DF533A39E}" srcOrd="0" destOrd="0" presId="urn:microsoft.com/office/officeart/2005/8/layout/list1"/>
    <dgm:cxn modelId="{FB68AC2A-BA7D-4525-B9B8-3A63AE761AC5}" type="presParOf" srcId="{31B650A9-CFEB-4AAB-B36B-ACC426E31939}" destId="{906C1B74-78F0-4D3C-984B-CDB134C11956}" srcOrd="1" destOrd="0" presId="urn:microsoft.com/office/officeart/2005/8/layout/list1"/>
    <dgm:cxn modelId="{4103FD94-3AB7-4535-80EF-FF89A73ECE2B}" type="presParOf" srcId="{9757C796-6030-41DD-B347-66BD938992CE}" destId="{71B2E770-1AE9-4B71-BDF8-DB7A08A7EB4D}" srcOrd="5" destOrd="0" presId="urn:microsoft.com/office/officeart/2005/8/layout/list1"/>
    <dgm:cxn modelId="{9B5C743D-2FF5-4FCC-95CF-E3190702CAE5}" type="presParOf" srcId="{9757C796-6030-41DD-B347-66BD938992CE}" destId="{32BFA885-56B2-4308-9D04-AA2A173C8DC2}" srcOrd="6" destOrd="0" presId="urn:microsoft.com/office/officeart/2005/8/layout/list1"/>
    <dgm:cxn modelId="{D309D57A-5765-48E4-B80C-22F1877ECD19}" type="presParOf" srcId="{9757C796-6030-41DD-B347-66BD938992CE}" destId="{19B6D052-DCE8-43EB-AF28-22DA8BEC279C}" srcOrd="7" destOrd="0" presId="urn:microsoft.com/office/officeart/2005/8/layout/list1"/>
    <dgm:cxn modelId="{5A1CCC27-896D-4CA0-9A8B-CB32A995F49C}" type="presParOf" srcId="{9757C796-6030-41DD-B347-66BD938992CE}" destId="{27EF8416-96AF-4EDF-A0CB-2C34C4F25572}" srcOrd="8" destOrd="0" presId="urn:microsoft.com/office/officeart/2005/8/layout/list1"/>
    <dgm:cxn modelId="{CB46866D-FFCE-490F-A111-F889A8A7F196}" type="presParOf" srcId="{27EF8416-96AF-4EDF-A0CB-2C34C4F25572}" destId="{A29DA8F5-6F76-4159-9982-77C01F7F9F04}" srcOrd="0" destOrd="0" presId="urn:microsoft.com/office/officeart/2005/8/layout/list1"/>
    <dgm:cxn modelId="{A7F6008F-A696-4FDE-A5F6-83E2FE5C44FE}" type="presParOf" srcId="{27EF8416-96AF-4EDF-A0CB-2C34C4F25572}" destId="{06A69853-7C91-4F0A-8895-65F0D33BE811}" srcOrd="1" destOrd="0" presId="urn:microsoft.com/office/officeart/2005/8/layout/list1"/>
    <dgm:cxn modelId="{B62B9E07-2A0E-4DC3-AECE-7E7B9A284007}" type="presParOf" srcId="{9757C796-6030-41DD-B347-66BD938992CE}" destId="{CCC802AA-0A1E-4D53-A73E-898451977349}" srcOrd="9" destOrd="0" presId="urn:microsoft.com/office/officeart/2005/8/layout/list1"/>
    <dgm:cxn modelId="{576346B3-19A4-4DE7-91A7-003C0BEEA0B9}" type="presParOf" srcId="{9757C796-6030-41DD-B347-66BD938992CE}" destId="{30A2E4FA-AD52-4AC6-85E4-5129CAE5F64D}" srcOrd="10" destOrd="0" presId="urn:microsoft.com/office/officeart/2005/8/layout/list1"/>
    <dgm:cxn modelId="{799158B5-0C4F-4481-8008-E7DE9A590F04}" type="presParOf" srcId="{9757C796-6030-41DD-B347-66BD938992CE}" destId="{E7C93977-A898-4AC6-B3C6-9C5A292D61D3}" srcOrd="11" destOrd="0" presId="urn:microsoft.com/office/officeart/2005/8/layout/list1"/>
    <dgm:cxn modelId="{C0B4D744-615C-4FB6-BFD4-DCAFF5A074D1}" type="presParOf" srcId="{9757C796-6030-41DD-B347-66BD938992CE}" destId="{95E720AE-2AF7-4603-A4A6-AE61D3A7BEA4}" srcOrd="12" destOrd="0" presId="urn:microsoft.com/office/officeart/2005/8/layout/list1"/>
    <dgm:cxn modelId="{BC6C9324-CB15-4FE6-B35E-F3CDF45689EC}" type="presParOf" srcId="{95E720AE-2AF7-4603-A4A6-AE61D3A7BEA4}" destId="{F9A5FDB1-9735-46F7-8150-06321FFB47F6}" srcOrd="0" destOrd="0" presId="urn:microsoft.com/office/officeart/2005/8/layout/list1"/>
    <dgm:cxn modelId="{1F6B28C1-A00C-4D91-87DF-373A0B8DFD0E}" type="presParOf" srcId="{95E720AE-2AF7-4603-A4A6-AE61D3A7BEA4}" destId="{BE6E0DC0-82AF-452A-885D-E1B4BA9CC00D}" srcOrd="1" destOrd="0" presId="urn:microsoft.com/office/officeart/2005/8/layout/list1"/>
    <dgm:cxn modelId="{511CE7F0-C1E0-4569-8D0A-9B324983F1F1}" type="presParOf" srcId="{9757C796-6030-41DD-B347-66BD938992CE}" destId="{DA5FCBB1-D65E-42A1-8A3A-375F88183888}" srcOrd="13" destOrd="0" presId="urn:microsoft.com/office/officeart/2005/8/layout/list1"/>
    <dgm:cxn modelId="{D8295772-CB1C-4C1F-800F-81CD5A4BBA9A}" type="presParOf" srcId="{9757C796-6030-41DD-B347-66BD938992CE}" destId="{3E881400-28F4-4BA2-B962-ADBC57FE11D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137721-644A-4CB6-A4DE-EDEF054EEB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AF7075B-DB46-4F71-ABE0-827090771CB0}">
      <dgm:prSet/>
      <dgm:spPr/>
      <dgm:t>
        <a:bodyPr/>
        <a:lstStyle/>
        <a:p>
          <a:pPr rtl="0"/>
          <a:r>
            <a:rPr lang="en-US"/>
            <a:t>Specialization of labor</a:t>
          </a:r>
        </a:p>
      </dgm:t>
    </dgm:pt>
    <dgm:pt modelId="{40897360-295E-4D23-B575-ABE1A92A4395}" type="parTrans" cxnId="{A410A3FF-214A-45D9-86DD-F1A58720F7E9}">
      <dgm:prSet/>
      <dgm:spPr/>
      <dgm:t>
        <a:bodyPr/>
        <a:lstStyle/>
        <a:p>
          <a:endParaRPr lang="en-US"/>
        </a:p>
      </dgm:t>
    </dgm:pt>
    <dgm:pt modelId="{4A872C65-A9A1-40E8-8ABB-A996D8F0E747}" type="sibTrans" cxnId="{A410A3FF-214A-45D9-86DD-F1A58720F7E9}">
      <dgm:prSet/>
      <dgm:spPr/>
      <dgm:t>
        <a:bodyPr/>
        <a:lstStyle/>
        <a:p>
          <a:endParaRPr lang="en-US"/>
        </a:p>
      </dgm:t>
    </dgm:pt>
    <dgm:pt modelId="{150A5A83-FE60-41E8-9F75-A29BE5D7785C}">
      <dgm:prSet/>
      <dgm:spPr/>
      <dgm:t>
        <a:bodyPr/>
        <a:lstStyle/>
        <a:p>
          <a:pPr rtl="0"/>
          <a:r>
            <a:rPr lang="en-US"/>
            <a:t>Made high-speed, low-cost production possible</a:t>
          </a:r>
        </a:p>
      </dgm:t>
    </dgm:pt>
    <dgm:pt modelId="{ED3C02AB-7DCC-47BA-9F0C-DCC001C807A8}" type="parTrans" cxnId="{D4B4DBE3-C6F1-46A5-BA17-70303E980EC1}">
      <dgm:prSet/>
      <dgm:spPr/>
      <dgm:t>
        <a:bodyPr/>
        <a:lstStyle/>
        <a:p>
          <a:endParaRPr lang="en-US"/>
        </a:p>
      </dgm:t>
    </dgm:pt>
    <dgm:pt modelId="{384C6A8E-4D38-4B95-BCA4-C4187D4D84B9}" type="sibTrans" cxnId="{D4B4DBE3-C6F1-46A5-BA17-70303E980EC1}">
      <dgm:prSet/>
      <dgm:spPr/>
      <dgm:t>
        <a:bodyPr/>
        <a:lstStyle/>
        <a:p>
          <a:endParaRPr lang="en-US"/>
        </a:p>
      </dgm:t>
    </dgm:pt>
    <dgm:pt modelId="{04FE3512-224E-465D-9D4F-F2CB731F2A33}">
      <dgm:prSet/>
      <dgm:spPr/>
      <dgm:t>
        <a:bodyPr/>
        <a:lstStyle/>
        <a:p>
          <a:pPr rtl="0"/>
          <a:r>
            <a:rPr lang="en-US"/>
            <a:t>Greatly enhanced standard of living</a:t>
          </a:r>
        </a:p>
      </dgm:t>
    </dgm:pt>
    <dgm:pt modelId="{CF96B5F3-B180-4B5F-9D41-0C1F6A5DB62B}" type="parTrans" cxnId="{A5C188A0-9976-4976-9B1C-4D85C89934EF}">
      <dgm:prSet/>
      <dgm:spPr/>
      <dgm:t>
        <a:bodyPr/>
        <a:lstStyle/>
        <a:p>
          <a:endParaRPr lang="en-US"/>
        </a:p>
      </dgm:t>
    </dgm:pt>
    <dgm:pt modelId="{615473E1-44C0-412E-BA3F-41C7B7F69558}" type="sibTrans" cxnId="{A5C188A0-9976-4976-9B1C-4D85C89934EF}">
      <dgm:prSet/>
      <dgm:spPr/>
      <dgm:t>
        <a:bodyPr/>
        <a:lstStyle/>
        <a:p>
          <a:endParaRPr lang="en-US"/>
        </a:p>
      </dgm:t>
    </dgm:pt>
    <dgm:pt modelId="{0BD433B1-025E-42B3-9109-5E2482A4F49D}">
      <dgm:prSet/>
      <dgm:spPr/>
      <dgm:t>
        <a:bodyPr/>
        <a:lstStyle/>
        <a:p>
          <a:pPr rtl="0"/>
          <a:r>
            <a:rPr lang="en-US"/>
            <a:t>Adverse effects on workers</a:t>
          </a:r>
        </a:p>
      </dgm:t>
    </dgm:pt>
    <dgm:pt modelId="{6712EE81-5FAF-4E6F-AA0B-0106F335BD35}" type="parTrans" cxnId="{74E940AC-FDAB-43E4-A5C4-0D262B886EAA}">
      <dgm:prSet/>
      <dgm:spPr/>
      <dgm:t>
        <a:bodyPr/>
        <a:lstStyle/>
        <a:p>
          <a:endParaRPr lang="en-US"/>
        </a:p>
      </dgm:t>
    </dgm:pt>
    <dgm:pt modelId="{F8F3A24C-55C3-47B9-AA87-2A7B2A98EAE9}" type="sibTrans" cxnId="{74E940AC-FDAB-43E4-A5C4-0D262B886EAA}">
      <dgm:prSet/>
      <dgm:spPr/>
      <dgm:t>
        <a:bodyPr/>
        <a:lstStyle/>
        <a:p>
          <a:endParaRPr lang="en-US"/>
        </a:p>
      </dgm:t>
    </dgm:pt>
    <dgm:pt modelId="{678EDB42-B76B-47C2-9C99-FDECA54222EA}">
      <dgm:prSet/>
      <dgm:spPr/>
      <dgm:t>
        <a:bodyPr/>
        <a:lstStyle/>
        <a:p>
          <a:pPr rtl="0"/>
          <a:r>
            <a:rPr lang="en-US"/>
            <a:t>Job enrichment</a:t>
          </a:r>
        </a:p>
      </dgm:t>
    </dgm:pt>
    <dgm:pt modelId="{E222024E-5AF9-4DCA-8F97-1AC3E6300CEB}" type="parTrans" cxnId="{3C051F1A-5F0E-47C4-8A52-F4761634BEEC}">
      <dgm:prSet/>
      <dgm:spPr/>
      <dgm:t>
        <a:bodyPr/>
        <a:lstStyle/>
        <a:p>
          <a:endParaRPr lang="en-US"/>
        </a:p>
      </dgm:t>
    </dgm:pt>
    <dgm:pt modelId="{72AEBA9A-63A8-4C65-AB00-9B0B961BC9CF}" type="sibTrans" cxnId="{3C051F1A-5F0E-47C4-8A52-F4761634BEEC}">
      <dgm:prSet/>
      <dgm:spPr/>
      <dgm:t>
        <a:bodyPr/>
        <a:lstStyle/>
        <a:p>
          <a:endParaRPr lang="en-US"/>
        </a:p>
      </dgm:t>
    </dgm:pt>
    <dgm:pt modelId="{A45698E4-C859-47D4-8298-C6F1C272E66E}">
      <dgm:prSet/>
      <dgm:spPr/>
      <dgm:t>
        <a:bodyPr/>
        <a:lstStyle/>
        <a:p>
          <a:pPr rtl="0"/>
          <a:r>
            <a:rPr lang="en-US"/>
            <a:t>Making job more interesting to the worker</a:t>
          </a:r>
        </a:p>
      </dgm:t>
    </dgm:pt>
    <dgm:pt modelId="{5434F891-CC4C-4437-8BEA-9D1F6A7C9FC7}" type="parTrans" cxnId="{9CCF5440-8038-4DCC-B915-845FAF804043}">
      <dgm:prSet/>
      <dgm:spPr/>
      <dgm:t>
        <a:bodyPr/>
        <a:lstStyle/>
        <a:p>
          <a:endParaRPr lang="en-US"/>
        </a:p>
      </dgm:t>
    </dgm:pt>
    <dgm:pt modelId="{D32EB528-7A60-449F-B1C5-CFCED146A3C4}" type="sibTrans" cxnId="{9CCF5440-8038-4DCC-B915-845FAF804043}">
      <dgm:prSet/>
      <dgm:spPr/>
      <dgm:t>
        <a:bodyPr/>
        <a:lstStyle/>
        <a:p>
          <a:endParaRPr lang="en-US"/>
        </a:p>
      </dgm:t>
    </dgm:pt>
    <dgm:pt modelId="{30165D0A-1ADF-40E2-8EDA-A07958B949D9}">
      <dgm:prSet/>
      <dgm:spPr/>
      <dgm:t>
        <a:bodyPr/>
        <a:lstStyle/>
        <a:p>
          <a:pPr rtl="0"/>
          <a:r>
            <a:rPr lang="en-US" b="1"/>
            <a:t>Horizontal enrichment</a:t>
          </a:r>
          <a:r>
            <a:rPr lang="en-US"/>
            <a:t>: worker performs a greater number of variety of tasks</a:t>
          </a:r>
        </a:p>
      </dgm:t>
    </dgm:pt>
    <dgm:pt modelId="{E75FD169-13B6-41FC-B87F-BDAC7A078B96}" type="parTrans" cxnId="{23C8C722-E813-4642-9547-4096BA8E8982}">
      <dgm:prSet/>
      <dgm:spPr/>
      <dgm:t>
        <a:bodyPr/>
        <a:lstStyle/>
        <a:p>
          <a:endParaRPr lang="en-US"/>
        </a:p>
      </dgm:t>
    </dgm:pt>
    <dgm:pt modelId="{4CD6283F-CE56-4414-888E-C9ECB9853785}" type="sibTrans" cxnId="{23C8C722-E813-4642-9547-4096BA8E8982}">
      <dgm:prSet/>
      <dgm:spPr/>
      <dgm:t>
        <a:bodyPr/>
        <a:lstStyle/>
        <a:p>
          <a:endParaRPr lang="en-US"/>
        </a:p>
      </dgm:t>
    </dgm:pt>
    <dgm:pt modelId="{992DDF5A-2618-4417-B839-2E997102C348}">
      <dgm:prSet/>
      <dgm:spPr/>
      <dgm:t>
        <a:bodyPr/>
        <a:lstStyle/>
        <a:p>
          <a:pPr rtl="0"/>
          <a:r>
            <a:rPr lang="en-US" b="1"/>
            <a:t>Vertical enrichment</a:t>
          </a:r>
          <a:r>
            <a:rPr lang="en-US"/>
            <a:t>: worker is involved in planning, organizing, and inspecting work</a:t>
          </a:r>
        </a:p>
      </dgm:t>
    </dgm:pt>
    <dgm:pt modelId="{AC1E39D5-9791-492C-BBBA-2B245024F7F5}" type="parTrans" cxnId="{11064B10-308F-4440-A834-B7ED4523D6F8}">
      <dgm:prSet/>
      <dgm:spPr/>
      <dgm:t>
        <a:bodyPr/>
        <a:lstStyle/>
        <a:p>
          <a:endParaRPr lang="en-US"/>
        </a:p>
      </dgm:t>
    </dgm:pt>
    <dgm:pt modelId="{6885240B-8E04-44D8-A14D-68F11050AE9B}" type="sibTrans" cxnId="{11064B10-308F-4440-A834-B7ED4523D6F8}">
      <dgm:prSet/>
      <dgm:spPr/>
      <dgm:t>
        <a:bodyPr/>
        <a:lstStyle/>
        <a:p>
          <a:endParaRPr lang="en-US"/>
        </a:p>
      </dgm:t>
    </dgm:pt>
    <dgm:pt modelId="{FD1DE285-7C67-48DD-90B5-A9767A0048E4}" type="pres">
      <dgm:prSet presAssocID="{92137721-644A-4CB6-A4DE-EDEF054EEB4D}" presName="linear" presStyleCnt="0">
        <dgm:presLayoutVars>
          <dgm:dir/>
          <dgm:animLvl val="lvl"/>
          <dgm:resizeHandles val="exact"/>
        </dgm:presLayoutVars>
      </dgm:prSet>
      <dgm:spPr/>
    </dgm:pt>
    <dgm:pt modelId="{C936D6EB-E6FC-4F80-9A96-D734EC706534}" type="pres">
      <dgm:prSet presAssocID="{6AF7075B-DB46-4F71-ABE0-827090771CB0}" presName="parentLin" presStyleCnt="0"/>
      <dgm:spPr/>
    </dgm:pt>
    <dgm:pt modelId="{07AC1EB6-065C-46CB-A736-BF54BCDAFAC6}" type="pres">
      <dgm:prSet presAssocID="{6AF7075B-DB46-4F71-ABE0-827090771CB0}" presName="parentLeftMargin" presStyleLbl="node1" presStyleIdx="0" presStyleCnt="2"/>
      <dgm:spPr/>
    </dgm:pt>
    <dgm:pt modelId="{8F159E6A-ECE9-4433-8981-4B582EFDA205}" type="pres">
      <dgm:prSet presAssocID="{6AF7075B-DB46-4F71-ABE0-827090771CB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1B9142A-3F4D-4705-B71E-479A31E796A2}" type="pres">
      <dgm:prSet presAssocID="{6AF7075B-DB46-4F71-ABE0-827090771CB0}" presName="negativeSpace" presStyleCnt="0"/>
      <dgm:spPr/>
    </dgm:pt>
    <dgm:pt modelId="{98FBAB6F-4245-40F9-B954-FD31CEBF5767}" type="pres">
      <dgm:prSet presAssocID="{6AF7075B-DB46-4F71-ABE0-827090771CB0}" presName="childText" presStyleLbl="conFgAcc1" presStyleIdx="0" presStyleCnt="2">
        <dgm:presLayoutVars>
          <dgm:bulletEnabled val="1"/>
        </dgm:presLayoutVars>
      </dgm:prSet>
      <dgm:spPr/>
    </dgm:pt>
    <dgm:pt modelId="{C2A88A90-E936-45B0-8889-65CE26EBBA4E}" type="pres">
      <dgm:prSet presAssocID="{4A872C65-A9A1-40E8-8ABB-A996D8F0E747}" presName="spaceBetweenRectangles" presStyleCnt="0"/>
      <dgm:spPr/>
    </dgm:pt>
    <dgm:pt modelId="{9CF612A7-F7E5-4C5D-B946-6685F5A21567}" type="pres">
      <dgm:prSet presAssocID="{678EDB42-B76B-47C2-9C99-FDECA54222EA}" presName="parentLin" presStyleCnt="0"/>
      <dgm:spPr/>
    </dgm:pt>
    <dgm:pt modelId="{8125CCFC-866E-4E94-BF3B-FCE11CB88051}" type="pres">
      <dgm:prSet presAssocID="{678EDB42-B76B-47C2-9C99-FDECA54222EA}" presName="parentLeftMargin" presStyleLbl="node1" presStyleIdx="0" presStyleCnt="2"/>
      <dgm:spPr/>
    </dgm:pt>
    <dgm:pt modelId="{9E1C4793-4FE2-4D37-B877-BDFABEB08A70}" type="pres">
      <dgm:prSet presAssocID="{678EDB42-B76B-47C2-9C99-FDECA54222E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59B6BFE-DC43-48A7-9105-5842817E68A3}" type="pres">
      <dgm:prSet presAssocID="{678EDB42-B76B-47C2-9C99-FDECA54222EA}" presName="negativeSpace" presStyleCnt="0"/>
      <dgm:spPr/>
    </dgm:pt>
    <dgm:pt modelId="{2F6C13CD-F469-4636-9404-D6AA8F32AA7B}" type="pres">
      <dgm:prSet presAssocID="{678EDB42-B76B-47C2-9C99-FDECA54222E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030110C-C3AA-493A-976F-EEA3246CAC29}" type="presOf" srcId="{04FE3512-224E-465D-9D4F-F2CB731F2A33}" destId="{98FBAB6F-4245-40F9-B954-FD31CEBF5767}" srcOrd="0" destOrd="1" presId="urn:microsoft.com/office/officeart/2005/8/layout/list1"/>
    <dgm:cxn modelId="{74E940AC-FDAB-43E4-A5C4-0D262B886EAA}" srcId="{6AF7075B-DB46-4F71-ABE0-827090771CB0}" destId="{0BD433B1-025E-42B3-9109-5E2482A4F49D}" srcOrd="2" destOrd="0" parTransId="{6712EE81-5FAF-4E6F-AA0B-0106F335BD35}" sibTransId="{F8F3A24C-55C3-47B9-AA87-2A7B2A98EAE9}"/>
    <dgm:cxn modelId="{034878C7-7B81-4078-9C28-8329B025C7D1}" type="presOf" srcId="{992DDF5A-2618-4417-B839-2E997102C348}" destId="{2F6C13CD-F469-4636-9404-D6AA8F32AA7B}" srcOrd="0" destOrd="2" presId="urn:microsoft.com/office/officeart/2005/8/layout/list1"/>
    <dgm:cxn modelId="{38FD9BB8-5708-43FB-B328-52D1EF2CA8AD}" type="presOf" srcId="{6AF7075B-DB46-4F71-ABE0-827090771CB0}" destId="{07AC1EB6-065C-46CB-A736-BF54BCDAFAC6}" srcOrd="0" destOrd="0" presId="urn:microsoft.com/office/officeart/2005/8/layout/list1"/>
    <dgm:cxn modelId="{3495B365-84E6-4D53-9F7C-D7D79561C487}" type="presOf" srcId="{678EDB42-B76B-47C2-9C99-FDECA54222EA}" destId="{8125CCFC-866E-4E94-BF3B-FCE11CB88051}" srcOrd="0" destOrd="0" presId="urn:microsoft.com/office/officeart/2005/8/layout/list1"/>
    <dgm:cxn modelId="{11064B10-308F-4440-A834-B7ED4523D6F8}" srcId="{678EDB42-B76B-47C2-9C99-FDECA54222EA}" destId="{992DDF5A-2618-4417-B839-2E997102C348}" srcOrd="2" destOrd="0" parTransId="{AC1E39D5-9791-492C-BBBA-2B245024F7F5}" sibTransId="{6885240B-8E04-44D8-A14D-68F11050AE9B}"/>
    <dgm:cxn modelId="{88EE301D-3388-4299-AD3B-6AA20372F228}" type="presOf" srcId="{30165D0A-1ADF-40E2-8EDA-A07958B949D9}" destId="{2F6C13CD-F469-4636-9404-D6AA8F32AA7B}" srcOrd="0" destOrd="1" presId="urn:microsoft.com/office/officeart/2005/8/layout/list1"/>
    <dgm:cxn modelId="{486BE8C2-CEA6-4572-A504-BB77905AED7A}" type="presOf" srcId="{0BD433B1-025E-42B3-9109-5E2482A4F49D}" destId="{98FBAB6F-4245-40F9-B954-FD31CEBF5767}" srcOrd="0" destOrd="2" presId="urn:microsoft.com/office/officeart/2005/8/layout/list1"/>
    <dgm:cxn modelId="{A410A3FF-214A-45D9-86DD-F1A58720F7E9}" srcId="{92137721-644A-4CB6-A4DE-EDEF054EEB4D}" destId="{6AF7075B-DB46-4F71-ABE0-827090771CB0}" srcOrd="0" destOrd="0" parTransId="{40897360-295E-4D23-B575-ABE1A92A4395}" sibTransId="{4A872C65-A9A1-40E8-8ABB-A996D8F0E747}"/>
    <dgm:cxn modelId="{A3F849AD-0E6C-4717-9713-775CABE74BE6}" type="presOf" srcId="{6AF7075B-DB46-4F71-ABE0-827090771CB0}" destId="{8F159E6A-ECE9-4433-8981-4B582EFDA205}" srcOrd="1" destOrd="0" presId="urn:microsoft.com/office/officeart/2005/8/layout/list1"/>
    <dgm:cxn modelId="{D4B4DBE3-C6F1-46A5-BA17-70303E980EC1}" srcId="{6AF7075B-DB46-4F71-ABE0-827090771CB0}" destId="{150A5A83-FE60-41E8-9F75-A29BE5D7785C}" srcOrd="0" destOrd="0" parTransId="{ED3C02AB-7DCC-47BA-9F0C-DCC001C807A8}" sibTransId="{384C6A8E-4D38-4B95-BCA4-C4187D4D84B9}"/>
    <dgm:cxn modelId="{3C051F1A-5F0E-47C4-8A52-F4761634BEEC}" srcId="{92137721-644A-4CB6-A4DE-EDEF054EEB4D}" destId="{678EDB42-B76B-47C2-9C99-FDECA54222EA}" srcOrd="1" destOrd="0" parTransId="{E222024E-5AF9-4DCA-8F97-1AC3E6300CEB}" sibTransId="{72AEBA9A-63A8-4C65-AB00-9B0B961BC9CF}"/>
    <dgm:cxn modelId="{23C8C722-E813-4642-9547-4096BA8E8982}" srcId="{678EDB42-B76B-47C2-9C99-FDECA54222EA}" destId="{30165D0A-1ADF-40E2-8EDA-A07958B949D9}" srcOrd="1" destOrd="0" parTransId="{E75FD169-13B6-41FC-B87F-BDAC7A078B96}" sibTransId="{4CD6283F-CE56-4414-888E-C9ECB9853785}"/>
    <dgm:cxn modelId="{A5C188A0-9976-4976-9B1C-4D85C89934EF}" srcId="{6AF7075B-DB46-4F71-ABE0-827090771CB0}" destId="{04FE3512-224E-465D-9D4F-F2CB731F2A33}" srcOrd="1" destOrd="0" parTransId="{CF96B5F3-B180-4B5F-9D41-0C1F6A5DB62B}" sibTransId="{615473E1-44C0-412E-BA3F-41C7B7F69558}"/>
    <dgm:cxn modelId="{0469A898-79C7-4839-8F0C-8DB7251A33FF}" type="presOf" srcId="{A45698E4-C859-47D4-8298-C6F1C272E66E}" destId="{2F6C13CD-F469-4636-9404-D6AA8F32AA7B}" srcOrd="0" destOrd="0" presId="urn:microsoft.com/office/officeart/2005/8/layout/list1"/>
    <dgm:cxn modelId="{9CCF5440-8038-4DCC-B915-845FAF804043}" srcId="{678EDB42-B76B-47C2-9C99-FDECA54222EA}" destId="{A45698E4-C859-47D4-8298-C6F1C272E66E}" srcOrd="0" destOrd="0" parTransId="{5434F891-CC4C-4437-8BEA-9D1F6A7C9FC7}" sibTransId="{D32EB528-7A60-449F-B1C5-CFCED146A3C4}"/>
    <dgm:cxn modelId="{9F255781-E3FF-4823-BD5C-43BAE1B79E60}" type="presOf" srcId="{678EDB42-B76B-47C2-9C99-FDECA54222EA}" destId="{9E1C4793-4FE2-4D37-B877-BDFABEB08A70}" srcOrd="1" destOrd="0" presId="urn:microsoft.com/office/officeart/2005/8/layout/list1"/>
    <dgm:cxn modelId="{7AAA06B1-00F6-4899-B0DD-64ED7E60CC1E}" type="presOf" srcId="{92137721-644A-4CB6-A4DE-EDEF054EEB4D}" destId="{FD1DE285-7C67-48DD-90B5-A9767A0048E4}" srcOrd="0" destOrd="0" presId="urn:microsoft.com/office/officeart/2005/8/layout/list1"/>
    <dgm:cxn modelId="{D99260B6-6024-4B59-AEC5-A62CC09C1689}" type="presOf" srcId="{150A5A83-FE60-41E8-9F75-A29BE5D7785C}" destId="{98FBAB6F-4245-40F9-B954-FD31CEBF5767}" srcOrd="0" destOrd="0" presId="urn:microsoft.com/office/officeart/2005/8/layout/list1"/>
    <dgm:cxn modelId="{0D789B03-3C4E-4026-8ED5-23B1588DFE65}" type="presParOf" srcId="{FD1DE285-7C67-48DD-90B5-A9767A0048E4}" destId="{C936D6EB-E6FC-4F80-9A96-D734EC706534}" srcOrd="0" destOrd="0" presId="urn:microsoft.com/office/officeart/2005/8/layout/list1"/>
    <dgm:cxn modelId="{7D74D517-6472-44A5-9D1F-FC321BF35443}" type="presParOf" srcId="{C936D6EB-E6FC-4F80-9A96-D734EC706534}" destId="{07AC1EB6-065C-46CB-A736-BF54BCDAFAC6}" srcOrd="0" destOrd="0" presId="urn:microsoft.com/office/officeart/2005/8/layout/list1"/>
    <dgm:cxn modelId="{5FA77829-F3FB-4C4C-A51F-711E769A2BA7}" type="presParOf" srcId="{C936D6EB-E6FC-4F80-9A96-D734EC706534}" destId="{8F159E6A-ECE9-4433-8981-4B582EFDA205}" srcOrd="1" destOrd="0" presId="urn:microsoft.com/office/officeart/2005/8/layout/list1"/>
    <dgm:cxn modelId="{CFFD1C4A-2520-453D-90D9-45FAFC2F70B2}" type="presParOf" srcId="{FD1DE285-7C67-48DD-90B5-A9767A0048E4}" destId="{C1B9142A-3F4D-4705-B71E-479A31E796A2}" srcOrd="1" destOrd="0" presId="urn:microsoft.com/office/officeart/2005/8/layout/list1"/>
    <dgm:cxn modelId="{95444ED4-2063-4EB3-B87E-A1FCF6E0B86A}" type="presParOf" srcId="{FD1DE285-7C67-48DD-90B5-A9767A0048E4}" destId="{98FBAB6F-4245-40F9-B954-FD31CEBF5767}" srcOrd="2" destOrd="0" presId="urn:microsoft.com/office/officeart/2005/8/layout/list1"/>
    <dgm:cxn modelId="{42CBC1BE-752C-4C95-B343-17ECEF8C21DA}" type="presParOf" srcId="{FD1DE285-7C67-48DD-90B5-A9767A0048E4}" destId="{C2A88A90-E936-45B0-8889-65CE26EBBA4E}" srcOrd="3" destOrd="0" presId="urn:microsoft.com/office/officeart/2005/8/layout/list1"/>
    <dgm:cxn modelId="{AEE02290-348E-4F35-8B41-37589CCDDA35}" type="presParOf" srcId="{FD1DE285-7C67-48DD-90B5-A9767A0048E4}" destId="{9CF612A7-F7E5-4C5D-B946-6685F5A21567}" srcOrd="4" destOrd="0" presId="urn:microsoft.com/office/officeart/2005/8/layout/list1"/>
    <dgm:cxn modelId="{E72F5A13-D0AF-4888-83C1-03C69A764F9C}" type="presParOf" srcId="{9CF612A7-F7E5-4C5D-B946-6685F5A21567}" destId="{8125CCFC-866E-4E94-BF3B-FCE11CB88051}" srcOrd="0" destOrd="0" presId="urn:microsoft.com/office/officeart/2005/8/layout/list1"/>
    <dgm:cxn modelId="{34F31BA2-32F5-46A5-8DBB-545FB80B54A1}" type="presParOf" srcId="{9CF612A7-F7E5-4C5D-B946-6685F5A21567}" destId="{9E1C4793-4FE2-4D37-B877-BDFABEB08A70}" srcOrd="1" destOrd="0" presId="urn:microsoft.com/office/officeart/2005/8/layout/list1"/>
    <dgm:cxn modelId="{7429E959-3D3B-4D71-B86F-84120F238BDE}" type="presParOf" srcId="{FD1DE285-7C67-48DD-90B5-A9767A0048E4}" destId="{259B6BFE-DC43-48A7-9105-5842817E68A3}" srcOrd="5" destOrd="0" presId="urn:microsoft.com/office/officeart/2005/8/layout/list1"/>
    <dgm:cxn modelId="{873AFEC4-D7AC-47C4-82D5-50F59960771A}" type="presParOf" srcId="{FD1DE285-7C67-48DD-90B5-A9767A0048E4}" destId="{2F6C13CD-F469-4636-9404-D6AA8F32AA7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A213C-F9F1-442E-87F1-B82079575363}">
      <dsp:nvSpPr>
        <dsp:cNvPr id="0" name=""/>
        <dsp:cNvSpPr/>
      </dsp:nvSpPr>
      <dsp:spPr>
        <a:xfrm>
          <a:off x="0" y="325267"/>
          <a:ext cx="8229600" cy="1615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Only activated in response to an actual order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Both work-in-process and finished goods inventory kept to a minimum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Response time is slow</a:t>
          </a:r>
        </a:p>
      </dsp:txBody>
      <dsp:txXfrm>
        <a:off x="0" y="325267"/>
        <a:ext cx="8229600" cy="1615950"/>
      </dsp:txXfrm>
    </dsp:sp>
    <dsp:sp modelId="{95817ED8-005F-4C25-80E2-F94C4EAC4FC6}">
      <dsp:nvSpPr>
        <dsp:cNvPr id="0" name=""/>
        <dsp:cNvSpPr/>
      </dsp:nvSpPr>
      <dsp:spPr>
        <a:xfrm>
          <a:off x="411480" y="44827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Make-to-order</a:t>
          </a:r>
        </a:p>
      </dsp:txBody>
      <dsp:txXfrm>
        <a:off x="438860" y="72207"/>
        <a:ext cx="5705960" cy="506120"/>
      </dsp:txXfrm>
    </dsp:sp>
    <dsp:sp modelId="{BDC3E44B-098C-412E-BCD7-97A0E5CF5F73}">
      <dsp:nvSpPr>
        <dsp:cNvPr id="0" name=""/>
        <dsp:cNvSpPr/>
      </dsp:nvSpPr>
      <dsp:spPr>
        <a:xfrm>
          <a:off x="0" y="2324257"/>
          <a:ext cx="8229600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Process activated to meet expected or forecast demand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Customer orders are served from target stocking level</a:t>
          </a:r>
        </a:p>
      </dsp:txBody>
      <dsp:txXfrm>
        <a:off x="0" y="2324257"/>
        <a:ext cx="8229600" cy="1077300"/>
      </dsp:txXfrm>
    </dsp:sp>
    <dsp:sp modelId="{6F264672-93E8-409F-B1EE-1DFB49D13FC4}">
      <dsp:nvSpPr>
        <dsp:cNvPr id="0" name=""/>
        <dsp:cNvSpPr/>
      </dsp:nvSpPr>
      <dsp:spPr>
        <a:xfrm>
          <a:off x="411480" y="2043817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Make-to-stock</a:t>
          </a:r>
        </a:p>
      </dsp:txBody>
      <dsp:txXfrm>
        <a:off x="438860" y="2071197"/>
        <a:ext cx="5705960" cy="506120"/>
      </dsp:txXfrm>
    </dsp:sp>
    <dsp:sp modelId="{68244C66-AB41-45A9-BCD0-E9AC3901C21F}">
      <dsp:nvSpPr>
        <dsp:cNvPr id="0" name=""/>
        <dsp:cNvSpPr/>
      </dsp:nvSpPr>
      <dsp:spPr>
        <a:xfrm>
          <a:off x="0" y="3784597"/>
          <a:ext cx="8229600" cy="1047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Combines the features of both make-to-order and make-to-stock</a:t>
          </a:r>
        </a:p>
      </dsp:txBody>
      <dsp:txXfrm>
        <a:off x="0" y="3784597"/>
        <a:ext cx="8229600" cy="1047375"/>
      </dsp:txXfrm>
    </dsp:sp>
    <dsp:sp modelId="{EFDDA467-2370-49A7-9F1C-4EA79CFDD9C9}">
      <dsp:nvSpPr>
        <dsp:cNvPr id="0" name=""/>
        <dsp:cNvSpPr/>
      </dsp:nvSpPr>
      <dsp:spPr>
        <a:xfrm>
          <a:off x="411480" y="3504157"/>
          <a:ext cx="57607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Hybrid</a:t>
          </a:r>
        </a:p>
      </dsp:txBody>
      <dsp:txXfrm>
        <a:off x="438860" y="3531537"/>
        <a:ext cx="570596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FB4558-8E0E-46AE-AE3C-06666AFAA618}">
      <dsp:nvSpPr>
        <dsp:cNvPr id="0" name=""/>
        <dsp:cNvSpPr/>
      </dsp:nvSpPr>
      <dsp:spPr>
        <a:xfrm>
          <a:off x="0" y="269242"/>
          <a:ext cx="8229600" cy="937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Sum of the value of raw materials, work-in-process, and finished goods inventory</a:t>
          </a:r>
        </a:p>
      </dsp:txBody>
      <dsp:txXfrm>
        <a:off x="0" y="269242"/>
        <a:ext cx="8229600" cy="937125"/>
      </dsp:txXfrm>
    </dsp:sp>
    <dsp:sp modelId="{D156EF86-F420-498D-975F-C947F3C7C51B}">
      <dsp:nvSpPr>
        <dsp:cNvPr id="0" name=""/>
        <dsp:cNvSpPr/>
      </dsp:nvSpPr>
      <dsp:spPr>
        <a:xfrm>
          <a:off x="411480" y="18322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Total average value of inventory</a:t>
          </a:r>
        </a:p>
      </dsp:txBody>
      <dsp:txXfrm>
        <a:off x="435978" y="42820"/>
        <a:ext cx="5711724" cy="452844"/>
      </dsp:txXfrm>
    </dsp:sp>
    <dsp:sp modelId="{32BFA885-56B2-4308-9D04-AA2A173C8DC2}">
      <dsp:nvSpPr>
        <dsp:cNvPr id="0" name=""/>
        <dsp:cNvSpPr/>
      </dsp:nvSpPr>
      <dsp:spPr>
        <a:xfrm>
          <a:off x="0" y="1549087"/>
          <a:ext cx="8229600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Cost of goods sold divided by the average inventory value</a:t>
          </a:r>
        </a:p>
      </dsp:txBody>
      <dsp:txXfrm>
        <a:off x="0" y="1549087"/>
        <a:ext cx="8229600" cy="709537"/>
      </dsp:txXfrm>
    </dsp:sp>
    <dsp:sp modelId="{906C1B74-78F0-4D3C-984B-CDB134C11956}">
      <dsp:nvSpPr>
        <dsp:cNvPr id="0" name=""/>
        <dsp:cNvSpPr/>
      </dsp:nvSpPr>
      <dsp:spPr>
        <a:xfrm>
          <a:off x="411480" y="1298167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Inventory turns</a:t>
          </a:r>
        </a:p>
      </dsp:txBody>
      <dsp:txXfrm>
        <a:off x="435978" y="1322665"/>
        <a:ext cx="5711724" cy="452844"/>
      </dsp:txXfrm>
    </dsp:sp>
    <dsp:sp modelId="{30A2E4FA-AD52-4AC6-85E4-5129CAE5F64D}">
      <dsp:nvSpPr>
        <dsp:cNvPr id="0" name=""/>
        <dsp:cNvSpPr/>
      </dsp:nvSpPr>
      <dsp:spPr>
        <a:xfrm>
          <a:off x="0" y="2601344"/>
          <a:ext cx="8229600" cy="70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Inverse of inventory turns scaled to days</a:t>
          </a:r>
        </a:p>
      </dsp:txBody>
      <dsp:txXfrm>
        <a:off x="0" y="2601344"/>
        <a:ext cx="8229600" cy="709537"/>
      </dsp:txXfrm>
    </dsp:sp>
    <dsp:sp modelId="{06A69853-7C91-4F0A-8895-65F0D33BE811}">
      <dsp:nvSpPr>
        <dsp:cNvPr id="0" name=""/>
        <dsp:cNvSpPr/>
      </dsp:nvSpPr>
      <dsp:spPr>
        <a:xfrm>
          <a:off x="411480" y="2350424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Days-of-supply</a:t>
          </a:r>
        </a:p>
      </dsp:txBody>
      <dsp:txXfrm>
        <a:off x="435978" y="2374922"/>
        <a:ext cx="5711724" cy="452844"/>
      </dsp:txXfrm>
    </dsp:sp>
    <dsp:sp modelId="{3E881400-28F4-4BA2-B962-ADBC57FE11DA}">
      <dsp:nvSpPr>
        <dsp:cNvPr id="0" name=""/>
        <dsp:cNvSpPr/>
      </dsp:nvSpPr>
      <dsp:spPr>
        <a:xfrm>
          <a:off x="0" y="3653602"/>
          <a:ext cx="8229600" cy="1204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There is a long-term relationship among inventory, throughput, and flow time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Inventory = Throughput rate x Flow time</a:t>
          </a:r>
        </a:p>
      </dsp:txBody>
      <dsp:txXfrm>
        <a:off x="0" y="3653602"/>
        <a:ext cx="8229600" cy="1204875"/>
      </dsp:txXfrm>
    </dsp:sp>
    <dsp:sp modelId="{BE6E0DC0-82AF-452A-885D-E1B4BA9CC00D}">
      <dsp:nvSpPr>
        <dsp:cNvPr id="0" name=""/>
        <dsp:cNvSpPr/>
      </dsp:nvSpPr>
      <dsp:spPr>
        <a:xfrm>
          <a:off x="411480" y="3402682"/>
          <a:ext cx="576072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Little’s law</a:t>
          </a:r>
        </a:p>
      </dsp:txBody>
      <dsp:txXfrm>
        <a:off x="435978" y="3427180"/>
        <a:ext cx="5711724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BAB6F-4245-40F9-B954-FD31CEBF5767}">
      <dsp:nvSpPr>
        <dsp:cNvPr id="0" name=""/>
        <dsp:cNvSpPr/>
      </dsp:nvSpPr>
      <dsp:spPr>
        <a:xfrm>
          <a:off x="0" y="402037"/>
          <a:ext cx="8229600" cy="1666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Made high-speed, low-cost production possible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Greatly enhanced standard of living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Adverse effects on workers</a:t>
          </a:r>
        </a:p>
      </dsp:txBody>
      <dsp:txXfrm>
        <a:off x="0" y="402037"/>
        <a:ext cx="8229600" cy="1666350"/>
      </dsp:txXfrm>
    </dsp:sp>
    <dsp:sp modelId="{8F159E6A-ECE9-4433-8981-4B582EFDA205}">
      <dsp:nvSpPr>
        <dsp:cNvPr id="0" name=""/>
        <dsp:cNvSpPr/>
      </dsp:nvSpPr>
      <dsp:spPr>
        <a:xfrm>
          <a:off x="411480" y="62557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Specialization of labor</a:t>
          </a:r>
        </a:p>
      </dsp:txBody>
      <dsp:txXfrm>
        <a:off x="444624" y="95701"/>
        <a:ext cx="5694432" cy="612672"/>
      </dsp:txXfrm>
    </dsp:sp>
    <dsp:sp modelId="{2F6C13CD-F469-4636-9404-D6AA8F32AA7B}">
      <dsp:nvSpPr>
        <dsp:cNvPr id="0" name=""/>
        <dsp:cNvSpPr/>
      </dsp:nvSpPr>
      <dsp:spPr>
        <a:xfrm>
          <a:off x="0" y="2532067"/>
          <a:ext cx="8229600" cy="2282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Making job more interesting to the worker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1" kern="1200"/>
            <a:t>Horizontal enrichment</a:t>
          </a:r>
          <a:r>
            <a:rPr lang="en-US" sz="2300" kern="1200"/>
            <a:t>: worker performs a greater number of variety of tasks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1" kern="1200"/>
            <a:t>Vertical enrichment</a:t>
          </a:r>
          <a:r>
            <a:rPr lang="en-US" sz="2300" kern="1200"/>
            <a:t>: worker is involved in planning, organizing, and inspecting work</a:t>
          </a:r>
        </a:p>
      </dsp:txBody>
      <dsp:txXfrm>
        <a:off x="0" y="2532067"/>
        <a:ext cx="8229600" cy="2282175"/>
      </dsp:txXfrm>
    </dsp:sp>
    <dsp:sp modelId="{9E1C4793-4FE2-4D37-B877-BDFABEB08A70}">
      <dsp:nvSpPr>
        <dsp:cNvPr id="0" name=""/>
        <dsp:cNvSpPr/>
      </dsp:nvSpPr>
      <dsp:spPr>
        <a:xfrm>
          <a:off x="411480" y="2192587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Job enrichment</a:t>
          </a:r>
        </a:p>
      </dsp:txBody>
      <dsp:txXfrm>
        <a:off x="444624" y="2225731"/>
        <a:ext cx="569443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490C519-2590-4F57-8590-6B7C77070683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8E0116E-B990-4A00-83A8-1BCC12CD7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59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4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3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4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97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60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2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46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296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15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72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498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536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027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15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35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203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490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98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4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1509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10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45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19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4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653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4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92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97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4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5845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6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3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E0116E-B990-4A00-83A8-1BCC12CD72C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83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eaLnBrk="0" hangingPunct="0"/>
            <a:r>
              <a:rPr lang="en-US" sz="1000">
                <a:latin typeface="Times New Roman" pitchFamily="18" charset="0"/>
              </a:rPr>
              <a:t>17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7893" name="Rectangle 6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4" name="Rectangle 7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79843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BDCC21-295A-4FF2-B786-6C5529231F4C}" type="datetime1">
              <a:rPr lang="en-US" smtClean="0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18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4A138245-CE39-4EB8-9A83-6BD50283A1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68748" y="1570180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46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1757AD83-65F9-4DC8-B2D0-032D9C684A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617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7A67DD97-3B01-4943-AF67-7C457D00E7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34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B8F3DAB5-58D9-4313-A77E-7B80EC4B9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7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FE650A45-10AB-42F4-9A37-2EB65E0D50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468748" y="1588652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75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7033998A-8492-4425-BD97-727729CABA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11-</a:t>
            </a:r>
            <a:fld id="{EEA11013-D504-484C-BB75-6B0FDFE8B7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286000" y="654545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8850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11: Process Design and Analysis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914400" indent="-914400"/>
            <a:r>
              <a:rPr lang="en-US" dirty="0"/>
              <a:t>LO11–1: Exemplify a typical business process and how it can be analyzed.</a:t>
            </a:r>
          </a:p>
          <a:p>
            <a:pPr marL="914400" indent="-914400"/>
            <a:r>
              <a:rPr lang="en-US" dirty="0"/>
              <a:t>LO11–2: Compare different types of processes.</a:t>
            </a:r>
          </a:p>
          <a:p>
            <a:pPr marL="914400" indent="-914400"/>
            <a:r>
              <a:rPr lang="en-US" dirty="0"/>
              <a:t>LO11–3: Explain how jobs are designed.</a:t>
            </a:r>
          </a:p>
          <a:p>
            <a:pPr marL="914400" indent="-914400"/>
            <a:r>
              <a:rPr lang="en-US" dirty="0"/>
              <a:t>LO11–4: Analyze manufacturing, service, and logistics processes to ensure the competitiveness of a firm.</a:t>
            </a: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Process Performance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792F1B66-AE70-4FF7-80D3-54FAD60FB09F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555750"/>
            <a:ext cx="8448675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11.3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Measuring Process Performance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Benchmarking</a:t>
            </a:r>
            <a:r>
              <a:rPr lang="en-US" dirty="0"/>
              <a:t>: comparing the metrics of one company to another</a:t>
            </a:r>
          </a:p>
          <a:p>
            <a:r>
              <a:rPr lang="en-US" b="1" dirty="0"/>
              <a:t>Productivity</a:t>
            </a:r>
            <a:r>
              <a:rPr lang="en-US" dirty="0"/>
              <a:t>: the ratio of output to input</a:t>
            </a:r>
          </a:p>
          <a:p>
            <a:pPr lvl="1"/>
            <a:r>
              <a:rPr lang="en-US" dirty="0"/>
              <a:t>Total factor productivity usually measured in dollars</a:t>
            </a:r>
          </a:p>
          <a:p>
            <a:pPr lvl="1"/>
            <a:r>
              <a:rPr lang="en-US" dirty="0"/>
              <a:t>Partial factor productivity measured based on an individual input</a:t>
            </a:r>
          </a:p>
          <a:p>
            <a:pPr lvl="2"/>
            <a:r>
              <a:rPr lang="en-US" dirty="0"/>
              <a:t>Labor is the most common</a:t>
            </a:r>
          </a:p>
          <a:p>
            <a:r>
              <a:rPr lang="en-US" b="1" dirty="0"/>
              <a:t>Efficiency</a:t>
            </a:r>
            <a:r>
              <a:rPr lang="en-US" dirty="0"/>
              <a:t>: a ratio of the actual output of a process relative to some standard</a:t>
            </a:r>
          </a:p>
          <a:p>
            <a:pPr lvl="1"/>
            <a:r>
              <a:rPr lang="en-US" dirty="0"/>
              <a:t>An alternative way that the term efficiency is used is to measure the loss or gain in a process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11-</a:t>
            </a:r>
            <a:fld id="{FE650A45-10AB-42F4-9A37-2EB65E0D50E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790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Measuring Process Performance Terms </a:t>
            </a:r>
            <a:r>
              <a:rPr lang="en-US" sz="2000" dirty="0"/>
              <a:t>Continued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Run time</a:t>
            </a:r>
            <a:r>
              <a:rPr lang="en-US" dirty="0"/>
              <a:t>: is the time required to produce a batch of parts</a:t>
            </a:r>
          </a:p>
          <a:p>
            <a:r>
              <a:rPr lang="en-US" b="1" dirty="0"/>
              <a:t>Setup time</a:t>
            </a:r>
            <a:r>
              <a:rPr lang="en-US" dirty="0"/>
              <a:t>: the time required to prepare a machine to make a particular item</a:t>
            </a:r>
          </a:p>
          <a:p>
            <a:pPr lvl="1"/>
            <a:r>
              <a:rPr lang="en-US" dirty="0"/>
              <a:t>In practice, setup time is often not included in the utilization of the process</a:t>
            </a:r>
          </a:p>
          <a:p>
            <a:r>
              <a:rPr lang="en-US" b="1" dirty="0"/>
              <a:t>Operation time</a:t>
            </a:r>
            <a:r>
              <a:rPr lang="en-US" dirty="0"/>
              <a:t>: the sum of the setup time and run time for a batch of parts that are run on a machine</a:t>
            </a:r>
          </a:p>
          <a:p>
            <a:r>
              <a:rPr lang="en-US" b="1" dirty="0"/>
              <a:t>Flow time</a:t>
            </a:r>
            <a:r>
              <a:rPr lang="en-US" dirty="0"/>
              <a:t>: includes the time the unit spends actually being worked on, together with the time spent waiting in a queue</a:t>
            </a:r>
          </a:p>
          <a:p>
            <a:pPr lvl="1"/>
            <a:r>
              <a:rPr lang="en-US" dirty="0"/>
              <a:t>In practice, the term cycle time is often used to mean flow time</a:t>
            </a:r>
          </a:p>
          <a:p>
            <a:r>
              <a:rPr lang="en-US" b="1" dirty="0"/>
              <a:t>Value-added time</a:t>
            </a:r>
            <a:r>
              <a:rPr lang="en-US" dirty="0"/>
              <a:t>: the time in which useful work is actually being done on the unit</a:t>
            </a:r>
          </a:p>
          <a:p>
            <a:r>
              <a:rPr lang="en-US" b="1" dirty="0"/>
              <a:t>Process velocity</a:t>
            </a:r>
            <a:r>
              <a:rPr lang="en-US" dirty="0"/>
              <a:t>: the ratio of the value-added time to the flow time</a:t>
            </a:r>
          </a:p>
          <a:p>
            <a:pPr lvl="1"/>
            <a:r>
              <a:rPr lang="en-US" dirty="0"/>
              <a:t>Also known as throughput ratio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11-</a:t>
            </a:r>
            <a:fld id="{FE650A45-10AB-42F4-9A37-2EB65E0D50E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49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Production Process Mapping and </a:t>
            </a:r>
            <a:br>
              <a:rPr lang="en-US"/>
            </a:br>
            <a:r>
              <a:rPr lang="en-US" noProof="1"/>
              <a:t>Little’s</a:t>
            </a:r>
            <a:r>
              <a:rPr lang="en-US"/>
              <a:t> Law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794352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3E683427-9BF6-44E9-9030-909BAD81876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11.1: Car Batteries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Average cost $45</a:t>
            </a:r>
          </a:p>
          <a:p>
            <a:r>
              <a:rPr lang="en-US"/>
              <a:t>12 hours to make a car</a:t>
            </a:r>
          </a:p>
          <a:p>
            <a:r>
              <a:rPr lang="en-US"/>
              <a:t>Assembles 200 cars per 8-hour shift</a:t>
            </a:r>
          </a:p>
          <a:p>
            <a:pPr lvl="1"/>
            <a:r>
              <a:rPr lang="en-US"/>
              <a:t>Currently one shift</a:t>
            </a:r>
          </a:p>
          <a:p>
            <a:r>
              <a:rPr lang="en-US"/>
              <a:t>Holds on average 8,000 batteries in raw material inventory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DEB50637-DCA8-49E9-BE1D-FFEE5C249CC4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11.1: Average Inventory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WIP = Throughput x Flow time</a:t>
            </a:r>
          </a:p>
          <a:p>
            <a:r>
              <a:rPr lang="en-US"/>
              <a:t>WIP = 25 batteries x 12 hours</a:t>
            </a:r>
          </a:p>
          <a:p>
            <a:r>
              <a:rPr lang="en-US"/>
              <a:t>WIP = 300 batteries</a:t>
            </a:r>
            <a:br>
              <a:rPr lang="en-US"/>
            </a:br>
            <a:endParaRPr lang="en-US"/>
          </a:p>
          <a:p>
            <a:r>
              <a:rPr lang="en-US"/>
              <a:t>Total = 8,000 + 300 = 8,300 batteries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29CDCB9A-3E1A-4AE2-B5C3-4D2C0792CB30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11.1: Value and Flow Time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 = 8,300 x $45 = $373,500</a:t>
            </a:r>
            <a:br>
              <a:rPr lang="en-US" dirty="0"/>
            </a:br>
            <a:endParaRPr lang="en-US" dirty="0"/>
          </a:p>
          <a:p>
            <a:r>
              <a:rPr lang="en-US" dirty="0"/>
              <a:t>Flow time = Inventory/Throughput</a:t>
            </a:r>
          </a:p>
          <a:p>
            <a:r>
              <a:rPr lang="en-US" dirty="0"/>
              <a:t>Flow time = 8,000/200 = 40 days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4534365C-BFC0-4408-8E15-566EDC83F9B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Design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Job design</a:t>
            </a:r>
            <a:r>
              <a:rPr lang="en-US" dirty="0"/>
              <a:t>: the function of specifying the work activities of an individual or group in an organizational setting</a:t>
            </a:r>
          </a:p>
          <a:p>
            <a:r>
              <a:rPr lang="en-US" dirty="0"/>
              <a:t>Objective is to develop job structures that meet the requirements of the organization and its technology</a:t>
            </a:r>
          </a:p>
          <a:p>
            <a:pPr lvl="1"/>
            <a:r>
              <a:rPr lang="en-US" dirty="0"/>
              <a:t>Also that satisfy the jobholders’ personal and individual requirements</a:t>
            </a:r>
          </a:p>
          <a:p>
            <a:r>
              <a:rPr lang="en-US" dirty="0"/>
              <a:t>Work measurement methods are used to determine the most efficient means of performing a given task, as well as to set reasonable standards for performing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11-</a:t>
            </a:r>
            <a:fld id="{4A138245-CE39-4EB8-9A83-6BD50283A14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52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Behavioral Considerations in </a:t>
            </a:r>
            <a:br>
              <a:rPr lang="en-US"/>
            </a:br>
            <a:r>
              <a:rPr lang="en-US"/>
              <a:t>Job Design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70023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CD79D2AE-8656-4169-A7F7-9446A16B61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Measurement and Standards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Work measurement</a:t>
            </a:r>
            <a:r>
              <a:rPr lang="en-US" dirty="0"/>
              <a:t>: a process of analyzing jobs for the purpose of setting time standards</a:t>
            </a:r>
          </a:p>
          <a:p>
            <a:r>
              <a:rPr lang="en-US" dirty="0"/>
              <a:t>Why use it?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Schedule work and allocate capacity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Motivate and measure work performance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Evaluate performance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Provide benchmarks </a:t>
            </a:r>
          </a:p>
          <a:p>
            <a:r>
              <a:rPr lang="en-US" dirty="0"/>
              <a:t>Work measurement and its resulting work standards have been controversial</a:t>
            </a:r>
          </a:p>
          <a:p>
            <a:pPr lvl="1"/>
            <a:r>
              <a:rPr lang="en-US" dirty="0"/>
              <a:t>Management may set the rate too high</a:t>
            </a:r>
          </a:p>
          <a:p>
            <a:pPr lvl="1"/>
            <a:r>
              <a:rPr lang="en-US" dirty="0"/>
              <a:t>Workers who find a better way get penalized by having a revised rate set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14B27E88-359E-4DEC-9CD3-F884EF8635D0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Analysis</a:t>
            </a:r>
          </a:p>
        </p:txBody>
      </p:sp>
      <p:sp>
        <p:nvSpPr>
          <p:cNvPr id="16386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Process</a:t>
            </a:r>
            <a:r>
              <a:rPr lang="en-US" dirty="0"/>
              <a:t>: any part of an organization that takes inputs and transforms them into outputs</a:t>
            </a:r>
          </a:p>
          <a:p>
            <a:pPr lvl="1"/>
            <a:r>
              <a:rPr lang="en-US" dirty="0"/>
              <a:t>A process that does not match the needs of the firm will punish the firm every minute that the firm operates</a:t>
            </a:r>
          </a:p>
          <a:p>
            <a:r>
              <a:rPr lang="en-US" dirty="0"/>
              <a:t>The output of many processes are services</a:t>
            </a:r>
          </a:p>
          <a:p>
            <a:r>
              <a:rPr lang="en-US" b="1" dirty="0"/>
              <a:t>Cycle time</a:t>
            </a:r>
            <a:r>
              <a:rPr lang="en-US" dirty="0"/>
              <a:t>: the average successive time between completions of successive units </a:t>
            </a:r>
          </a:p>
          <a:p>
            <a:r>
              <a:rPr lang="en-US" b="1" dirty="0"/>
              <a:t>Utilization</a:t>
            </a:r>
            <a:r>
              <a:rPr lang="en-US" dirty="0"/>
              <a:t>: the ratio of the time that a resource is actually activated relative to the time that it is available for use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C14E4B4B-8A66-44D9-B498-39C5D14F195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Four Basic Work Measurement Techniques</a:t>
            </a:r>
            <a:endParaRPr lang="en-US" dirty="0"/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 methods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Time study: uses a stopwatch to time the work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Work sampling: entails recording random observations of a person or teams at work</a:t>
            </a:r>
          </a:p>
          <a:p>
            <a:r>
              <a:rPr lang="en-US" dirty="0"/>
              <a:t>Indirect methods</a:t>
            </a:r>
          </a:p>
          <a:p>
            <a:pPr marL="731520" lvl="1" indent="-457200">
              <a:buFont typeface="+mj-lt"/>
              <a:buAutoNum type="arabicPeriod" startAt="3"/>
            </a:pPr>
            <a:r>
              <a:rPr lang="en-US" dirty="0"/>
              <a:t>Predetermined motion-time data system: sums data from tables of generic movement times developed in the laboratory to arrive at a time for the job</a:t>
            </a:r>
          </a:p>
          <a:p>
            <a:pPr marL="731520" lvl="1" indent="-457200">
              <a:buFont typeface="+mj-lt"/>
              <a:buAutoNum type="arabicPeriod" startAt="3"/>
            </a:pPr>
            <a:r>
              <a:rPr lang="en-US" dirty="0"/>
              <a:t>Elemental data: sums times from a database of similar combinations of movements to arrive at job 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158A7986-8A96-43B1-9C70-72F6A2034A67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11.2: Bread 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steps are required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Prepare the dough and bake the loaves (bread making)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Packaging the loaves</a:t>
            </a:r>
          </a:p>
          <a:p>
            <a:r>
              <a:rPr lang="en-US" dirty="0"/>
              <a:t>Bread is made in batches of 100 loaves</a:t>
            </a:r>
          </a:p>
          <a:p>
            <a:pPr lvl="1"/>
            <a:r>
              <a:rPr lang="en-US" dirty="0"/>
              <a:t>Completes a batch every hour, which is the cycle time</a:t>
            </a:r>
          </a:p>
          <a:p>
            <a:pPr lvl="1"/>
            <a:r>
              <a:rPr lang="en-US" dirty="0"/>
              <a:t>Slower process so is the bottleneck</a:t>
            </a:r>
          </a:p>
          <a:p>
            <a:r>
              <a:rPr lang="en-US" dirty="0"/>
              <a:t>Packaging needs only 0.75 hour to place the 100 loaves in bags</a:t>
            </a:r>
          </a:p>
          <a:p>
            <a:pPr lvl="1"/>
            <a:r>
              <a:rPr lang="en-US" dirty="0"/>
              <a:t>Has 75 percent utilization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11-</a:t>
            </a:r>
            <a:fld id="{4A138245-CE39-4EB8-9A83-6BD50283A14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88228"/>
              </p:ext>
            </p:extLst>
          </p:nvPr>
        </p:nvGraphicFramePr>
        <p:xfrm>
          <a:off x="1943100" y="5758975"/>
          <a:ext cx="5257800" cy="1084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Bitmap Image" r:id="rId3" imgW="8952381" imgH="1848108" progId="PBrush">
                  <p:embed/>
                </p:oleObj>
              </mc:Choice>
              <mc:Fallback>
                <p:oleObj name="Bitmap Image" r:id="rId3" imgW="8952381" imgH="184810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5758975"/>
                        <a:ext cx="5257800" cy="10848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11.5A</a:t>
            </a:r>
          </a:p>
        </p:txBody>
      </p:sp>
    </p:spTree>
    <p:extLst>
      <p:ext uri="{BB962C8B-B14F-4D97-AF65-F5344CB8AC3E}">
        <p14:creationId xmlns:p14="http://schemas.microsoft.com/office/powerpoint/2010/main" val="2877340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11.2: Bread Making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have two bread making lines</a:t>
            </a:r>
          </a:p>
          <a:p>
            <a:pPr lvl="1"/>
            <a:r>
              <a:rPr lang="en-US" dirty="0"/>
              <a:t>Cycle time on each is still one hour to make 100 loaves</a:t>
            </a:r>
          </a:p>
          <a:p>
            <a:r>
              <a:rPr lang="en-US" dirty="0"/>
              <a:t>Bread making runs two shifts</a:t>
            </a:r>
          </a:p>
          <a:p>
            <a:pPr lvl="1"/>
            <a:r>
              <a:rPr lang="en-US" dirty="0"/>
              <a:t>Produces 200 x 8 x 2 = 3,200</a:t>
            </a:r>
          </a:p>
          <a:p>
            <a:r>
              <a:rPr lang="en-US" dirty="0"/>
              <a:t>Packaging runs three shifts</a:t>
            </a:r>
          </a:p>
          <a:p>
            <a:pPr lvl="1"/>
            <a:r>
              <a:rPr lang="en-US" dirty="0"/>
              <a:t>Produces 133.3 x 8 x 3 = 3,200</a:t>
            </a:r>
          </a:p>
          <a:p>
            <a:r>
              <a:rPr lang="en-US" dirty="0"/>
              <a:t>Capacities are roughly equal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11-</a:t>
            </a:r>
            <a:fld id="{28F6D115-0614-4BF9-B66A-70084841D842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375082"/>
              </p:ext>
            </p:extLst>
          </p:nvPr>
        </p:nvGraphicFramePr>
        <p:xfrm>
          <a:off x="1981200" y="5452149"/>
          <a:ext cx="4724400" cy="1405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Bitmap Image" r:id="rId4" imgW="8992855" imgH="2676899" progId="PBrush">
                  <p:embed/>
                </p:oleObj>
              </mc:Choice>
              <mc:Fallback>
                <p:oleObj name="Bitmap Image" r:id="rId4" imgW="8992855" imgH="267689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452149"/>
                        <a:ext cx="4724400" cy="1405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11.5B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11.3: A Restaurant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Consider the restaurant in the casino</a:t>
            </a:r>
          </a:p>
          <a:p>
            <a:r>
              <a:rPr lang="en-US" dirty="0"/>
              <a:t>Managers have set up a buffet arrangement where customers serve themselves</a:t>
            </a:r>
          </a:p>
          <a:p>
            <a:r>
              <a:rPr lang="en-US" dirty="0"/>
              <a:t>Buffet is continually replenished to keep items fresh</a:t>
            </a:r>
          </a:p>
          <a:p>
            <a:r>
              <a:rPr lang="en-US" dirty="0"/>
              <a:t>To further speed service a fixed amount is charged for the meal</a:t>
            </a:r>
          </a:p>
          <a:p>
            <a:r>
              <a:rPr lang="en-US" dirty="0"/>
              <a:t>Customers take an average of 30 minutes to get their food and eat</a:t>
            </a:r>
          </a:p>
          <a:p>
            <a:r>
              <a:rPr lang="en-US" dirty="0"/>
              <a:t>They typically eat in groups (or customer parties) of two or three to a table</a:t>
            </a:r>
          </a:p>
          <a:p>
            <a:r>
              <a:rPr lang="en-US" dirty="0"/>
              <a:t>The restaurant has 40 tables</a:t>
            </a:r>
          </a:p>
          <a:p>
            <a:pPr lvl="1"/>
            <a:r>
              <a:rPr lang="en-US" dirty="0"/>
              <a:t>Each table can accommodate four people</a:t>
            </a:r>
          </a:p>
          <a:p>
            <a:r>
              <a:rPr lang="en-US" dirty="0"/>
              <a:t>What is the maximum capacity of this restaurant?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4F5E3D82-885B-4F4E-BDD5-C742C3706F00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11.3: Solution Approach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Utilization</a:t>
            </a:r>
          </a:p>
          <a:p>
            <a:pPr lvl="1"/>
            <a:r>
              <a:rPr lang="en-US" dirty="0"/>
              <a:t>The restaurant can accommodate 160 people at a time</a:t>
            </a:r>
          </a:p>
          <a:p>
            <a:pPr lvl="1"/>
            <a:r>
              <a:rPr lang="en-US" dirty="0"/>
              <a:t>It might be more convenient to measure the capacity in terms of customer parties because this is how the capacity will be used</a:t>
            </a:r>
          </a:p>
          <a:p>
            <a:pPr lvl="2"/>
            <a:r>
              <a:rPr lang="en-US" dirty="0"/>
              <a:t>If the average customer party is 2.5 individuals, then the average seat utilization is 62.5 percent when the restaurant is operating at capacity</a:t>
            </a:r>
          </a:p>
          <a:p>
            <a:r>
              <a:rPr lang="en-US" dirty="0"/>
              <a:t>Cycle time</a:t>
            </a:r>
          </a:p>
          <a:p>
            <a:pPr lvl="1"/>
            <a:r>
              <a:rPr lang="en-US" dirty="0"/>
              <a:t>When operating at capacity, 0.75 minute</a:t>
            </a:r>
          </a:p>
          <a:p>
            <a:pPr lvl="2"/>
            <a:r>
              <a:rPr lang="en-US" dirty="0"/>
              <a:t>30 minutes/40 tables</a:t>
            </a:r>
          </a:p>
          <a:p>
            <a:pPr lvl="1"/>
            <a:r>
              <a:rPr lang="en-US" dirty="0"/>
              <a:t>On average, a table would become available every 0.75 minute or 45 seconds</a:t>
            </a:r>
          </a:p>
          <a:p>
            <a:r>
              <a:rPr lang="en-US" dirty="0"/>
              <a:t>Capacity</a:t>
            </a:r>
          </a:p>
          <a:p>
            <a:pPr lvl="1"/>
            <a:r>
              <a:rPr lang="en-US" dirty="0"/>
              <a:t>The restaurant could handle 80 customer parties per hour</a:t>
            </a:r>
          </a:p>
          <a:p>
            <a:pPr lvl="2"/>
            <a:r>
              <a:rPr lang="en-US" dirty="0"/>
              <a:t>60 minutes/0.75 minute/party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48BFF3BD-97DF-472A-8927-B580CE91D611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11.3: Challenges in Restaurant Problem</a:t>
            </a:r>
          </a:p>
        </p:txBody>
      </p:sp>
      <p:sp>
        <p:nvSpPr>
          <p:cNvPr id="6553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problem with this restaurant is that everyone wants to eat at the same time</a:t>
            </a:r>
          </a:p>
          <a:p>
            <a:r>
              <a:rPr lang="en-US" dirty="0"/>
              <a:t>Management has collected data and expects the profile below for customer parties arriving during lunch, which runs from 11:30 am until 1:30 pm</a:t>
            </a:r>
          </a:p>
          <a:p>
            <a:r>
              <a:rPr lang="en-US" dirty="0"/>
              <a:t>Customers are seated only until 1:00 pm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0D077A5E-35CD-4A10-983E-88470363FB15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106131"/>
              </p:ext>
            </p:extLst>
          </p:nvPr>
        </p:nvGraphicFramePr>
        <p:xfrm>
          <a:off x="0" y="4191000"/>
          <a:ext cx="2514600" cy="23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Image" r:id="rId3" imgW="5053680" imgH="4799880" progId="Photoshop.Image.13">
                  <p:embed/>
                </p:oleObj>
              </mc:Choice>
              <mc:Fallback>
                <p:oleObj name="Image" r:id="rId3" imgW="5053680" imgH="479988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4191000"/>
                        <a:ext cx="2514600" cy="2388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11.3: Restaurant </a:t>
            </a:r>
            <a:r>
              <a:rPr lang="en-US" sz="2000" dirty="0"/>
              <a:t>Continued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Restaurant operates for two hours for lunch</a:t>
            </a:r>
          </a:p>
          <a:p>
            <a:r>
              <a:rPr lang="en-US" dirty="0"/>
              <a:t>The capacity is 80 customer parties per hour</a:t>
            </a:r>
          </a:p>
          <a:p>
            <a:r>
              <a:rPr lang="en-US" dirty="0"/>
              <a:t>A simple way to analyze the situation is to calculate how the system looks at the end of each 15-minute interval</a:t>
            </a:r>
          </a:p>
          <a:p>
            <a:r>
              <a:rPr lang="en-US" dirty="0"/>
              <a:t>The key is to look at the cumulative numbers</a:t>
            </a:r>
          </a:p>
          <a:p>
            <a:pPr lvl="1"/>
            <a:r>
              <a:rPr lang="en-US" dirty="0"/>
              <a:t>The difference between cumulative arrivals and cumulative departures gives the number of customer parties in the restaurant</a:t>
            </a:r>
          </a:p>
          <a:p>
            <a:r>
              <a:rPr lang="en-US" dirty="0"/>
              <a:t>Because there are only 40 tables, when the cumulative difference through is greater than 40, a waiting line forms</a:t>
            </a:r>
          </a:p>
          <a:p>
            <a:r>
              <a:rPr lang="en-US" dirty="0"/>
              <a:t>Cycle time for the entire restaurant is 45 seconds per customer party at this time</a:t>
            </a:r>
          </a:p>
          <a:p>
            <a:r>
              <a:rPr lang="en-US" dirty="0"/>
              <a:t>The last party will need to wait for all of the earlier parties to get a table, so the expected waiting time is the number of parties in line multiplied by the cycle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9071B5D2-013D-43B4-88DC-21A32C08DF23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11.3: Restaurant </a:t>
            </a:r>
            <a:r>
              <a:rPr lang="en-US" sz="2000" dirty="0"/>
              <a:t>Continued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In the table below, when the cumulative number of parties is 50, there are 10 parties waiting to be seated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The average wait time is 10 x 45 seconds = 7.5 minutes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/>
              <a:t>During 12:00 to 12:15</a:t>
            </a:r>
          </a:p>
          <a:p>
            <a:pPr marL="594360" lvl="1" indent="-320040">
              <a:buFont typeface="Wingdings"/>
              <a:buChar char=""/>
              <a:defRPr/>
            </a:pPr>
            <a:r>
              <a:rPr lang="en-US" dirty="0"/>
              <a:t>Parties that arrived during 11:30 to 11:45 would have left</a:t>
            </a:r>
          </a:p>
          <a:p>
            <a:pPr marL="594360" lvl="1" indent="-320040">
              <a:buFont typeface="Wingdings"/>
              <a:buChar char=""/>
              <a:defRPr/>
            </a:pPr>
            <a:r>
              <a:rPr lang="en-US" dirty="0"/>
              <a:t>The cumulative number of parties at the end of 12:15 = 50</a:t>
            </a:r>
          </a:p>
          <a:p>
            <a:pPr marL="868680" lvl="2" indent="-320040">
              <a:buFont typeface="Wingdings"/>
              <a:buChar char=""/>
              <a:defRPr/>
            </a:pPr>
            <a:r>
              <a:rPr lang="en-US" dirty="0"/>
              <a:t>Number at the end of 12:00 + 30 (arrivals during 12:00 to 12:15) – 15 (departures during 12:00 to 12:15) = 65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11-</a:t>
            </a:r>
            <a:fld id="{FC6434E1-A06B-420D-A738-FB3958EC1BD9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953912"/>
              </p:ext>
            </p:extLst>
          </p:nvPr>
        </p:nvGraphicFramePr>
        <p:xfrm>
          <a:off x="1841500" y="4621352"/>
          <a:ext cx="4864100" cy="1979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Image" r:id="rId3" imgW="10920600" imgH="4444200" progId="Photoshop.Image.13">
                  <p:embed/>
                </p:oleObj>
              </mc:Choice>
              <mc:Fallback>
                <p:oleObj name="Image" r:id="rId3" imgW="10920600" imgH="444420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1500" y="4621352"/>
                        <a:ext cx="4864100" cy="1979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11.3: Customers in the Restaurant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11-</a:t>
            </a:r>
            <a:fld id="{07EDCD0B-F9D5-403D-95DB-7F1FB963A4A5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915" y="1777999"/>
            <a:ext cx="7282740" cy="4808731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11.4: The </a:t>
            </a:r>
            <a:r>
              <a:rPr lang="en-US" noProof="1"/>
              <a:t>Balabus</a:t>
            </a:r>
            <a:r>
              <a:rPr lang="en-US" dirty="0"/>
              <a:t> (“Tourist Bus”) in Paris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Two hours for the route during peak traffic</a:t>
            </a:r>
          </a:p>
          <a:p>
            <a:r>
              <a:rPr lang="en-US"/>
              <a:t>Route has 60 stops</a:t>
            </a:r>
          </a:p>
          <a:p>
            <a:r>
              <a:rPr lang="en-US"/>
              <a:t>Each bus has seating capacity of 50</a:t>
            </a:r>
          </a:p>
          <a:p>
            <a:pPr lvl="1"/>
            <a:r>
              <a:rPr lang="en-US"/>
              <a:t>Another 30 passengers can stand</a:t>
            </a:r>
          </a:p>
          <a:p>
            <a:r>
              <a:rPr lang="en-US"/>
              <a:t>Busy much of the day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8846BEF8-DC77-4DA1-BB07-D8A6D0D472CF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a Las Vegas Slot Machine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Analyzing the mechanical slot machine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Analyzing the new electronic slot machine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Comparison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The slot machine is one of many casino processes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AB2AEC98-3562-44F1-BE25-C22217784F0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11.4: Initial Analysis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one bus, maximum wait is two hours</a:t>
            </a:r>
          </a:p>
          <a:p>
            <a:r>
              <a:rPr lang="en-US" dirty="0"/>
              <a:t>If bus is halfway through cycle, wait is one hour</a:t>
            </a:r>
          </a:p>
          <a:p>
            <a:r>
              <a:rPr lang="en-US" dirty="0"/>
              <a:t>Average wait is one hour</a:t>
            </a:r>
          </a:p>
          <a:p>
            <a:pPr lvl="1"/>
            <a:r>
              <a:rPr lang="en-US" dirty="0"/>
              <a:t>In general, average wait is ½ cycle time</a:t>
            </a:r>
          </a:p>
          <a:p>
            <a:r>
              <a:rPr lang="en-US" dirty="0"/>
              <a:t>If two buses used…</a:t>
            </a:r>
          </a:p>
          <a:p>
            <a:pPr lvl="1"/>
            <a:r>
              <a:rPr lang="en-US" dirty="0"/>
              <a:t>Cycle time is one hour</a:t>
            </a:r>
          </a:p>
          <a:p>
            <a:pPr lvl="1"/>
            <a:r>
              <a:rPr lang="en-US" dirty="0"/>
              <a:t>Average wait is 30 minutes</a:t>
            </a:r>
          </a:p>
          <a:p>
            <a:r>
              <a:rPr lang="en-US" dirty="0"/>
              <a:t>For a two-minute wait…</a:t>
            </a:r>
          </a:p>
          <a:p>
            <a:pPr lvl="1"/>
            <a:r>
              <a:rPr lang="en-US" dirty="0"/>
              <a:t>Need four-minute cycle time</a:t>
            </a:r>
          </a:p>
          <a:p>
            <a:pPr lvl="1"/>
            <a:r>
              <a:rPr lang="en-US" dirty="0"/>
              <a:t>Need 30 buses (120 minutes/4 minute cycle time)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E7D60042-4C69-474A-AF02-D462E83968C4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11.4: Capacity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bus has total capacity of 80 passengers</a:t>
            </a:r>
          </a:p>
          <a:p>
            <a:pPr lvl="1"/>
            <a:r>
              <a:rPr lang="en-US" dirty="0"/>
              <a:t>50 seated</a:t>
            </a:r>
          </a:p>
          <a:p>
            <a:pPr lvl="1"/>
            <a:r>
              <a:rPr lang="en-US" dirty="0"/>
              <a:t>30 standing</a:t>
            </a:r>
          </a:p>
          <a:p>
            <a:r>
              <a:rPr lang="en-US" dirty="0"/>
              <a:t>30 buses can accommodate…</a:t>
            </a:r>
          </a:p>
          <a:p>
            <a:pPr lvl="1"/>
            <a:r>
              <a:rPr lang="en-US" dirty="0"/>
              <a:t>1,500 seated</a:t>
            </a:r>
          </a:p>
          <a:p>
            <a:pPr lvl="1"/>
            <a:r>
              <a:rPr lang="en-US" dirty="0"/>
              <a:t>2,400 total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E9A6D6B7-A9F0-485E-ADCD-6D11FE3E06D0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11.4: Detailed Analysis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140E4AB6-0EC5-4D0F-A3A2-5F4EF5BD1B16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962607"/>
              </p:ext>
            </p:extLst>
          </p:nvPr>
        </p:nvGraphicFramePr>
        <p:xfrm>
          <a:off x="1790700" y="2209800"/>
          <a:ext cx="5562600" cy="292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Image" r:id="rId4" imgW="11123640" imgH="5841000" progId="Photoshop.Image.13">
                  <p:embed/>
                </p:oleObj>
              </mc:Choice>
              <mc:Fallback>
                <p:oleObj name="Image" r:id="rId4" imgW="11123640" imgH="584100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0700" y="2209800"/>
                        <a:ext cx="5562600" cy="292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11.4: Conclusion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30 buses, many will stand</a:t>
            </a:r>
          </a:p>
          <a:p>
            <a:r>
              <a:rPr lang="en-US" dirty="0"/>
              <a:t>During morning and afternoon rush, not all customers can be accommodated</a:t>
            </a:r>
          </a:p>
          <a:p>
            <a:pPr lvl="1"/>
            <a:r>
              <a:rPr lang="en-US" dirty="0"/>
              <a:t>Need at least 40 buses during rush hours</a:t>
            </a:r>
          </a:p>
          <a:p>
            <a:r>
              <a:rPr lang="en-US" dirty="0"/>
              <a:t>With 40 buses all the time…</a:t>
            </a:r>
          </a:p>
          <a:p>
            <a:pPr lvl="1"/>
            <a:r>
              <a:rPr lang="en-US" dirty="0"/>
              <a:t>24,000 seat-hours available</a:t>
            </a:r>
          </a:p>
          <a:p>
            <a:pPr lvl="2"/>
            <a:r>
              <a:rPr lang="en-US" dirty="0"/>
              <a:t>40 buses x 12 hours x 50 seats per bus</a:t>
            </a:r>
          </a:p>
          <a:p>
            <a:pPr lvl="1"/>
            <a:r>
              <a:rPr lang="en-US" dirty="0"/>
              <a:t>25,875 seat-hours needed</a:t>
            </a:r>
          </a:p>
          <a:p>
            <a:pPr lvl="2"/>
            <a:r>
              <a:rPr lang="en-US" dirty="0"/>
              <a:t>107.8 percent utilization</a:t>
            </a:r>
          </a:p>
          <a:p>
            <a:pPr lvl="2"/>
            <a:r>
              <a:rPr lang="en-US" dirty="0"/>
              <a:t>7.8 percent of customers must stand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03B45779-61B2-4530-933B-C5817832566C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Flow Time Reductions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Perform activities in parallel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Change the sequence of activities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Reduce interruptions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A0E36D91-2B23-4C03-ADEE-8948E11DC2F6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Goes Into a Process Must Come out of the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11-</a:t>
            </a:r>
            <a:fld id="{4A138245-CE39-4EB8-9A83-6BD50283A14B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793" y="1742509"/>
            <a:ext cx="6246413" cy="456920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11.6</a:t>
            </a:r>
          </a:p>
        </p:txBody>
      </p:sp>
    </p:spTree>
    <p:extLst>
      <p:ext uri="{BB962C8B-B14F-4D97-AF65-F5344CB8AC3E}">
        <p14:creationId xmlns:p14="http://schemas.microsoft.com/office/powerpoint/2010/main" val="28248772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process takes inputs and transforms them into outputs that create value for the organization</a:t>
            </a:r>
          </a:p>
          <a:p>
            <a:pPr lvl="1"/>
            <a:r>
              <a:rPr lang="en-US" dirty="0"/>
              <a:t>A company may have literally thousands of different processes</a:t>
            </a:r>
          </a:p>
          <a:p>
            <a:r>
              <a:rPr lang="en-US" dirty="0"/>
              <a:t>Understanding a process usually starts with a flowchart</a:t>
            </a:r>
          </a:p>
          <a:p>
            <a:r>
              <a:rPr lang="en-US" dirty="0"/>
              <a:t>With multistage process, it is useful to buffer the activities by placing inventory between the activities</a:t>
            </a:r>
          </a:p>
          <a:p>
            <a:r>
              <a:rPr lang="en-US" dirty="0"/>
              <a:t>The bottleneck is the activity or stage that limits the capacity of the process</a:t>
            </a:r>
          </a:p>
          <a:p>
            <a:r>
              <a:rPr lang="en-US" dirty="0"/>
              <a:t>A process that is only activated after an actual order arrives is called make-to-order</a:t>
            </a:r>
          </a:p>
          <a:p>
            <a:r>
              <a:rPr lang="en-US" dirty="0"/>
              <a:t>Make-to-stock processes supply inventory from which actual customer orders are filled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650A45-10AB-42F4-9A37-2EB65E0D50E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507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  <a:r>
              <a:rPr lang="en-US" sz="20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Little’s law is a mathematical formula that captures the relationship between the amount of inventory of all types in the process</a:t>
            </a:r>
          </a:p>
          <a:p>
            <a:r>
              <a:rPr lang="en-US" dirty="0"/>
              <a:t>Job design is the study of how work activities are designed for workers</a:t>
            </a:r>
          </a:p>
          <a:p>
            <a:r>
              <a:rPr lang="en-US" dirty="0"/>
              <a:t>A key design decision is the amount of specialization that a job entails</a:t>
            </a:r>
          </a:p>
          <a:p>
            <a:r>
              <a:rPr lang="en-US" dirty="0"/>
              <a:t>Trade-offs exist between the quality and relative productivity of a process </a:t>
            </a:r>
          </a:p>
          <a:p>
            <a:r>
              <a:rPr lang="en-US" dirty="0"/>
              <a:t>A fundamental concept is that what goes into a process must come out of the process in some form</a:t>
            </a:r>
          </a:p>
          <a:p>
            <a:r>
              <a:rPr lang="en-US" dirty="0"/>
              <a:t>Coordinating the inputs and outputs is important to having a good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38245-CE39-4EB8-9A83-6BD50283A14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124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This is a part of an organization that takes inputs and transforms them into outputs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is the ratio of the time that a resource is activated relative to the time it is available for use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is a step in a process that is the slowest compared to the other steps</a:t>
            </a:r>
          </a:p>
          <a:p>
            <a:pPr lvl="1"/>
            <a:r>
              <a:rPr lang="en-US" dirty="0"/>
              <a:t>This step limits the capacity of the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refers to the fixed timing of the movement of items through a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is when one company compares itself to another relative to operations performance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relationship between time and units in a process is called this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the major assumption about how a process is operating for Little’s law to be valid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the two-edged sword of job design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This is when a job is increased vertically or horizontally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are the four basic work measurement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38245-CE39-4EB8-9A83-6BD50283A14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3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Flowcharting</a:t>
            </a:r>
          </a:p>
        </p:txBody>
      </p:sp>
      <p:sp>
        <p:nvSpPr>
          <p:cNvPr id="20482" name="Rectangle 1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Process flowcharting</a:t>
            </a:r>
            <a:r>
              <a:rPr lang="en-US" dirty="0"/>
              <a:t>: the use of a diagram to present the major elements of a process  </a:t>
            </a:r>
          </a:p>
          <a:p>
            <a:r>
              <a:rPr lang="en-US" dirty="0"/>
              <a:t>The basic elements can include tasks or operations, flows of materials or customers, decision points, and storage areas or queues</a:t>
            </a:r>
          </a:p>
          <a:p>
            <a:r>
              <a:rPr lang="en-US" dirty="0"/>
              <a:t>Separating a diagram into different horizontal or vertical bands sometimes is useful</a:t>
            </a:r>
          </a:p>
          <a:p>
            <a:r>
              <a:rPr lang="en-US" dirty="0"/>
              <a:t>It is an ideal methodology by which to begin analyzing a process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D339EC99-5EFE-46A4-9547-5B8A42D8505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Process Flowchart Example (Slot Machine)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0DD8CD59-3CF8-4BCC-A04E-2197B9348BF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1" y="1676400"/>
            <a:ext cx="4876800" cy="482231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11.1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ChangeArrowheads="1"/>
          </p:cNvSpPr>
          <p:nvPr/>
        </p:nvSpPr>
        <p:spPr bwMode="auto">
          <a:xfrm>
            <a:off x="3124200" y="6553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26628" name="Rectangle 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Processes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way to categorize a process is single-stage or multiple-stage</a:t>
            </a:r>
          </a:p>
          <a:p>
            <a:r>
              <a:rPr lang="en-US" b="1" dirty="0"/>
              <a:t>Single-stage</a:t>
            </a:r>
            <a:r>
              <a:rPr lang="en-US" dirty="0"/>
              <a:t>: all of the activities could be collapsed and analyzed using a single cycle time to represent the speed of the process</a:t>
            </a:r>
          </a:p>
          <a:p>
            <a:r>
              <a:rPr lang="en-US" b="1" dirty="0"/>
              <a:t>Multiple-stage</a:t>
            </a:r>
            <a:r>
              <a:rPr lang="en-US" dirty="0"/>
              <a:t>: has multiple groups of activities that are linked through flows</a:t>
            </a:r>
          </a:p>
          <a:p>
            <a:r>
              <a:rPr lang="en-US" b="1" dirty="0"/>
              <a:t>Stage</a:t>
            </a:r>
            <a:r>
              <a:rPr lang="en-US" dirty="0"/>
              <a:t>: multiple activities that have been pulled together for analysis purposes</a:t>
            </a:r>
          </a:p>
        </p:txBody>
      </p:sp>
      <p:sp>
        <p:nvSpPr>
          <p:cNvPr id="20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FD077163-FB66-4FC5-9415-707F684CD6F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32" y="5475920"/>
            <a:ext cx="3046763" cy="10391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Buffering, Blocking, and Starving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Buffer</a:t>
            </a:r>
            <a:r>
              <a:rPr lang="en-US" dirty="0"/>
              <a:t>: a storage area between stages where the output of a stage is placed prior to being used in a downstream stage</a:t>
            </a:r>
          </a:p>
          <a:p>
            <a:r>
              <a:rPr lang="en-US" b="1" dirty="0"/>
              <a:t>Blocking</a:t>
            </a:r>
            <a:r>
              <a:rPr lang="en-US" dirty="0"/>
              <a:t>: occurs when the activities in a stage must stop because there is no place to deposit the item</a:t>
            </a:r>
          </a:p>
          <a:p>
            <a:r>
              <a:rPr lang="en-US" b="1" dirty="0"/>
              <a:t>Starving</a:t>
            </a:r>
            <a:r>
              <a:rPr lang="en-US" dirty="0"/>
              <a:t>: occurs when the activities in a stage must stop because there is no work</a:t>
            </a:r>
          </a:p>
          <a:p>
            <a:r>
              <a:rPr lang="en-US" b="1" dirty="0"/>
              <a:t>Bottleneck</a:t>
            </a:r>
            <a:r>
              <a:rPr lang="en-US" dirty="0"/>
              <a:t>: stage that limits the capacity of the process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A93872AA-0507-405B-AE57-BB11F567B72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53" y="5181600"/>
            <a:ext cx="2933700" cy="117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Make-to-Stock versus Make-to-Order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60645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11-</a:t>
            </a:r>
            <a:fld id="{C4C5AF5C-A2E0-45E0-BFD2-A957535308C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 process can be either paced or </a:t>
                </a:r>
                <a:r>
                  <a:rPr lang="en-US" dirty="0" err="1"/>
                  <a:t>nonpaced</a:t>
                </a:r>
                <a:endParaRPr lang="en-US" dirty="0"/>
              </a:p>
              <a:p>
                <a:r>
                  <a:rPr lang="en-US" b="1" dirty="0"/>
                  <a:t>Pacing</a:t>
                </a:r>
                <a:r>
                  <a:rPr lang="en-US" dirty="0"/>
                  <a:t>: having a fixed time for the movement of items through the process</a:t>
                </a:r>
              </a:p>
              <a:p>
                <a:r>
                  <a:rPr lang="en-US" dirty="0"/>
                  <a:t>In a serial process, the movement of items through each activity is often paced in some mechanical way in order to coordinate the line</a:t>
                </a:r>
              </a:p>
              <a:p>
                <a:r>
                  <a:rPr lang="en-US" dirty="0"/>
                  <a:t>Dividing the time available to produce a certain product by customer demand for the product calculates the required cycle time for a process</a:t>
                </a:r>
              </a:p>
              <a:p>
                <a:pPr lvl="1"/>
                <a:r>
                  <a:rPr lang="en-US" dirty="0"/>
                  <a:t>Manufacturer needs to produce 1,000 automobiles</a:t>
                </a:r>
              </a:p>
              <a:p>
                <a:pPr lvl="1"/>
                <a:r>
                  <a:rPr lang="en-US" dirty="0"/>
                  <a:t>A shift is 420 minutes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𝐶𝑦𝑐𝑙𝑒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420 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𝑚𝑖𝑛𝑢𝑡𝑒𝑠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1,000 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𝑎𝑢𝑡𝑜𝑚𝑜𝑏𝑖𝑙𝑒𝑠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×60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𝑠𝑒𝑐𝑜𝑛𝑑𝑠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𝑚𝑖𝑛𝑢𝑡𝑒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=25.2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𝑠𝑒𝑐𝑜𝑛𝑑𝑠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667" t="-1625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11-</a:t>
            </a:r>
            <a:fld id="{4A138245-CE39-4EB8-9A83-6BD50283A14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4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0A658C"/>
      </a:dk1>
      <a:lt1>
        <a:sysClr val="window" lastClr="FFFFFF"/>
      </a:lt1>
      <a:dk2>
        <a:srgbClr val="0A658C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Jacobs_15e_ppttemplate</Template>
  <TotalTime>868</TotalTime>
  <Words>2351</Words>
  <Application>Microsoft Office PowerPoint</Application>
  <PresentationFormat>On-screen Show (4:3)</PresentationFormat>
  <Paragraphs>301</Paragraphs>
  <Slides>38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Calibri</vt:lpstr>
      <vt:lpstr>Cambria Math</vt:lpstr>
      <vt:lpstr>Times New Roman</vt:lpstr>
      <vt:lpstr>Tw Cen MT</vt:lpstr>
      <vt:lpstr>Wingdings</vt:lpstr>
      <vt:lpstr>Clarity</vt:lpstr>
      <vt:lpstr>Bitmap Image</vt:lpstr>
      <vt:lpstr>Image</vt:lpstr>
      <vt:lpstr>Chapter 11: Process Design and Analysis </vt:lpstr>
      <vt:lpstr>Process Analysis</vt:lpstr>
      <vt:lpstr>Analyzing a Las Vegas Slot Machine</vt:lpstr>
      <vt:lpstr>Process Flowcharting</vt:lpstr>
      <vt:lpstr>Process Flowchart Example (Slot Machine)</vt:lpstr>
      <vt:lpstr>Types of Processes </vt:lpstr>
      <vt:lpstr>Buffering, Blocking, and Starving</vt:lpstr>
      <vt:lpstr>Make-to-Stock versus Make-to-Order</vt:lpstr>
      <vt:lpstr>Pacing</vt:lpstr>
      <vt:lpstr>Measuring Process Performance</vt:lpstr>
      <vt:lpstr>Measuring Process Performance Terms</vt:lpstr>
      <vt:lpstr>Measuring Process Performance Terms Continued</vt:lpstr>
      <vt:lpstr>Production Process Mapping and  Little’s Law</vt:lpstr>
      <vt:lpstr>Example 11.1: Car Batteries</vt:lpstr>
      <vt:lpstr>Example 11.1: Average Inventory</vt:lpstr>
      <vt:lpstr>Example 11.1: Value and Flow Time</vt:lpstr>
      <vt:lpstr>Job Design Decisions</vt:lpstr>
      <vt:lpstr>Behavioral Considerations in  Job Design</vt:lpstr>
      <vt:lpstr>Work Measurement and Standards</vt:lpstr>
      <vt:lpstr>Four Basic Work Measurement Techniques</vt:lpstr>
      <vt:lpstr>Example 11.2: Bread Making</vt:lpstr>
      <vt:lpstr>Example 11.2: Bread Making</vt:lpstr>
      <vt:lpstr>Example 11.3: A Restaurant</vt:lpstr>
      <vt:lpstr>Example 11.3: Solution Approach</vt:lpstr>
      <vt:lpstr>Example 11.3: Challenges in Restaurant Problem</vt:lpstr>
      <vt:lpstr>Example 11.3: Restaurant Continued</vt:lpstr>
      <vt:lpstr>Example 11.3: Restaurant Continued</vt:lpstr>
      <vt:lpstr>Example 11.3: Customers in the Restaurant</vt:lpstr>
      <vt:lpstr>Example 11.4: The Balabus (“Tourist Bus”) in Paris</vt:lpstr>
      <vt:lpstr>Example 11.4: Initial Analysis</vt:lpstr>
      <vt:lpstr>Example 11.4: Capacity</vt:lpstr>
      <vt:lpstr>Example 11.4: Detailed Analysis</vt:lpstr>
      <vt:lpstr>Example 11.4: Conclusion</vt:lpstr>
      <vt:lpstr>Process Flow Time Reductions</vt:lpstr>
      <vt:lpstr>What Goes Into a Process Must Come out of the Process</vt:lpstr>
      <vt:lpstr>Summary</vt:lpstr>
      <vt:lpstr>Summary Continued</vt:lpstr>
      <vt:lpstr>Practice Exam</vt:lpstr>
    </vt:vector>
  </TitlesOfParts>
  <Manager>Camille Corum</Manager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Design and Analysis </dc:title>
  <dc:subject>Operations Management</dc:subject>
  <dc:creator>Dr. Ronny Richardson DrRonnyRichardson@gmail.com</dc:creator>
  <cp:lastModifiedBy>McAndrews, Ryan</cp:lastModifiedBy>
  <cp:revision>68</cp:revision>
  <dcterms:created xsi:type="dcterms:W3CDTF">2012-08-16T13:11:05Z</dcterms:created>
  <dcterms:modified xsi:type="dcterms:W3CDTF">2017-01-23T02:16:00Z</dcterms:modified>
</cp:coreProperties>
</file>