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28"/>
  </p:notesMasterIdLst>
  <p:sldIdLst>
    <p:sldId id="256" r:id="rId2"/>
    <p:sldId id="258" r:id="rId3"/>
    <p:sldId id="279" r:id="rId4"/>
    <p:sldId id="280" r:id="rId5"/>
    <p:sldId id="281" r:id="rId6"/>
    <p:sldId id="259" r:id="rId7"/>
    <p:sldId id="282" r:id="rId8"/>
    <p:sldId id="260" r:id="rId9"/>
    <p:sldId id="283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84" r:id="rId24"/>
    <p:sldId id="277" r:id="rId25"/>
    <p:sldId id="285" r:id="rId26"/>
    <p:sldId id="28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18" autoAdjust="0"/>
    <p:restoredTop sz="95232" autoAdjust="0"/>
  </p:normalViewPr>
  <p:slideViewPr>
    <p:cSldViewPr>
      <p:cViewPr varScale="1">
        <p:scale>
          <a:sx n="90" d="100"/>
          <a:sy n="90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7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7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64EC58-6D47-41A1-B05C-00AE02B38103}" type="doc">
      <dgm:prSet loTypeId="urn:microsoft.com/office/officeart/2005/8/layout/vProcess5" loCatId="process" qsTypeId="urn:microsoft.com/office/officeart/2005/8/quickstyle/simple1#72" qsCatId="simple" csTypeId="urn:microsoft.com/office/officeart/2005/8/colors/accent1_2#72" csCatId="accent1" phldr="1"/>
      <dgm:spPr/>
      <dgm:t>
        <a:bodyPr/>
        <a:lstStyle/>
        <a:p>
          <a:endParaRPr lang="en-US"/>
        </a:p>
      </dgm:t>
    </dgm:pt>
    <dgm:pt modelId="{69637030-4C7D-4698-81E3-61D1B7C86DA8}">
      <dgm:prSet phldrT="[Text]"/>
      <dgm:spPr/>
      <dgm:t>
        <a:bodyPr/>
        <a:lstStyle/>
        <a:p>
          <a:r>
            <a:rPr lang="en-US" b="1" dirty="0"/>
            <a:t>D</a:t>
          </a:r>
          <a:r>
            <a:rPr lang="en-US" b="0" dirty="0"/>
            <a:t>efine - identify </a:t>
          </a:r>
          <a:r>
            <a:rPr lang="en-US" dirty="0"/>
            <a:t>customers and their priorities</a:t>
          </a:r>
        </a:p>
      </dgm:t>
    </dgm:pt>
    <dgm:pt modelId="{51D640DC-7CBD-43CE-8CCD-FE3489141472}" type="parTrans" cxnId="{5B5386D5-6D4C-48AB-A557-3CB4AB64B508}">
      <dgm:prSet/>
      <dgm:spPr/>
      <dgm:t>
        <a:bodyPr/>
        <a:lstStyle/>
        <a:p>
          <a:endParaRPr lang="en-US"/>
        </a:p>
      </dgm:t>
    </dgm:pt>
    <dgm:pt modelId="{F22640CD-5E6A-472F-AF89-16C24ED58418}" type="sibTrans" cxnId="{5B5386D5-6D4C-48AB-A557-3CB4AB64B508}">
      <dgm:prSet/>
      <dgm:spPr/>
      <dgm:t>
        <a:bodyPr/>
        <a:lstStyle/>
        <a:p>
          <a:endParaRPr lang="en-US"/>
        </a:p>
      </dgm:t>
    </dgm:pt>
    <dgm:pt modelId="{1C75D6DC-2299-4C0A-862F-ABB00487D3DB}">
      <dgm:prSet/>
      <dgm:spPr/>
      <dgm:t>
        <a:bodyPr/>
        <a:lstStyle/>
        <a:p>
          <a:r>
            <a:rPr lang="en-US" b="1" dirty="0"/>
            <a:t>M</a:t>
          </a:r>
          <a:r>
            <a:rPr lang="en-US" b="0" dirty="0"/>
            <a:t>easure - determine </a:t>
          </a:r>
          <a:r>
            <a:rPr lang="en-US" dirty="0"/>
            <a:t>how to measure the process and how it is performing</a:t>
          </a:r>
        </a:p>
      </dgm:t>
    </dgm:pt>
    <dgm:pt modelId="{B57C6EBD-6F57-426B-9132-5FBF758DA5F5}" type="parTrans" cxnId="{854ACC04-21DB-447F-9D36-A48896500215}">
      <dgm:prSet/>
      <dgm:spPr/>
      <dgm:t>
        <a:bodyPr/>
        <a:lstStyle/>
        <a:p>
          <a:endParaRPr lang="en-US"/>
        </a:p>
      </dgm:t>
    </dgm:pt>
    <dgm:pt modelId="{A9602733-9766-429E-8922-EFFD27E21A9F}" type="sibTrans" cxnId="{854ACC04-21DB-447F-9D36-A48896500215}">
      <dgm:prSet/>
      <dgm:spPr/>
      <dgm:t>
        <a:bodyPr/>
        <a:lstStyle/>
        <a:p>
          <a:endParaRPr lang="en-US"/>
        </a:p>
      </dgm:t>
    </dgm:pt>
    <dgm:pt modelId="{2162EF45-A22C-4B99-AF38-6297AFF5EB74}">
      <dgm:prSet/>
      <dgm:spPr/>
      <dgm:t>
        <a:bodyPr/>
        <a:lstStyle/>
        <a:p>
          <a:r>
            <a:rPr lang="en-US" b="1" dirty="0"/>
            <a:t>A</a:t>
          </a:r>
          <a:r>
            <a:rPr lang="en-US" b="0" dirty="0"/>
            <a:t>nalyze - determine </a:t>
          </a:r>
          <a:r>
            <a:rPr lang="en-US" dirty="0"/>
            <a:t>the most likely causes of defects</a:t>
          </a:r>
        </a:p>
      </dgm:t>
    </dgm:pt>
    <dgm:pt modelId="{36884B4B-137C-4172-9996-2A863A5D2AA6}" type="parTrans" cxnId="{03201292-FE25-4A6C-8E14-E76845187BD9}">
      <dgm:prSet/>
      <dgm:spPr/>
      <dgm:t>
        <a:bodyPr/>
        <a:lstStyle/>
        <a:p>
          <a:endParaRPr lang="en-US"/>
        </a:p>
      </dgm:t>
    </dgm:pt>
    <dgm:pt modelId="{C7AFBD90-FDEB-4F69-A449-407D2F5555D3}" type="sibTrans" cxnId="{03201292-FE25-4A6C-8E14-E76845187BD9}">
      <dgm:prSet/>
      <dgm:spPr/>
      <dgm:t>
        <a:bodyPr/>
        <a:lstStyle/>
        <a:p>
          <a:endParaRPr lang="en-US"/>
        </a:p>
      </dgm:t>
    </dgm:pt>
    <dgm:pt modelId="{ECC8BAF4-D6C0-4B6B-9B03-D19BAB01C5ED}">
      <dgm:prSet/>
      <dgm:spPr/>
      <dgm:t>
        <a:bodyPr/>
        <a:lstStyle/>
        <a:p>
          <a:r>
            <a:rPr lang="en-US" b="1" dirty="0"/>
            <a:t>I</a:t>
          </a:r>
          <a:r>
            <a:rPr lang="en-US" b="0" dirty="0"/>
            <a:t>mprove - identify means to remove the causes of defects</a:t>
          </a:r>
        </a:p>
      </dgm:t>
    </dgm:pt>
    <dgm:pt modelId="{3008F4F8-C279-49E6-A29B-ED6C50A6651D}" type="parTrans" cxnId="{E5B62125-7C48-4E77-AE10-E7038024E9BD}">
      <dgm:prSet/>
      <dgm:spPr/>
      <dgm:t>
        <a:bodyPr/>
        <a:lstStyle/>
        <a:p>
          <a:endParaRPr lang="en-US"/>
        </a:p>
      </dgm:t>
    </dgm:pt>
    <dgm:pt modelId="{40F6610E-60C7-42B3-B5E4-DA28619C7032}" type="sibTrans" cxnId="{E5B62125-7C48-4E77-AE10-E7038024E9BD}">
      <dgm:prSet/>
      <dgm:spPr/>
      <dgm:t>
        <a:bodyPr/>
        <a:lstStyle/>
        <a:p>
          <a:endParaRPr lang="en-US"/>
        </a:p>
      </dgm:t>
    </dgm:pt>
    <dgm:pt modelId="{673412E5-D933-4CE6-B7A9-F4120C487C05}">
      <dgm:prSet/>
      <dgm:spPr/>
      <dgm:t>
        <a:bodyPr/>
        <a:lstStyle/>
        <a:p>
          <a:r>
            <a:rPr lang="en-US" b="1" dirty="0"/>
            <a:t>C</a:t>
          </a:r>
          <a:r>
            <a:rPr lang="en-US" b="0" dirty="0"/>
            <a:t>ontrol - determine </a:t>
          </a:r>
          <a:r>
            <a:rPr lang="en-US" dirty="0"/>
            <a:t>how to maintain the improvements</a:t>
          </a:r>
        </a:p>
      </dgm:t>
    </dgm:pt>
    <dgm:pt modelId="{2D3F84C1-3DB9-480F-80A4-3D614B4A4FC4}" type="parTrans" cxnId="{3099F11E-DD2F-4F0C-8B2B-22A3F39E386F}">
      <dgm:prSet/>
      <dgm:spPr/>
      <dgm:t>
        <a:bodyPr/>
        <a:lstStyle/>
        <a:p>
          <a:endParaRPr lang="en-US"/>
        </a:p>
      </dgm:t>
    </dgm:pt>
    <dgm:pt modelId="{21E0DD60-506B-4402-8EAE-B516B4F384DC}" type="sibTrans" cxnId="{3099F11E-DD2F-4F0C-8B2B-22A3F39E386F}">
      <dgm:prSet/>
      <dgm:spPr/>
      <dgm:t>
        <a:bodyPr/>
        <a:lstStyle/>
        <a:p>
          <a:endParaRPr lang="en-US"/>
        </a:p>
      </dgm:t>
    </dgm:pt>
    <dgm:pt modelId="{121FC6A5-21FE-4DCB-BC3D-08CD90BD1FF5}" type="pres">
      <dgm:prSet presAssocID="{DD64EC58-6D47-41A1-B05C-00AE02B38103}" presName="outerComposite" presStyleCnt="0">
        <dgm:presLayoutVars>
          <dgm:chMax val="5"/>
          <dgm:dir/>
          <dgm:resizeHandles val="exact"/>
        </dgm:presLayoutVars>
      </dgm:prSet>
      <dgm:spPr/>
    </dgm:pt>
    <dgm:pt modelId="{6C10C665-C698-4797-B1DA-FA20D9747C49}" type="pres">
      <dgm:prSet presAssocID="{DD64EC58-6D47-41A1-B05C-00AE02B38103}" presName="dummyMaxCanvas" presStyleCnt="0">
        <dgm:presLayoutVars/>
      </dgm:prSet>
      <dgm:spPr/>
    </dgm:pt>
    <dgm:pt modelId="{E03D0020-4D5B-4DB6-9AF8-88C9827CB506}" type="pres">
      <dgm:prSet presAssocID="{DD64EC58-6D47-41A1-B05C-00AE02B38103}" presName="FiveNodes_1" presStyleLbl="node1" presStyleIdx="0" presStyleCnt="5">
        <dgm:presLayoutVars>
          <dgm:bulletEnabled val="1"/>
        </dgm:presLayoutVars>
      </dgm:prSet>
      <dgm:spPr/>
    </dgm:pt>
    <dgm:pt modelId="{F966EA73-BAEC-4830-8758-D43BBE5CDD39}" type="pres">
      <dgm:prSet presAssocID="{DD64EC58-6D47-41A1-B05C-00AE02B38103}" presName="FiveNodes_2" presStyleLbl="node1" presStyleIdx="1" presStyleCnt="5">
        <dgm:presLayoutVars>
          <dgm:bulletEnabled val="1"/>
        </dgm:presLayoutVars>
      </dgm:prSet>
      <dgm:spPr/>
    </dgm:pt>
    <dgm:pt modelId="{2737C4CA-3D71-4044-8D03-C393FDCC3A3E}" type="pres">
      <dgm:prSet presAssocID="{DD64EC58-6D47-41A1-B05C-00AE02B38103}" presName="FiveNodes_3" presStyleLbl="node1" presStyleIdx="2" presStyleCnt="5">
        <dgm:presLayoutVars>
          <dgm:bulletEnabled val="1"/>
        </dgm:presLayoutVars>
      </dgm:prSet>
      <dgm:spPr/>
    </dgm:pt>
    <dgm:pt modelId="{BB9DD0E9-C3A8-4015-814C-D1A3EC0E0348}" type="pres">
      <dgm:prSet presAssocID="{DD64EC58-6D47-41A1-B05C-00AE02B38103}" presName="FiveNodes_4" presStyleLbl="node1" presStyleIdx="3" presStyleCnt="5">
        <dgm:presLayoutVars>
          <dgm:bulletEnabled val="1"/>
        </dgm:presLayoutVars>
      </dgm:prSet>
      <dgm:spPr/>
    </dgm:pt>
    <dgm:pt modelId="{CD81F9A7-62A8-4B93-A5DE-05C5E6891A45}" type="pres">
      <dgm:prSet presAssocID="{DD64EC58-6D47-41A1-B05C-00AE02B38103}" presName="FiveNodes_5" presStyleLbl="node1" presStyleIdx="4" presStyleCnt="5">
        <dgm:presLayoutVars>
          <dgm:bulletEnabled val="1"/>
        </dgm:presLayoutVars>
      </dgm:prSet>
      <dgm:spPr/>
    </dgm:pt>
    <dgm:pt modelId="{55A9DDA2-41ED-49BC-B50F-E2FE40A47C0C}" type="pres">
      <dgm:prSet presAssocID="{DD64EC58-6D47-41A1-B05C-00AE02B38103}" presName="FiveConn_1-2" presStyleLbl="fgAccFollowNode1" presStyleIdx="0" presStyleCnt="4">
        <dgm:presLayoutVars>
          <dgm:bulletEnabled val="1"/>
        </dgm:presLayoutVars>
      </dgm:prSet>
      <dgm:spPr/>
    </dgm:pt>
    <dgm:pt modelId="{C3EE145A-3FCF-49F9-9A75-993F2B943C24}" type="pres">
      <dgm:prSet presAssocID="{DD64EC58-6D47-41A1-B05C-00AE02B38103}" presName="FiveConn_2-3" presStyleLbl="fgAccFollowNode1" presStyleIdx="1" presStyleCnt="4">
        <dgm:presLayoutVars>
          <dgm:bulletEnabled val="1"/>
        </dgm:presLayoutVars>
      </dgm:prSet>
      <dgm:spPr/>
    </dgm:pt>
    <dgm:pt modelId="{EE7AAA45-15C4-4CD1-8F93-2411F1C63470}" type="pres">
      <dgm:prSet presAssocID="{DD64EC58-6D47-41A1-B05C-00AE02B38103}" presName="FiveConn_3-4" presStyleLbl="fgAccFollowNode1" presStyleIdx="2" presStyleCnt="4">
        <dgm:presLayoutVars>
          <dgm:bulletEnabled val="1"/>
        </dgm:presLayoutVars>
      </dgm:prSet>
      <dgm:spPr/>
    </dgm:pt>
    <dgm:pt modelId="{590D6EED-25DA-484A-BD8D-A339947955D9}" type="pres">
      <dgm:prSet presAssocID="{DD64EC58-6D47-41A1-B05C-00AE02B38103}" presName="FiveConn_4-5" presStyleLbl="fgAccFollowNode1" presStyleIdx="3" presStyleCnt="4">
        <dgm:presLayoutVars>
          <dgm:bulletEnabled val="1"/>
        </dgm:presLayoutVars>
      </dgm:prSet>
      <dgm:spPr/>
    </dgm:pt>
    <dgm:pt modelId="{7E2AFE2E-2090-4F74-A83A-DDB3FD4ECB1E}" type="pres">
      <dgm:prSet presAssocID="{DD64EC58-6D47-41A1-B05C-00AE02B38103}" presName="FiveNodes_1_text" presStyleLbl="node1" presStyleIdx="4" presStyleCnt="5">
        <dgm:presLayoutVars>
          <dgm:bulletEnabled val="1"/>
        </dgm:presLayoutVars>
      </dgm:prSet>
      <dgm:spPr/>
    </dgm:pt>
    <dgm:pt modelId="{370F2758-DFB3-4CE7-B5F7-384C8BB1C064}" type="pres">
      <dgm:prSet presAssocID="{DD64EC58-6D47-41A1-B05C-00AE02B38103}" presName="FiveNodes_2_text" presStyleLbl="node1" presStyleIdx="4" presStyleCnt="5">
        <dgm:presLayoutVars>
          <dgm:bulletEnabled val="1"/>
        </dgm:presLayoutVars>
      </dgm:prSet>
      <dgm:spPr/>
    </dgm:pt>
    <dgm:pt modelId="{831C7CBB-08E7-4BEE-92A5-224DA321BABC}" type="pres">
      <dgm:prSet presAssocID="{DD64EC58-6D47-41A1-B05C-00AE02B38103}" presName="FiveNodes_3_text" presStyleLbl="node1" presStyleIdx="4" presStyleCnt="5">
        <dgm:presLayoutVars>
          <dgm:bulletEnabled val="1"/>
        </dgm:presLayoutVars>
      </dgm:prSet>
      <dgm:spPr/>
    </dgm:pt>
    <dgm:pt modelId="{D172A810-8507-4014-BE33-FA55DB2A1AB0}" type="pres">
      <dgm:prSet presAssocID="{DD64EC58-6D47-41A1-B05C-00AE02B38103}" presName="FiveNodes_4_text" presStyleLbl="node1" presStyleIdx="4" presStyleCnt="5">
        <dgm:presLayoutVars>
          <dgm:bulletEnabled val="1"/>
        </dgm:presLayoutVars>
      </dgm:prSet>
      <dgm:spPr/>
    </dgm:pt>
    <dgm:pt modelId="{D164A06D-91DD-4C33-A3ED-990DB89953EC}" type="pres">
      <dgm:prSet presAssocID="{DD64EC58-6D47-41A1-B05C-00AE02B3810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94759D57-53F5-44D8-9C19-D725E78B8E96}" type="presOf" srcId="{40F6610E-60C7-42B3-B5E4-DA28619C7032}" destId="{590D6EED-25DA-484A-BD8D-A339947955D9}" srcOrd="0" destOrd="0" presId="urn:microsoft.com/office/officeart/2005/8/layout/vProcess5"/>
    <dgm:cxn modelId="{9728AD1A-4A7E-4D07-89C5-146B2A5C0C22}" type="presOf" srcId="{A9602733-9766-429E-8922-EFFD27E21A9F}" destId="{C3EE145A-3FCF-49F9-9A75-993F2B943C24}" srcOrd="0" destOrd="0" presId="urn:microsoft.com/office/officeart/2005/8/layout/vProcess5"/>
    <dgm:cxn modelId="{8BD0F201-E379-486B-86E1-98BCDA64B9B7}" type="presOf" srcId="{F22640CD-5E6A-472F-AF89-16C24ED58418}" destId="{55A9DDA2-41ED-49BC-B50F-E2FE40A47C0C}" srcOrd="0" destOrd="0" presId="urn:microsoft.com/office/officeart/2005/8/layout/vProcess5"/>
    <dgm:cxn modelId="{C571BE0A-C5C7-419A-9F39-ED6D157E8B15}" type="presOf" srcId="{C7AFBD90-FDEB-4F69-A449-407D2F5555D3}" destId="{EE7AAA45-15C4-4CD1-8F93-2411F1C63470}" srcOrd="0" destOrd="0" presId="urn:microsoft.com/office/officeart/2005/8/layout/vProcess5"/>
    <dgm:cxn modelId="{2D68BD4C-E0CB-4DB5-BB50-FCAE6E5DB0A4}" type="presOf" srcId="{ECC8BAF4-D6C0-4B6B-9B03-D19BAB01C5ED}" destId="{D172A810-8507-4014-BE33-FA55DB2A1AB0}" srcOrd="1" destOrd="0" presId="urn:microsoft.com/office/officeart/2005/8/layout/vProcess5"/>
    <dgm:cxn modelId="{DC0AC697-7D48-4D2A-B282-BDBB03320176}" type="presOf" srcId="{69637030-4C7D-4698-81E3-61D1B7C86DA8}" destId="{7E2AFE2E-2090-4F74-A83A-DDB3FD4ECB1E}" srcOrd="1" destOrd="0" presId="urn:microsoft.com/office/officeart/2005/8/layout/vProcess5"/>
    <dgm:cxn modelId="{22810BE0-127B-4DEB-814F-485B0DD6BEBE}" type="presOf" srcId="{DD64EC58-6D47-41A1-B05C-00AE02B38103}" destId="{121FC6A5-21FE-4DCB-BC3D-08CD90BD1FF5}" srcOrd="0" destOrd="0" presId="urn:microsoft.com/office/officeart/2005/8/layout/vProcess5"/>
    <dgm:cxn modelId="{BB5EB09D-521B-4603-802B-05A4B0FF6DEA}" type="presOf" srcId="{673412E5-D933-4CE6-B7A9-F4120C487C05}" destId="{D164A06D-91DD-4C33-A3ED-990DB89953EC}" srcOrd="1" destOrd="0" presId="urn:microsoft.com/office/officeart/2005/8/layout/vProcess5"/>
    <dgm:cxn modelId="{5B5386D5-6D4C-48AB-A557-3CB4AB64B508}" srcId="{DD64EC58-6D47-41A1-B05C-00AE02B38103}" destId="{69637030-4C7D-4698-81E3-61D1B7C86DA8}" srcOrd="0" destOrd="0" parTransId="{51D640DC-7CBD-43CE-8CCD-FE3489141472}" sibTransId="{F22640CD-5E6A-472F-AF89-16C24ED58418}"/>
    <dgm:cxn modelId="{56948C8E-7E95-441B-BA1C-21FADABD8AFE}" type="presOf" srcId="{1C75D6DC-2299-4C0A-862F-ABB00487D3DB}" destId="{370F2758-DFB3-4CE7-B5F7-384C8BB1C064}" srcOrd="1" destOrd="0" presId="urn:microsoft.com/office/officeart/2005/8/layout/vProcess5"/>
    <dgm:cxn modelId="{695D7047-4BBF-4971-8491-960CB58D7A26}" type="presOf" srcId="{1C75D6DC-2299-4C0A-862F-ABB00487D3DB}" destId="{F966EA73-BAEC-4830-8758-D43BBE5CDD39}" srcOrd="0" destOrd="0" presId="urn:microsoft.com/office/officeart/2005/8/layout/vProcess5"/>
    <dgm:cxn modelId="{699124BA-AAE6-4DA5-8C47-969CE14FBFDA}" type="presOf" srcId="{69637030-4C7D-4698-81E3-61D1B7C86DA8}" destId="{E03D0020-4D5B-4DB6-9AF8-88C9827CB506}" srcOrd="0" destOrd="0" presId="urn:microsoft.com/office/officeart/2005/8/layout/vProcess5"/>
    <dgm:cxn modelId="{E5B62125-7C48-4E77-AE10-E7038024E9BD}" srcId="{DD64EC58-6D47-41A1-B05C-00AE02B38103}" destId="{ECC8BAF4-D6C0-4B6B-9B03-D19BAB01C5ED}" srcOrd="3" destOrd="0" parTransId="{3008F4F8-C279-49E6-A29B-ED6C50A6651D}" sibTransId="{40F6610E-60C7-42B3-B5E4-DA28619C7032}"/>
    <dgm:cxn modelId="{85ED50AF-7A2B-42F2-B51D-6E4E8C301258}" type="presOf" srcId="{2162EF45-A22C-4B99-AF38-6297AFF5EB74}" destId="{2737C4CA-3D71-4044-8D03-C393FDCC3A3E}" srcOrd="0" destOrd="0" presId="urn:microsoft.com/office/officeart/2005/8/layout/vProcess5"/>
    <dgm:cxn modelId="{85D774F9-1B8B-47C8-8861-519064FB64D0}" type="presOf" srcId="{ECC8BAF4-D6C0-4B6B-9B03-D19BAB01C5ED}" destId="{BB9DD0E9-C3A8-4015-814C-D1A3EC0E0348}" srcOrd="0" destOrd="0" presId="urn:microsoft.com/office/officeart/2005/8/layout/vProcess5"/>
    <dgm:cxn modelId="{018E2CF6-904B-4DC3-A507-501E084EF094}" type="presOf" srcId="{2162EF45-A22C-4B99-AF38-6297AFF5EB74}" destId="{831C7CBB-08E7-4BEE-92A5-224DA321BABC}" srcOrd="1" destOrd="0" presId="urn:microsoft.com/office/officeart/2005/8/layout/vProcess5"/>
    <dgm:cxn modelId="{854ACC04-21DB-447F-9D36-A48896500215}" srcId="{DD64EC58-6D47-41A1-B05C-00AE02B38103}" destId="{1C75D6DC-2299-4C0A-862F-ABB00487D3DB}" srcOrd="1" destOrd="0" parTransId="{B57C6EBD-6F57-426B-9132-5FBF758DA5F5}" sibTransId="{A9602733-9766-429E-8922-EFFD27E21A9F}"/>
    <dgm:cxn modelId="{3099F11E-DD2F-4F0C-8B2B-22A3F39E386F}" srcId="{DD64EC58-6D47-41A1-B05C-00AE02B38103}" destId="{673412E5-D933-4CE6-B7A9-F4120C487C05}" srcOrd="4" destOrd="0" parTransId="{2D3F84C1-3DB9-480F-80A4-3D614B4A4FC4}" sibTransId="{21E0DD60-506B-4402-8EAE-B516B4F384DC}"/>
    <dgm:cxn modelId="{7AB2611A-1E6E-4BE3-92B0-DD1AB177D4BC}" type="presOf" srcId="{673412E5-D933-4CE6-B7A9-F4120C487C05}" destId="{CD81F9A7-62A8-4B93-A5DE-05C5E6891A45}" srcOrd="0" destOrd="0" presId="urn:microsoft.com/office/officeart/2005/8/layout/vProcess5"/>
    <dgm:cxn modelId="{03201292-FE25-4A6C-8E14-E76845187BD9}" srcId="{DD64EC58-6D47-41A1-B05C-00AE02B38103}" destId="{2162EF45-A22C-4B99-AF38-6297AFF5EB74}" srcOrd="2" destOrd="0" parTransId="{36884B4B-137C-4172-9996-2A863A5D2AA6}" sibTransId="{C7AFBD90-FDEB-4F69-A449-407D2F5555D3}"/>
    <dgm:cxn modelId="{89FFCBD9-3139-4501-BA97-DED9C4867241}" type="presParOf" srcId="{121FC6A5-21FE-4DCB-BC3D-08CD90BD1FF5}" destId="{6C10C665-C698-4797-B1DA-FA20D9747C49}" srcOrd="0" destOrd="0" presId="urn:microsoft.com/office/officeart/2005/8/layout/vProcess5"/>
    <dgm:cxn modelId="{0F15AE48-423E-4469-942B-4EB1EC4BBEE9}" type="presParOf" srcId="{121FC6A5-21FE-4DCB-BC3D-08CD90BD1FF5}" destId="{E03D0020-4D5B-4DB6-9AF8-88C9827CB506}" srcOrd="1" destOrd="0" presId="urn:microsoft.com/office/officeart/2005/8/layout/vProcess5"/>
    <dgm:cxn modelId="{2643FC81-5D5A-4BA3-885A-2F8037266EA0}" type="presParOf" srcId="{121FC6A5-21FE-4DCB-BC3D-08CD90BD1FF5}" destId="{F966EA73-BAEC-4830-8758-D43BBE5CDD39}" srcOrd="2" destOrd="0" presId="urn:microsoft.com/office/officeart/2005/8/layout/vProcess5"/>
    <dgm:cxn modelId="{506BC6C3-DECA-41FE-8F36-D8BEED001AAE}" type="presParOf" srcId="{121FC6A5-21FE-4DCB-BC3D-08CD90BD1FF5}" destId="{2737C4CA-3D71-4044-8D03-C393FDCC3A3E}" srcOrd="3" destOrd="0" presId="urn:microsoft.com/office/officeart/2005/8/layout/vProcess5"/>
    <dgm:cxn modelId="{ABDDB97E-5C4B-4E13-A7B0-8F6F09FC437D}" type="presParOf" srcId="{121FC6A5-21FE-4DCB-BC3D-08CD90BD1FF5}" destId="{BB9DD0E9-C3A8-4015-814C-D1A3EC0E0348}" srcOrd="4" destOrd="0" presId="urn:microsoft.com/office/officeart/2005/8/layout/vProcess5"/>
    <dgm:cxn modelId="{C769D391-BBDC-401A-A6F0-F36CE0B46406}" type="presParOf" srcId="{121FC6A5-21FE-4DCB-BC3D-08CD90BD1FF5}" destId="{CD81F9A7-62A8-4B93-A5DE-05C5E6891A45}" srcOrd="5" destOrd="0" presId="urn:microsoft.com/office/officeart/2005/8/layout/vProcess5"/>
    <dgm:cxn modelId="{8E299303-90FB-4464-A294-C51A2EE05C56}" type="presParOf" srcId="{121FC6A5-21FE-4DCB-BC3D-08CD90BD1FF5}" destId="{55A9DDA2-41ED-49BC-B50F-E2FE40A47C0C}" srcOrd="6" destOrd="0" presId="urn:microsoft.com/office/officeart/2005/8/layout/vProcess5"/>
    <dgm:cxn modelId="{BAD8EA7F-F45B-44F5-90AC-71FDD0589C5B}" type="presParOf" srcId="{121FC6A5-21FE-4DCB-BC3D-08CD90BD1FF5}" destId="{C3EE145A-3FCF-49F9-9A75-993F2B943C24}" srcOrd="7" destOrd="0" presId="urn:microsoft.com/office/officeart/2005/8/layout/vProcess5"/>
    <dgm:cxn modelId="{2ADB0823-0116-4A60-AFD5-C0DB4C2E4B42}" type="presParOf" srcId="{121FC6A5-21FE-4DCB-BC3D-08CD90BD1FF5}" destId="{EE7AAA45-15C4-4CD1-8F93-2411F1C63470}" srcOrd="8" destOrd="0" presId="urn:microsoft.com/office/officeart/2005/8/layout/vProcess5"/>
    <dgm:cxn modelId="{5C8886F2-1234-42FD-A280-A8BD887EC014}" type="presParOf" srcId="{121FC6A5-21FE-4DCB-BC3D-08CD90BD1FF5}" destId="{590D6EED-25DA-484A-BD8D-A339947955D9}" srcOrd="9" destOrd="0" presId="urn:microsoft.com/office/officeart/2005/8/layout/vProcess5"/>
    <dgm:cxn modelId="{479D16D9-3981-4F06-A070-74777D77FFE5}" type="presParOf" srcId="{121FC6A5-21FE-4DCB-BC3D-08CD90BD1FF5}" destId="{7E2AFE2E-2090-4F74-A83A-DDB3FD4ECB1E}" srcOrd="10" destOrd="0" presId="urn:microsoft.com/office/officeart/2005/8/layout/vProcess5"/>
    <dgm:cxn modelId="{F1C0B206-4DFD-46FE-8FC5-9CDD38180D1B}" type="presParOf" srcId="{121FC6A5-21FE-4DCB-BC3D-08CD90BD1FF5}" destId="{370F2758-DFB3-4CE7-B5F7-384C8BB1C064}" srcOrd="11" destOrd="0" presId="urn:microsoft.com/office/officeart/2005/8/layout/vProcess5"/>
    <dgm:cxn modelId="{524F0DD5-C92E-44EE-B0F0-A8C73BF3ECD5}" type="presParOf" srcId="{121FC6A5-21FE-4DCB-BC3D-08CD90BD1FF5}" destId="{831C7CBB-08E7-4BEE-92A5-224DA321BABC}" srcOrd="12" destOrd="0" presId="urn:microsoft.com/office/officeart/2005/8/layout/vProcess5"/>
    <dgm:cxn modelId="{28FA4CC3-01C4-42B0-AAB0-602BFAE25634}" type="presParOf" srcId="{121FC6A5-21FE-4DCB-BC3D-08CD90BD1FF5}" destId="{D172A810-8507-4014-BE33-FA55DB2A1AB0}" srcOrd="13" destOrd="0" presId="urn:microsoft.com/office/officeart/2005/8/layout/vProcess5"/>
    <dgm:cxn modelId="{DD90BF58-311D-4C18-8EA6-4FCBB00A8C6E}" type="presParOf" srcId="{121FC6A5-21FE-4DCB-BC3D-08CD90BD1FF5}" destId="{D164A06D-91DD-4C33-A3ED-990DB89953E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988DE0-1D37-4252-AB9C-2C39B84FB755}" type="doc">
      <dgm:prSet loTypeId="urn:microsoft.com/office/officeart/2005/8/layout/default#13" loCatId="list" qsTypeId="urn:microsoft.com/office/officeart/2005/8/quickstyle/simple1#73" qsCatId="simple" csTypeId="urn:microsoft.com/office/officeart/2005/8/colors/accent1_2#73" csCatId="accent1" phldr="1"/>
      <dgm:spPr/>
      <dgm:t>
        <a:bodyPr/>
        <a:lstStyle/>
        <a:p>
          <a:endParaRPr lang="en-US"/>
        </a:p>
      </dgm:t>
    </dgm:pt>
    <dgm:pt modelId="{CF89B9F5-3E5B-41A2-B2C4-E807458B263C}">
      <dgm:prSet phldrT="[Text]"/>
      <dgm:spPr/>
      <dgm:t>
        <a:bodyPr/>
        <a:lstStyle/>
        <a:p>
          <a:r>
            <a:rPr lang="en-US" b="0" dirty="0"/>
            <a:t>Flowchart - a diagram of the sequence of operations</a:t>
          </a:r>
        </a:p>
      </dgm:t>
    </dgm:pt>
    <dgm:pt modelId="{FB814C4F-D226-4D61-9C24-F6B34B8898E9}" type="parTrans" cxnId="{1F4D3D3E-10DC-4CD3-8726-513B27E0E082}">
      <dgm:prSet/>
      <dgm:spPr/>
      <dgm:t>
        <a:bodyPr/>
        <a:lstStyle/>
        <a:p>
          <a:endParaRPr lang="en-US"/>
        </a:p>
      </dgm:t>
    </dgm:pt>
    <dgm:pt modelId="{27E55261-982B-420D-B7B9-D5EE1C08433E}" type="sibTrans" cxnId="{1F4D3D3E-10DC-4CD3-8726-513B27E0E082}">
      <dgm:prSet/>
      <dgm:spPr/>
      <dgm:t>
        <a:bodyPr/>
        <a:lstStyle/>
        <a:p>
          <a:endParaRPr lang="en-US"/>
        </a:p>
      </dgm:t>
    </dgm:pt>
    <dgm:pt modelId="{3DD19A53-49AF-46D9-A75A-4CFFB7774662}">
      <dgm:prSet/>
      <dgm:spPr/>
      <dgm:t>
        <a:bodyPr/>
        <a:lstStyle/>
        <a:p>
          <a:r>
            <a:rPr lang="en-US" b="0" dirty="0"/>
            <a:t>Run chart - depict trends in data over time</a:t>
          </a:r>
        </a:p>
      </dgm:t>
    </dgm:pt>
    <dgm:pt modelId="{87E6B47F-B43B-4EA1-B48F-72759A43F77E}" type="parTrans" cxnId="{A65C1B9A-C0AF-462B-B1E7-FF42114F59B1}">
      <dgm:prSet/>
      <dgm:spPr/>
      <dgm:t>
        <a:bodyPr/>
        <a:lstStyle/>
        <a:p>
          <a:endParaRPr lang="en-US"/>
        </a:p>
      </dgm:t>
    </dgm:pt>
    <dgm:pt modelId="{60D882CD-ED8A-4B81-9B34-F0EC3C26A00C}" type="sibTrans" cxnId="{A65C1B9A-C0AF-462B-B1E7-FF42114F59B1}">
      <dgm:prSet/>
      <dgm:spPr/>
      <dgm:t>
        <a:bodyPr/>
        <a:lstStyle/>
        <a:p>
          <a:endParaRPr lang="en-US"/>
        </a:p>
      </dgm:t>
    </dgm:pt>
    <dgm:pt modelId="{4D9E36BD-D7A0-4323-A426-A18DE52ABA97}">
      <dgm:prSet/>
      <dgm:spPr/>
      <dgm:t>
        <a:bodyPr/>
        <a:lstStyle/>
        <a:p>
          <a:r>
            <a:rPr lang="en-US" b="0" dirty="0"/>
            <a:t>Pareto chart - help to break down a problem into components</a:t>
          </a:r>
        </a:p>
      </dgm:t>
    </dgm:pt>
    <dgm:pt modelId="{69CFAE97-B48E-4F9E-AC31-B40E02123641}" type="parTrans" cxnId="{B2DD6C8D-48A9-44B4-AC49-FC36CB57452A}">
      <dgm:prSet/>
      <dgm:spPr/>
      <dgm:t>
        <a:bodyPr/>
        <a:lstStyle/>
        <a:p>
          <a:endParaRPr lang="en-US"/>
        </a:p>
      </dgm:t>
    </dgm:pt>
    <dgm:pt modelId="{5E41406B-90DA-42A4-82BF-1DC4C0266A46}" type="sibTrans" cxnId="{B2DD6C8D-48A9-44B4-AC49-FC36CB57452A}">
      <dgm:prSet/>
      <dgm:spPr/>
      <dgm:t>
        <a:bodyPr/>
        <a:lstStyle/>
        <a:p>
          <a:endParaRPr lang="en-US"/>
        </a:p>
      </dgm:t>
    </dgm:pt>
    <dgm:pt modelId="{938A246B-A011-4FB4-8764-D37ED82DF041}">
      <dgm:prSet/>
      <dgm:spPr/>
      <dgm:t>
        <a:bodyPr/>
        <a:lstStyle/>
        <a:p>
          <a:r>
            <a:rPr lang="en-US" b="0" dirty="0" err="1"/>
            <a:t>Checksheet</a:t>
          </a:r>
          <a:r>
            <a:rPr lang="en-US" b="0" dirty="0"/>
            <a:t> - basic form to standardize data collection</a:t>
          </a:r>
        </a:p>
      </dgm:t>
    </dgm:pt>
    <dgm:pt modelId="{B70B879E-4586-4650-A627-00D93C203F5F}" type="parTrans" cxnId="{A0D93C6F-57A9-4FCD-A044-30FE7B915F19}">
      <dgm:prSet/>
      <dgm:spPr/>
      <dgm:t>
        <a:bodyPr/>
        <a:lstStyle/>
        <a:p>
          <a:endParaRPr lang="en-US"/>
        </a:p>
      </dgm:t>
    </dgm:pt>
    <dgm:pt modelId="{D2EC410B-7D93-4E68-8EA5-CEC7737A5E43}" type="sibTrans" cxnId="{A0D93C6F-57A9-4FCD-A044-30FE7B915F19}">
      <dgm:prSet/>
      <dgm:spPr/>
      <dgm:t>
        <a:bodyPr/>
        <a:lstStyle/>
        <a:p>
          <a:endParaRPr lang="en-US"/>
        </a:p>
      </dgm:t>
    </dgm:pt>
    <dgm:pt modelId="{A5002087-0F24-46D3-A140-F9DD569C2DCB}">
      <dgm:prSet/>
      <dgm:spPr/>
      <dgm:t>
        <a:bodyPr/>
        <a:lstStyle/>
        <a:p>
          <a:r>
            <a:rPr lang="en-US" b="0" dirty="0"/>
            <a:t>Cause-and-effect diagram - show relationships between causes and problems</a:t>
          </a:r>
        </a:p>
      </dgm:t>
    </dgm:pt>
    <dgm:pt modelId="{137ACF22-F5D6-476B-B224-5FC30A795896}" type="parTrans" cxnId="{2E89ADFE-4284-4F03-AC1A-D507412DC25A}">
      <dgm:prSet/>
      <dgm:spPr/>
      <dgm:t>
        <a:bodyPr/>
        <a:lstStyle/>
        <a:p>
          <a:endParaRPr lang="en-US"/>
        </a:p>
      </dgm:t>
    </dgm:pt>
    <dgm:pt modelId="{DF62DDCD-8140-435F-A51E-E4E33F8CDF42}" type="sibTrans" cxnId="{2E89ADFE-4284-4F03-AC1A-D507412DC25A}">
      <dgm:prSet/>
      <dgm:spPr/>
      <dgm:t>
        <a:bodyPr/>
        <a:lstStyle/>
        <a:p>
          <a:endParaRPr lang="en-US"/>
        </a:p>
      </dgm:t>
    </dgm:pt>
    <dgm:pt modelId="{E3E6CCD5-C207-48E1-A309-76B1B6F87F36}">
      <dgm:prSet/>
      <dgm:spPr/>
      <dgm:t>
        <a:bodyPr/>
        <a:lstStyle/>
        <a:p>
          <a:r>
            <a:rPr lang="en-US" b="0" dirty="0"/>
            <a:t>Opportunity flow diagram - used to separate value-added from non-value-added</a:t>
          </a:r>
        </a:p>
      </dgm:t>
    </dgm:pt>
    <dgm:pt modelId="{EDB49388-2C2E-491E-8678-C44A57F743F9}" type="parTrans" cxnId="{4096A666-C89F-49FB-8649-77C32861F48F}">
      <dgm:prSet/>
      <dgm:spPr/>
      <dgm:t>
        <a:bodyPr/>
        <a:lstStyle/>
        <a:p>
          <a:endParaRPr lang="en-US"/>
        </a:p>
      </dgm:t>
    </dgm:pt>
    <dgm:pt modelId="{D218B62C-5446-44CF-A3A3-D2858113BCCB}" type="sibTrans" cxnId="{4096A666-C89F-49FB-8649-77C32861F48F}">
      <dgm:prSet/>
      <dgm:spPr/>
      <dgm:t>
        <a:bodyPr/>
        <a:lstStyle/>
        <a:p>
          <a:endParaRPr lang="en-US"/>
        </a:p>
      </dgm:t>
    </dgm:pt>
    <dgm:pt modelId="{9460A351-05A4-41CA-9CF0-32F6761558C9}">
      <dgm:prSet/>
      <dgm:spPr/>
      <dgm:t>
        <a:bodyPr/>
        <a:lstStyle/>
        <a:p>
          <a:r>
            <a:rPr lang="en-US" b="0" dirty="0"/>
            <a:t>Process control chart - used to assure that processes are in statistical control</a:t>
          </a:r>
        </a:p>
      </dgm:t>
    </dgm:pt>
    <dgm:pt modelId="{24A272BD-E473-4800-89FA-AB3BE40B7387}" type="parTrans" cxnId="{2C118B27-A8AF-432B-AD46-6D4AB60436F6}">
      <dgm:prSet/>
      <dgm:spPr/>
      <dgm:t>
        <a:bodyPr/>
        <a:lstStyle/>
        <a:p>
          <a:endParaRPr lang="en-US"/>
        </a:p>
      </dgm:t>
    </dgm:pt>
    <dgm:pt modelId="{37047799-2C41-48A4-A17F-5765823F591D}" type="sibTrans" cxnId="{2C118B27-A8AF-432B-AD46-6D4AB60436F6}">
      <dgm:prSet/>
      <dgm:spPr/>
      <dgm:t>
        <a:bodyPr/>
        <a:lstStyle/>
        <a:p>
          <a:endParaRPr lang="en-US"/>
        </a:p>
      </dgm:t>
    </dgm:pt>
    <dgm:pt modelId="{107896A4-B6EE-4DEA-B150-B2EA45E1A21C}" type="pres">
      <dgm:prSet presAssocID="{D7988DE0-1D37-4252-AB9C-2C39B84FB755}" presName="diagram" presStyleCnt="0">
        <dgm:presLayoutVars>
          <dgm:dir/>
          <dgm:resizeHandles val="exact"/>
        </dgm:presLayoutVars>
      </dgm:prSet>
      <dgm:spPr/>
    </dgm:pt>
    <dgm:pt modelId="{81BF22EF-C5AE-4248-81A5-9D580C02CEF2}" type="pres">
      <dgm:prSet presAssocID="{CF89B9F5-3E5B-41A2-B2C4-E807458B263C}" presName="node" presStyleLbl="node1" presStyleIdx="0" presStyleCnt="7">
        <dgm:presLayoutVars>
          <dgm:bulletEnabled val="1"/>
        </dgm:presLayoutVars>
      </dgm:prSet>
      <dgm:spPr/>
    </dgm:pt>
    <dgm:pt modelId="{0CB33BF2-C926-4F04-B492-CE8BA3F4CF9B}" type="pres">
      <dgm:prSet presAssocID="{27E55261-982B-420D-B7B9-D5EE1C08433E}" presName="sibTrans" presStyleCnt="0"/>
      <dgm:spPr/>
    </dgm:pt>
    <dgm:pt modelId="{FAA85290-B837-413C-86DD-44E5880790AA}" type="pres">
      <dgm:prSet presAssocID="{3DD19A53-49AF-46D9-A75A-4CFFB7774662}" presName="node" presStyleLbl="node1" presStyleIdx="1" presStyleCnt="7">
        <dgm:presLayoutVars>
          <dgm:bulletEnabled val="1"/>
        </dgm:presLayoutVars>
      </dgm:prSet>
      <dgm:spPr/>
    </dgm:pt>
    <dgm:pt modelId="{D9ABF850-41B0-4682-B551-D6940A7A9CBC}" type="pres">
      <dgm:prSet presAssocID="{60D882CD-ED8A-4B81-9B34-F0EC3C26A00C}" presName="sibTrans" presStyleCnt="0"/>
      <dgm:spPr/>
    </dgm:pt>
    <dgm:pt modelId="{105C7D3E-4D6B-42C4-9EC5-FD553196E257}" type="pres">
      <dgm:prSet presAssocID="{4D9E36BD-D7A0-4323-A426-A18DE52ABA97}" presName="node" presStyleLbl="node1" presStyleIdx="2" presStyleCnt="7">
        <dgm:presLayoutVars>
          <dgm:bulletEnabled val="1"/>
        </dgm:presLayoutVars>
      </dgm:prSet>
      <dgm:spPr/>
    </dgm:pt>
    <dgm:pt modelId="{1C22CAD2-4FB7-442E-82DC-9B241FF932A8}" type="pres">
      <dgm:prSet presAssocID="{5E41406B-90DA-42A4-82BF-1DC4C0266A46}" presName="sibTrans" presStyleCnt="0"/>
      <dgm:spPr/>
    </dgm:pt>
    <dgm:pt modelId="{6C999840-1C7E-4699-99C7-9771524D8374}" type="pres">
      <dgm:prSet presAssocID="{938A246B-A011-4FB4-8764-D37ED82DF041}" presName="node" presStyleLbl="node1" presStyleIdx="3" presStyleCnt="7">
        <dgm:presLayoutVars>
          <dgm:bulletEnabled val="1"/>
        </dgm:presLayoutVars>
      </dgm:prSet>
      <dgm:spPr/>
    </dgm:pt>
    <dgm:pt modelId="{CA1AD430-D3BA-4ABE-AD48-C2225B4A96A5}" type="pres">
      <dgm:prSet presAssocID="{D2EC410B-7D93-4E68-8EA5-CEC7737A5E43}" presName="sibTrans" presStyleCnt="0"/>
      <dgm:spPr/>
    </dgm:pt>
    <dgm:pt modelId="{11F6CCB3-2E25-43CC-818A-4938B300FE34}" type="pres">
      <dgm:prSet presAssocID="{A5002087-0F24-46D3-A140-F9DD569C2DCB}" presName="node" presStyleLbl="node1" presStyleIdx="4" presStyleCnt="7">
        <dgm:presLayoutVars>
          <dgm:bulletEnabled val="1"/>
        </dgm:presLayoutVars>
      </dgm:prSet>
      <dgm:spPr/>
    </dgm:pt>
    <dgm:pt modelId="{210EA0EC-1135-4D6F-84C0-1DC0595DB6CA}" type="pres">
      <dgm:prSet presAssocID="{DF62DDCD-8140-435F-A51E-E4E33F8CDF42}" presName="sibTrans" presStyleCnt="0"/>
      <dgm:spPr/>
    </dgm:pt>
    <dgm:pt modelId="{8151B389-8CF4-40E2-9DC7-98A60D2C59EE}" type="pres">
      <dgm:prSet presAssocID="{E3E6CCD5-C207-48E1-A309-76B1B6F87F36}" presName="node" presStyleLbl="node1" presStyleIdx="5" presStyleCnt="7">
        <dgm:presLayoutVars>
          <dgm:bulletEnabled val="1"/>
        </dgm:presLayoutVars>
      </dgm:prSet>
      <dgm:spPr/>
    </dgm:pt>
    <dgm:pt modelId="{A95A9CF2-666D-4EC5-B82B-5D5A28EFFE03}" type="pres">
      <dgm:prSet presAssocID="{D218B62C-5446-44CF-A3A3-D2858113BCCB}" presName="sibTrans" presStyleCnt="0"/>
      <dgm:spPr/>
    </dgm:pt>
    <dgm:pt modelId="{5BF08145-8F8E-4ECB-87BF-0ED917D6F674}" type="pres">
      <dgm:prSet presAssocID="{9460A351-05A4-41CA-9CF0-32F6761558C9}" presName="node" presStyleLbl="node1" presStyleIdx="6" presStyleCnt="7">
        <dgm:presLayoutVars>
          <dgm:bulletEnabled val="1"/>
        </dgm:presLayoutVars>
      </dgm:prSet>
      <dgm:spPr/>
    </dgm:pt>
  </dgm:ptLst>
  <dgm:cxnLst>
    <dgm:cxn modelId="{1F4D3D3E-10DC-4CD3-8726-513B27E0E082}" srcId="{D7988DE0-1D37-4252-AB9C-2C39B84FB755}" destId="{CF89B9F5-3E5B-41A2-B2C4-E807458B263C}" srcOrd="0" destOrd="0" parTransId="{FB814C4F-D226-4D61-9C24-F6B34B8898E9}" sibTransId="{27E55261-982B-420D-B7B9-D5EE1C08433E}"/>
    <dgm:cxn modelId="{A65C1B9A-C0AF-462B-B1E7-FF42114F59B1}" srcId="{D7988DE0-1D37-4252-AB9C-2C39B84FB755}" destId="{3DD19A53-49AF-46D9-A75A-4CFFB7774662}" srcOrd="1" destOrd="0" parTransId="{87E6B47F-B43B-4EA1-B48F-72759A43F77E}" sibTransId="{60D882CD-ED8A-4B81-9B34-F0EC3C26A00C}"/>
    <dgm:cxn modelId="{2E89ADFE-4284-4F03-AC1A-D507412DC25A}" srcId="{D7988DE0-1D37-4252-AB9C-2C39B84FB755}" destId="{A5002087-0F24-46D3-A140-F9DD569C2DCB}" srcOrd="4" destOrd="0" parTransId="{137ACF22-F5D6-476B-B224-5FC30A795896}" sibTransId="{DF62DDCD-8140-435F-A51E-E4E33F8CDF42}"/>
    <dgm:cxn modelId="{13833F93-FE7A-42FE-AFA1-39D2A6A20170}" type="presOf" srcId="{938A246B-A011-4FB4-8764-D37ED82DF041}" destId="{6C999840-1C7E-4699-99C7-9771524D8374}" srcOrd="0" destOrd="0" presId="urn:microsoft.com/office/officeart/2005/8/layout/default#13"/>
    <dgm:cxn modelId="{A0D93C6F-57A9-4FCD-A044-30FE7B915F19}" srcId="{D7988DE0-1D37-4252-AB9C-2C39B84FB755}" destId="{938A246B-A011-4FB4-8764-D37ED82DF041}" srcOrd="3" destOrd="0" parTransId="{B70B879E-4586-4650-A627-00D93C203F5F}" sibTransId="{D2EC410B-7D93-4E68-8EA5-CEC7737A5E43}"/>
    <dgm:cxn modelId="{225F9B57-5C70-403C-AE79-60E490CCC017}" type="presOf" srcId="{3DD19A53-49AF-46D9-A75A-4CFFB7774662}" destId="{FAA85290-B837-413C-86DD-44E5880790AA}" srcOrd="0" destOrd="0" presId="urn:microsoft.com/office/officeart/2005/8/layout/default#13"/>
    <dgm:cxn modelId="{5DE5A586-41A0-4CCA-8027-5DD9E84C73D8}" type="presOf" srcId="{4D9E36BD-D7A0-4323-A426-A18DE52ABA97}" destId="{105C7D3E-4D6B-42C4-9EC5-FD553196E257}" srcOrd="0" destOrd="0" presId="urn:microsoft.com/office/officeart/2005/8/layout/default#13"/>
    <dgm:cxn modelId="{342808D1-726D-4B1D-8176-867C89EEA215}" type="presOf" srcId="{9460A351-05A4-41CA-9CF0-32F6761558C9}" destId="{5BF08145-8F8E-4ECB-87BF-0ED917D6F674}" srcOrd="0" destOrd="0" presId="urn:microsoft.com/office/officeart/2005/8/layout/default#13"/>
    <dgm:cxn modelId="{FE9A1CCD-FA6A-45DE-BF48-93C64ABFDC50}" type="presOf" srcId="{D7988DE0-1D37-4252-AB9C-2C39B84FB755}" destId="{107896A4-B6EE-4DEA-B150-B2EA45E1A21C}" srcOrd="0" destOrd="0" presId="urn:microsoft.com/office/officeart/2005/8/layout/default#13"/>
    <dgm:cxn modelId="{4096A666-C89F-49FB-8649-77C32861F48F}" srcId="{D7988DE0-1D37-4252-AB9C-2C39B84FB755}" destId="{E3E6CCD5-C207-48E1-A309-76B1B6F87F36}" srcOrd="5" destOrd="0" parTransId="{EDB49388-2C2E-491E-8678-C44A57F743F9}" sibTransId="{D218B62C-5446-44CF-A3A3-D2858113BCCB}"/>
    <dgm:cxn modelId="{B2DD6C8D-48A9-44B4-AC49-FC36CB57452A}" srcId="{D7988DE0-1D37-4252-AB9C-2C39B84FB755}" destId="{4D9E36BD-D7A0-4323-A426-A18DE52ABA97}" srcOrd="2" destOrd="0" parTransId="{69CFAE97-B48E-4F9E-AC31-B40E02123641}" sibTransId="{5E41406B-90DA-42A4-82BF-1DC4C0266A46}"/>
    <dgm:cxn modelId="{3AFC0261-8D29-43CD-9A13-E411862EE2B7}" type="presOf" srcId="{E3E6CCD5-C207-48E1-A309-76B1B6F87F36}" destId="{8151B389-8CF4-40E2-9DC7-98A60D2C59EE}" srcOrd="0" destOrd="0" presId="urn:microsoft.com/office/officeart/2005/8/layout/default#13"/>
    <dgm:cxn modelId="{2C118B27-A8AF-432B-AD46-6D4AB60436F6}" srcId="{D7988DE0-1D37-4252-AB9C-2C39B84FB755}" destId="{9460A351-05A4-41CA-9CF0-32F6761558C9}" srcOrd="6" destOrd="0" parTransId="{24A272BD-E473-4800-89FA-AB3BE40B7387}" sibTransId="{37047799-2C41-48A4-A17F-5765823F591D}"/>
    <dgm:cxn modelId="{6D81D022-8341-4369-88A4-20E01EBE927B}" type="presOf" srcId="{CF89B9F5-3E5B-41A2-B2C4-E807458B263C}" destId="{81BF22EF-C5AE-4248-81A5-9D580C02CEF2}" srcOrd="0" destOrd="0" presId="urn:microsoft.com/office/officeart/2005/8/layout/default#13"/>
    <dgm:cxn modelId="{B08265E0-D2B0-4C0F-9A3A-19950406688D}" type="presOf" srcId="{A5002087-0F24-46D3-A140-F9DD569C2DCB}" destId="{11F6CCB3-2E25-43CC-818A-4938B300FE34}" srcOrd="0" destOrd="0" presId="urn:microsoft.com/office/officeart/2005/8/layout/default#13"/>
    <dgm:cxn modelId="{478EBA1A-73BE-40CF-8A99-D1C234CF0A70}" type="presParOf" srcId="{107896A4-B6EE-4DEA-B150-B2EA45E1A21C}" destId="{81BF22EF-C5AE-4248-81A5-9D580C02CEF2}" srcOrd="0" destOrd="0" presId="urn:microsoft.com/office/officeart/2005/8/layout/default#13"/>
    <dgm:cxn modelId="{83830B43-5AAC-4BD4-9005-607D6283FD01}" type="presParOf" srcId="{107896A4-B6EE-4DEA-B150-B2EA45E1A21C}" destId="{0CB33BF2-C926-4F04-B492-CE8BA3F4CF9B}" srcOrd="1" destOrd="0" presId="urn:microsoft.com/office/officeart/2005/8/layout/default#13"/>
    <dgm:cxn modelId="{3B8B4A25-6E8D-42C2-9565-52E193BC5A64}" type="presParOf" srcId="{107896A4-B6EE-4DEA-B150-B2EA45E1A21C}" destId="{FAA85290-B837-413C-86DD-44E5880790AA}" srcOrd="2" destOrd="0" presId="urn:microsoft.com/office/officeart/2005/8/layout/default#13"/>
    <dgm:cxn modelId="{9F49B5B3-6335-498E-847E-307C1AE0344D}" type="presParOf" srcId="{107896A4-B6EE-4DEA-B150-B2EA45E1A21C}" destId="{D9ABF850-41B0-4682-B551-D6940A7A9CBC}" srcOrd="3" destOrd="0" presId="urn:microsoft.com/office/officeart/2005/8/layout/default#13"/>
    <dgm:cxn modelId="{A848CDAF-116F-4848-BE43-5319EAE18DBE}" type="presParOf" srcId="{107896A4-B6EE-4DEA-B150-B2EA45E1A21C}" destId="{105C7D3E-4D6B-42C4-9EC5-FD553196E257}" srcOrd="4" destOrd="0" presId="urn:microsoft.com/office/officeart/2005/8/layout/default#13"/>
    <dgm:cxn modelId="{8AC884A1-EE25-431A-9764-399C785B289E}" type="presParOf" srcId="{107896A4-B6EE-4DEA-B150-B2EA45E1A21C}" destId="{1C22CAD2-4FB7-442E-82DC-9B241FF932A8}" srcOrd="5" destOrd="0" presId="urn:microsoft.com/office/officeart/2005/8/layout/default#13"/>
    <dgm:cxn modelId="{9AE6D9F4-AE71-4FC2-818B-8A3B06D49ED4}" type="presParOf" srcId="{107896A4-B6EE-4DEA-B150-B2EA45E1A21C}" destId="{6C999840-1C7E-4699-99C7-9771524D8374}" srcOrd="6" destOrd="0" presId="urn:microsoft.com/office/officeart/2005/8/layout/default#13"/>
    <dgm:cxn modelId="{8239BC76-EFF2-4090-857F-25B019AC776D}" type="presParOf" srcId="{107896A4-B6EE-4DEA-B150-B2EA45E1A21C}" destId="{CA1AD430-D3BA-4ABE-AD48-C2225B4A96A5}" srcOrd="7" destOrd="0" presId="urn:microsoft.com/office/officeart/2005/8/layout/default#13"/>
    <dgm:cxn modelId="{BF5F0CEA-E489-4A2D-840A-80606EAEE1EF}" type="presParOf" srcId="{107896A4-B6EE-4DEA-B150-B2EA45E1A21C}" destId="{11F6CCB3-2E25-43CC-818A-4938B300FE34}" srcOrd="8" destOrd="0" presId="urn:microsoft.com/office/officeart/2005/8/layout/default#13"/>
    <dgm:cxn modelId="{9CD4EEE6-C992-4AB6-82C9-1F32EA6DD92F}" type="presParOf" srcId="{107896A4-B6EE-4DEA-B150-B2EA45E1A21C}" destId="{210EA0EC-1135-4D6F-84C0-1DC0595DB6CA}" srcOrd="9" destOrd="0" presId="urn:microsoft.com/office/officeart/2005/8/layout/default#13"/>
    <dgm:cxn modelId="{B1CDE029-3A54-4995-84C7-BE07F095061C}" type="presParOf" srcId="{107896A4-B6EE-4DEA-B150-B2EA45E1A21C}" destId="{8151B389-8CF4-40E2-9DC7-98A60D2C59EE}" srcOrd="10" destOrd="0" presId="urn:microsoft.com/office/officeart/2005/8/layout/default#13"/>
    <dgm:cxn modelId="{9A0C2852-A3B6-4AA9-81F8-D42A25BEFAB4}" type="presParOf" srcId="{107896A4-B6EE-4DEA-B150-B2EA45E1A21C}" destId="{A95A9CF2-666D-4EC5-B82B-5D5A28EFFE03}" srcOrd="11" destOrd="0" presId="urn:microsoft.com/office/officeart/2005/8/layout/default#13"/>
    <dgm:cxn modelId="{8A0CE7EA-C58E-47D2-9E39-D70E7CE81C8D}" type="presParOf" srcId="{107896A4-B6EE-4DEA-B150-B2EA45E1A21C}" destId="{5BF08145-8F8E-4ECB-87BF-0ED917D6F674}" srcOrd="12" destOrd="0" presId="urn:microsoft.com/office/officeart/2005/8/layout/default#1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D0020-4D5B-4DB6-9AF8-88C9827CB506}">
      <dsp:nvSpPr>
        <dsp:cNvPr id="0" name=""/>
        <dsp:cNvSpPr/>
      </dsp:nvSpPr>
      <dsp:spPr>
        <a:xfrm>
          <a:off x="0" y="0"/>
          <a:ext cx="6336792" cy="87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D</a:t>
          </a:r>
          <a:r>
            <a:rPr lang="en-US" sz="2300" b="0" kern="1200" dirty="0"/>
            <a:t>efine - identify </a:t>
          </a:r>
          <a:r>
            <a:rPr lang="en-US" sz="2300" kern="1200" dirty="0"/>
            <a:t>customers and their priorities</a:t>
          </a:r>
        </a:p>
      </dsp:txBody>
      <dsp:txXfrm>
        <a:off x="25711" y="25711"/>
        <a:ext cx="5286845" cy="826402"/>
      </dsp:txXfrm>
    </dsp:sp>
    <dsp:sp modelId="{F966EA73-BAEC-4830-8758-D43BBE5CDD39}">
      <dsp:nvSpPr>
        <dsp:cNvPr id="0" name=""/>
        <dsp:cNvSpPr/>
      </dsp:nvSpPr>
      <dsp:spPr>
        <a:xfrm>
          <a:off x="473202" y="999744"/>
          <a:ext cx="6336792" cy="87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M</a:t>
          </a:r>
          <a:r>
            <a:rPr lang="en-US" sz="2300" b="0" kern="1200" dirty="0"/>
            <a:t>easure - determine </a:t>
          </a:r>
          <a:r>
            <a:rPr lang="en-US" sz="2300" kern="1200" dirty="0"/>
            <a:t>how to measure the process and how it is performing</a:t>
          </a:r>
        </a:p>
      </dsp:txBody>
      <dsp:txXfrm>
        <a:off x="498913" y="1025455"/>
        <a:ext cx="5241582" cy="826402"/>
      </dsp:txXfrm>
    </dsp:sp>
    <dsp:sp modelId="{2737C4CA-3D71-4044-8D03-C393FDCC3A3E}">
      <dsp:nvSpPr>
        <dsp:cNvPr id="0" name=""/>
        <dsp:cNvSpPr/>
      </dsp:nvSpPr>
      <dsp:spPr>
        <a:xfrm>
          <a:off x="946404" y="1999488"/>
          <a:ext cx="6336792" cy="87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A</a:t>
          </a:r>
          <a:r>
            <a:rPr lang="en-US" sz="2300" b="0" kern="1200" dirty="0"/>
            <a:t>nalyze - determine </a:t>
          </a:r>
          <a:r>
            <a:rPr lang="en-US" sz="2300" kern="1200" dirty="0"/>
            <a:t>the most likely causes of defects</a:t>
          </a:r>
        </a:p>
      </dsp:txBody>
      <dsp:txXfrm>
        <a:off x="972115" y="2025199"/>
        <a:ext cx="5241582" cy="826402"/>
      </dsp:txXfrm>
    </dsp:sp>
    <dsp:sp modelId="{BB9DD0E9-C3A8-4015-814C-D1A3EC0E0348}">
      <dsp:nvSpPr>
        <dsp:cNvPr id="0" name=""/>
        <dsp:cNvSpPr/>
      </dsp:nvSpPr>
      <dsp:spPr>
        <a:xfrm>
          <a:off x="1419605" y="2999232"/>
          <a:ext cx="6336792" cy="87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I</a:t>
          </a:r>
          <a:r>
            <a:rPr lang="en-US" sz="2300" b="0" kern="1200" dirty="0"/>
            <a:t>mprove - identify means to remove the causes of defects</a:t>
          </a:r>
        </a:p>
      </dsp:txBody>
      <dsp:txXfrm>
        <a:off x="1445316" y="3024943"/>
        <a:ext cx="5241582" cy="826402"/>
      </dsp:txXfrm>
    </dsp:sp>
    <dsp:sp modelId="{CD81F9A7-62A8-4B93-A5DE-05C5E6891A45}">
      <dsp:nvSpPr>
        <dsp:cNvPr id="0" name=""/>
        <dsp:cNvSpPr/>
      </dsp:nvSpPr>
      <dsp:spPr>
        <a:xfrm>
          <a:off x="1892808" y="3998976"/>
          <a:ext cx="6336792" cy="87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C</a:t>
          </a:r>
          <a:r>
            <a:rPr lang="en-US" sz="2300" b="0" kern="1200" dirty="0"/>
            <a:t>ontrol - determine </a:t>
          </a:r>
          <a:r>
            <a:rPr lang="en-US" sz="2300" kern="1200" dirty="0"/>
            <a:t>how to maintain the improvements</a:t>
          </a:r>
        </a:p>
      </dsp:txBody>
      <dsp:txXfrm>
        <a:off x="1918519" y="4024687"/>
        <a:ext cx="5241582" cy="826402"/>
      </dsp:txXfrm>
    </dsp:sp>
    <dsp:sp modelId="{55A9DDA2-41ED-49BC-B50F-E2FE40A47C0C}">
      <dsp:nvSpPr>
        <dsp:cNvPr id="0" name=""/>
        <dsp:cNvSpPr/>
      </dsp:nvSpPr>
      <dsp:spPr>
        <a:xfrm>
          <a:off x="5766206" y="641299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5894588" y="641299"/>
        <a:ext cx="313821" cy="429365"/>
      </dsp:txXfrm>
    </dsp:sp>
    <dsp:sp modelId="{C3EE145A-3FCF-49F9-9A75-993F2B943C24}">
      <dsp:nvSpPr>
        <dsp:cNvPr id="0" name=""/>
        <dsp:cNvSpPr/>
      </dsp:nvSpPr>
      <dsp:spPr>
        <a:xfrm>
          <a:off x="6239408" y="1641043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367790" y="1641043"/>
        <a:ext cx="313821" cy="429365"/>
      </dsp:txXfrm>
    </dsp:sp>
    <dsp:sp modelId="{EE7AAA45-15C4-4CD1-8F93-2411F1C63470}">
      <dsp:nvSpPr>
        <dsp:cNvPr id="0" name=""/>
        <dsp:cNvSpPr/>
      </dsp:nvSpPr>
      <dsp:spPr>
        <a:xfrm>
          <a:off x="6712610" y="2626156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840992" y="2626156"/>
        <a:ext cx="313821" cy="429365"/>
      </dsp:txXfrm>
    </dsp:sp>
    <dsp:sp modelId="{590D6EED-25DA-484A-BD8D-A339947955D9}">
      <dsp:nvSpPr>
        <dsp:cNvPr id="0" name=""/>
        <dsp:cNvSpPr/>
      </dsp:nvSpPr>
      <dsp:spPr>
        <a:xfrm>
          <a:off x="7185812" y="3635654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7314194" y="3635654"/>
        <a:ext cx="313821" cy="4293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F22EF-C5AE-4248-81A5-9D580C02CEF2}">
      <dsp:nvSpPr>
        <dsp:cNvPr id="0" name=""/>
        <dsp:cNvSpPr/>
      </dsp:nvSpPr>
      <dsp:spPr>
        <a:xfrm>
          <a:off x="484108" y="2530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Flowchart - a diagram of the sequence of operations</a:t>
          </a:r>
        </a:p>
      </dsp:txBody>
      <dsp:txXfrm>
        <a:off x="484108" y="2530"/>
        <a:ext cx="2245369" cy="1347221"/>
      </dsp:txXfrm>
    </dsp:sp>
    <dsp:sp modelId="{FAA85290-B837-413C-86DD-44E5880790AA}">
      <dsp:nvSpPr>
        <dsp:cNvPr id="0" name=""/>
        <dsp:cNvSpPr/>
      </dsp:nvSpPr>
      <dsp:spPr>
        <a:xfrm>
          <a:off x="2954015" y="2530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Run chart - depict trends in data over time</a:t>
          </a:r>
        </a:p>
      </dsp:txBody>
      <dsp:txXfrm>
        <a:off x="2954015" y="2530"/>
        <a:ext cx="2245369" cy="1347221"/>
      </dsp:txXfrm>
    </dsp:sp>
    <dsp:sp modelId="{105C7D3E-4D6B-42C4-9EC5-FD553196E257}">
      <dsp:nvSpPr>
        <dsp:cNvPr id="0" name=""/>
        <dsp:cNvSpPr/>
      </dsp:nvSpPr>
      <dsp:spPr>
        <a:xfrm>
          <a:off x="5423921" y="2530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Pareto chart - help to break down a problem into components</a:t>
          </a:r>
        </a:p>
      </dsp:txBody>
      <dsp:txXfrm>
        <a:off x="5423921" y="2530"/>
        <a:ext cx="2245369" cy="1347221"/>
      </dsp:txXfrm>
    </dsp:sp>
    <dsp:sp modelId="{6C999840-1C7E-4699-99C7-9771524D8374}">
      <dsp:nvSpPr>
        <dsp:cNvPr id="0" name=""/>
        <dsp:cNvSpPr/>
      </dsp:nvSpPr>
      <dsp:spPr>
        <a:xfrm>
          <a:off x="484108" y="1574289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 err="1"/>
            <a:t>Checksheet</a:t>
          </a:r>
          <a:r>
            <a:rPr lang="en-US" sz="1800" b="0" kern="1200" dirty="0"/>
            <a:t> - basic form to standardize data collection</a:t>
          </a:r>
        </a:p>
      </dsp:txBody>
      <dsp:txXfrm>
        <a:off x="484108" y="1574289"/>
        <a:ext cx="2245369" cy="1347221"/>
      </dsp:txXfrm>
    </dsp:sp>
    <dsp:sp modelId="{11F6CCB3-2E25-43CC-818A-4938B300FE34}">
      <dsp:nvSpPr>
        <dsp:cNvPr id="0" name=""/>
        <dsp:cNvSpPr/>
      </dsp:nvSpPr>
      <dsp:spPr>
        <a:xfrm>
          <a:off x="2954015" y="1574289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Cause-and-effect diagram - show relationships between causes and problems</a:t>
          </a:r>
        </a:p>
      </dsp:txBody>
      <dsp:txXfrm>
        <a:off x="2954015" y="1574289"/>
        <a:ext cx="2245369" cy="1347221"/>
      </dsp:txXfrm>
    </dsp:sp>
    <dsp:sp modelId="{8151B389-8CF4-40E2-9DC7-98A60D2C59EE}">
      <dsp:nvSpPr>
        <dsp:cNvPr id="0" name=""/>
        <dsp:cNvSpPr/>
      </dsp:nvSpPr>
      <dsp:spPr>
        <a:xfrm>
          <a:off x="5423921" y="1574289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Opportunity flow diagram - used to separate value-added from non-value-added</a:t>
          </a:r>
        </a:p>
      </dsp:txBody>
      <dsp:txXfrm>
        <a:off x="5423921" y="1574289"/>
        <a:ext cx="2245369" cy="1347221"/>
      </dsp:txXfrm>
    </dsp:sp>
    <dsp:sp modelId="{5BF08145-8F8E-4ECB-87BF-0ED917D6F674}">
      <dsp:nvSpPr>
        <dsp:cNvPr id="0" name=""/>
        <dsp:cNvSpPr/>
      </dsp:nvSpPr>
      <dsp:spPr>
        <a:xfrm>
          <a:off x="2954015" y="3146047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Process control chart - used to assure that processes are in statistical control</a:t>
          </a:r>
        </a:p>
      </dsp:txBody>
      <dsp:txXfrm>
        <a:off x="2954015" y="3146047"/>
        <a:ext cx="2245369" cy="1347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7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7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A6F6E92-42D9-4CAE-BB31-D8C4ACCA2D4D}" type="datetimeFigureOut">
              <a:rPr lang="en-US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FED002E-569D-4538-957F-58263752F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74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97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21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3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4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59590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24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9941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42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48634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27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989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90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3855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7F4AC9B-F52C-47F2-9CA2-F9E64AA06841}" type="datetime1">
              <a:rPr lang="en-US" smtClean="0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10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0914ACD6-B0B9-49F5-B3BA-E579D349E9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68748" y="1570180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52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81BBA898-C220-46D7-A4FC-51B0C4CC87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708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9EEA2F6E-2AFA-4A72-93F6-0D83EB2533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21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076FD1A6-860F-4B15-AC8F-A0CDC6F49D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46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9EB70D34-7E3B-42D2-944E-91CC78F67E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468748" y="1588652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28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30767AAA-4DE5-4199-AC3F-C0F338C8EE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3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12-</a:t>
            </a:r>
            <a:fld id="{604A6FD5-1A6F-43FD-859A-C389F888F5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286000" y="659639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9551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12: Six Sigma Quality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914400" indent="-914400"/>
            <a:r>
              <a:rPr lang="en-US" dirty="0"/>
              <a:t>LO12–1: Explain the scope of total quality management in a firm.</a:t>
            </a:r>
          </a:p>
          <a:p>
            <a:pPr marL="914400" indent="-914400"/>
            <a:r>
              <a:rPr lang="en-US" dirty="0"/>
              <a:t>LO12–2: Understand the Six Sigma approach to improving quality and productivity.</a:t>
            </a:r>
          </a:p>
          <a:p>
            <a:pPr marL="914400" indent="-914400"/>
            <a:r>
              <a:rPr lang="en-US" dirty="0"/>
              <a:t>LO12–3: Illustrate globally recognized quality benchmarks.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Sigma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philosophy and set of methods companies use to eliminate defects in their products and processes</a:t>
                </a:r>
              </a:p>
              <a:p>
                <a:r>
                  <a:rPr lang="en-US" dirty="0"/>
                  <a:t>Seeks to reduce variation in the processes that lead to product defects</a:t>
                </a:r>
              </a:p>
              <a:p>
                <a:r>
                  <a:rPr lang="en-US" dirty="0"/>
                  <a:t>The name, “Six Sigma,” refers to the goal of no more than four defects per million units</a:t>
                </a:r>
              </a:p>
              <a:p>
                <a:r>
                  <a:rPr lang="en-US" dirty="0"/>
                  <a:t>DPMO is defects per million opportunities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𝐷𝑃𝑀𝑂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𝑑𝑒𝑓𝑒𝑐𝑡𝑠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𝑜𝑝𝑝𝑜𝑟𝑡𝑢𝑛𝑖𝑡𝑖𝑒𝑠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𝑓𝑜𝑟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𝑒𝑟𝑟𝑜𝑟𝑠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𝑢𝑛𝑖𝑡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×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𝑢𝑛𝑖𝑡𝑠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55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875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D19DC552-E751-4585-B37C-ADCC9E78050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DMAIC Cycle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09D87557-AB89-48CE-88A5-48183D8DE587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Six Sigma Analytical Tools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12775" y="16637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D65E217D-9B0B-46F4-B338-FB8BB43D80B7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DC20BCEC-9313-47CC-984F-D8CD8602F2A3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6656388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E85513A0-3F34-4038-9FB5-8A85665C98EE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28800"/>
            <a:ext cx="44577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Checksheet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CC4B4861-CD36-43AD-9F14-7CFA69CBF522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600200"/>
            <a:ext cx="450532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Cause-and-Effect Diagram (Fishbone Diagram)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0CBD3D58-3733-4A35-8B17-52BCCF59682C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00200"/>
            <a:ext cx="784860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Opportunity Flow Diagram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B087C0B4-F44F-4429-9322-10B6A07E327D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17662"/>
            <a:ext cx="6553200" cy="478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Control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6BEE9ADE-FF56-4363-9977-DB33104346E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925" y="1676400"/>
            <a:ext cx="57340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Six Sigma Tools</a:t>
            </a:r>
          </a:p>
        </p:txBody>
      </p:sp>
      <p:sp>
        <p:nvSpPr>
          <p:cNvPr id="3379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Failure mode and effect analysis (FMEA)</a:t>
            </a:r>
            <a:r>
              <a:rPr lang="en-US" dirty="0"/>
              <a:t>: a structured approach to identify, estimate, prioritize, and evaluate risk of possible failures at each stage in the process</a:t>
            </a:r>
          </a:p>
          <a:p>
            <a:r>
              <a:rPr lang="en-US" b="1" dirty="0"/>
              <a:t>Design of experiments (DOE)</a:t>
            </a:r>
            <a:r>
              <a:rPr lang="en-US" dirty="0"/>
              <a:t>: a statistical methodology to determine cause-and-effect relationships between process variables and output</a:t>
            </a:r>
          </a:p>
          <a:p>
            <a:pPr lvl="1"/>
            <a:r>
              <a:rPr lang="en-US" dirty="0"/>
              <a:t>Permits experimentation with many variables simultaneously</a:t>
            </a:r>
          </a:p>
          <a:p>
            <a:r>
              <a:rPr lang="en-US" dirty="0"/>
              <a:t>Lean Six Sigma combines the implementation and quality control tools of Six Sigma and the inventory management concept of lean manufacturing</a:t>
            </a:r>
          </a:p>
          <a:p>
            <a:r>
              <a:rPr lang="en-US" dirty="0"/>
              <a:t>Lean manufacturing achieves high-volume production and minimal waste through the use of just-in-time inventory methods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1720E41B-FA7C-441F-9978-6FFD3AF80C5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Quality Management (TQM)</a:t>
            </a:r>
          </a:p>
        </p:txBody>
      </p:sp>
      <p:sp>
        <p:nvSpPr>
          <p:cNvPr id="1638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Total quality management</a:t>
            </a:r>
            <a:r>
              <a:rPr lang="en-US" dirty="0"/>
              <a:t>: managing the entire organization so that it excels on all dimensions of products and services that are important to the customer</a:t>
            </a:r>
          </a:p>
          <a:p>
            <a:r>
              <a:rPr lang="en-US" dirty="0"/>
              <a:t>Two fundamental operational goals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Careful design of the product or service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Ensuring that the organization’s systems can consistently produce the design</a:t>
            </a:r>
          </a:p>
          <a:p>
            <a:r>
              <a:rPr lang="en-US" dirty="0"/>
              <a:t>Can only be achieved if the entire organization is oriented toward them</a:t>
            </a:r>
          </a:p>
          <a:p>
            <a:pPr lvl="1"/>
            <a:r>
              <a:rPr lang="en-US" dirty="0"/>
              <a:t>Hence, the term </a:t>
            </a:r>
            <a:r>
              <a:rPr lang="en-US" i="1" dirty="0"/>
              <a:t>total</a:t>
            </a:r>
            <a:r>
              <a:rPr lang="en-US" dirty="0"/>
              <a:t> quality management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6F190729-D49B-4BC1-99DC-7B17233C2AE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Six Sigma Roles and Responsibilities</a:t>
            </a:r>
          </a:p>
        </p:txBody>
      </p:sp>
      <p:sp>
        <p:nvSpPr>
          <p:cNvPr id="77832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Executive leaders must champion the process of improvement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Corporation-wide training in Six Sigma concepts and tools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Set stretch objectives for improvement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Continuous reinforcement and rewards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71C4C193-866A-4AB3-8432-3BC741FBF0C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Shingo System: Fail-Safe Design</a:t>
            </a:r>
          </a:p>
        </p:txBody>
      </p:sp>
      <p:sp>
        <p:nvSpPr>
          <p:cNvPr id="36866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Shingo’s argument:</a:t>
            </a:r>
          </a:p>
          <a:p>
            <a:pPr lvl="1"/>
            <a:r>
              <a:rPr lang="en-US" dirty="0"/>
              <a:t>SQC methods do not prevent defects</a:t>
            </a:r>
          </a:p>
          <a:p>
            <a:pPr lvl="1"/>
            <a:r>
              <a:rPr lang="en-US" dirty="0"/>
              <a:t>Defects arise when people make errors</a:t>
            </a:r>
          </a:p>
          <a:p>
            <a:pPr lvl="1"/>
            <a:r>
              <a:rPr lang="en-US" dirty="0"/>
              <a:t>Defects can be prevented by providing workers with feedback on errors</a:t>
            </a:r>
          </a:p>
          <a:p>
            <a:pPr marL="891540" lvl="2" indent="-342900">
              <a:buFont typeface="+mj-lt"/>
              <a:buAutoNum type="arabicPeriod"/>
            </a:pPr>
            <a:r>
              <a:rPr lang="en-US" dirty="0"/>
              <a:t>Successive check</a:t>
            </a:r>
          </a:p>
          <a:p>
            <a:pPr marL="891540" lvl="2" indent="-342900">
              <a:buFont typeface="+mj-lt"/>
              <a:buAutoNum type="arabicPeriod"/>
            </a:pPr>
            <a:r>
              <a:rPr lang="en-US" dirty="0"/>
              <a:t>Self-check</a:t>
            </a:r>
          </a:p>
          <a:p>
            <a:pPr marL="891540" lvl="2" indent="-342900">
              <a:buFont typeface="+mj-lt"/>
              <a:buAutoNum type="arabicPeriod"/>
            </a:pPr>
            <a:r>
              <a:rPr lang="en-US" dirty="0"/>
              <a:t>Source inspection</a:t>
            </a:r>
          </a:p>
          <a:p>
            <a:r>
              <a:rPr lang="en-US" dirty="0"/>
              <a:t>Poka-yoke includes:</a:t>
            </a:r>
          </a:p>
          <a:p>
            <a:pPr lvl="1"/>
            <a:r>
              <a:rPr lang="en-US" dirty="0"/>
              <a:t>Checklists</a:t>
            </a:r>
          </a:p>
          <a:p>
            <a:pPr lvl="1"/>
            <a:r>
              <a:rPr lang="en-US" dirty="0"/>
              <a:t>Special tooling that prevents workers from making errors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ABFD99AB-4E83-4430-8465-796EDCF08D1C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ISO 9000 and ISO 14000</a:t>
            </a:r>
          </a:p>
        </p:txBody>
      </p:sp>
      <p:sp>
        <p:nvSpPr>
          <p:cNvPr id="38914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Series of international standards agreed upon by the International Organization for Standardization (ISO)</a:t>
            </a:r>
          </a:p>
          <a:p>
            <a:pPr lvl="1"/>
            <a:r>
              <a:rPr lang="en-US" dirty="0"/>
              <a:t>Adopted in 1987</a:t>
            </a:r>
          </a:p>
          <a:p>
            <a:pPr lvl="1"/>
            <a:r>
              <a:rPr lang="en-US" dirty="0"/>
              <a:t>Used in more than 160 countries</a:t>
            </a:r>
          </a:p>
          <a:p>
            <a:r>
              <a:rPr lang="en-US" dirty="0"/>
              <a:t>A prerequisite for global competition?</a:t>
            </a:r>
          </a:p>
          <a:p>
            <a:r>
              <a:rPr lang="en-US" dirty="0"/>
              <a:t>ISO 9000 an international reference for quality; ISO 14000 primarily concerned with environmental management 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78825408-BFF1-49AF-AE3E-F40BD71916C3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Seven Quality Management Principles ISO 9000 Based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Customer focus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Leadership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Involvement of people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Process approach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Continual improvement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Factual approach to decision making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Mutually beneficial supplier relationships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12-</a:t>
            </a:r>
            <a:fld id="{0914ACD6-B0B9-49F5-B3BA-E579D349E97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69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Forms of ISO Certification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First party</a:t>
            </a:r>
            <a:r>
              <a:rPr lang="en-US" dirty="0"/>
              <a:t>: a firm audits itself against ISO 9000 standards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Second party</a:t>
            </a:r>
            <a:r>
              <a:rPr lang="en-US" dirty="0"/>
              <a:t>: a customer audits its supplier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Third party</a:t>
            </a:r>
            <a:r>
              <a:rPr lang="en-US" dirty="0"/>
              <a:t>: a "qualified" national or international standards or certifying agency serves as auditor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4BCBB72F-8639-4FD2-88C4-B3FA8440E01E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TQM is a comprehensive approach to quality</a:t>
            </a:r>
          </a:p>
          <a:p>
            <a:pPr lvl="1"/>
            <a:r>
              <a:rPr lang="en-US" dirty="0"/>
              <a:t>Two goals: design of the produce/service and ensuring consistency</a:t>
            </a:r>
          </a:p>
          <a:p>
            <a:r>
              <a:rPr lang="en-US" dirty="0"/>
              <a:t>Quality specifications are fundamental to a sound quality program</a:t>
            </a:r>
          </a:p>
          <a:p>
            <a:r>
              <a:rPr lang="en-US" dirty="0"/>
              <a:t>Processes are designed so design specifications </a:t>
            </a:r>
            <a:r>
              <a:rPr lang="en-US"/>
              <a:t>are met </a:t>
            </a:r>
            <a:r>
              <a:rPr lang="en-US" dirty="0"/>
              <a:t>when the product is produced or the service delivered</a:t>
            </a:r>
          </a:p>
          <a:p>
            <a:r>
              <a:rPr lang="en-US" dirty="0"/>
              <a:t>Costs related to quality may be difficult to measure</a:t>
            </a:r>
          </a:p>
          <a:p>
            <a:r>
              <a:rPr lang="en-US" dirty="0"/>
              <a:t>Six Sigma projects follow five steps: (1) define, (2) measure, (3) analyze, (4) improve, and (5) control</a:t>
            </a:r>
          </a:p>
          <a:p>
            <a:r>
              <a:rPr lang="en-US" dirty="0"/>
              <a:t>Often, fail-safe procedures can be included in a process that guarantees a very high level of quality</a:t>
            </a:r>
          </a:p>
          <a:p>
            <a:r>
              <a:rPr lang="en-US" dirty="0"/>
              <a:t>The International Organization for Standardization (ISO) has developed specifications that define best-quality practices</a:t>
            </a:r>
          </a:p>
          <a:p>
            <a:pPr lvl="1"/>
            <a:r>
              <a:rPr lang="en-US" dirty="0"/>
              <a:t>The two most accepted specifications are ISO 9000 and ISO 14000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12-</a:t>
            </a:r>
            <a:fld id="{0914ACD6-B0B9-49F5-B3BA-E579D349E97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210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This refers to the inherent value of the product in the marketplace and is a strategic decision for the firm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Relates to how well a product or service meets design specifications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Relates to how the customer views the ability of the product to meet his/her objectives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series of international quality standards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enemy of good quality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Six Sigma process that is running at the center of its control limits would expect this defect rate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standard quality improvement methodology developed by General Electric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12-</a:t>
            </a:r>
            <a:fld id="{0914ACD6-B0B9-49F5-B3BA-E579D349E97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3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Malcolm Baldrige National Quality Award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award established by the U.S. Department of Commerce given annually to companies that excel in quality</a:t>
            </a:r>
          </a:p>
          <a:p>
            <a:r>
              <a:rPr lang="en-US" dirty="0"/>
              <a:t>The Baldrige Quality Award is given to organizations that have demonstrated outstanding quality in their products and processes</a:t>
            </a:r>
          </a:p>
          <a:p>
            <a:r>
              <a:rPr lang="en-US" dirty="0"/>
              <a:t>The award program is administered by the National Institute of Standards and Technology, an agency of the U.S. Department of Commerce</a:t>
            </a:r>
          </a:p>
          <a:p>
            <a:r>
              <a:rPr lang="en-US" dirty="0"/>
              <a:t>A total of up to 18 awards may be given annually in these categories: manufacturing, service, small business, education and health care, and not-for-profit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802DE111-615F-4365-BD46-2E9703C478D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Leadership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Strategic Planning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Customer and Market Focus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Information and Analysis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Human Resource Focus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Process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Business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37EDE773-D028-49E4-81C0-79D64B17AF0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Baldrige – Scoring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Applications are scored on total points out of 1,000</a:t>
            </a:r>
          </a:p>
          <a:p>
            <a:r>
              <a:rPr lang="en-US"/>
              <a:t>Those scoring over 650 get selected for site visits, which decide the final winner</a:t>
            </a:r>
          </a:p>
          <a:p>
            <a:r>
              <a:rPr lang="en-US"/>
              <a:t>Other benefits:</a:t>
            </a:r>
          </a:p>
          <a:p>
            <a:pPr lvl="1"/>
            <a:r>
              <a:rPr lang="en-US"/>
              <a:t>Feedback from the Baldrige examiners</a:t>
            </a:r>
          </a:p>
          <a:p>
            <a:pPr lvl="1"/>
            <a:r>
              <a:rPr lang="en-US"/>
              <a:t>“An audit report of the firm’s practices”</a:t>
            </a:r>
          </a:p>
          <a:p>
            <a:r>
              <a:rPr lang="en-US"/>
              <a:t>Many states use Baldrige Criteria as the basis for their own awards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3ECF198C-9731-4566-9159-1FE10D1CBDB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Quality Gurus Compared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4A0B1A18-75E0-4E7C-9754-D1A7094125E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539" y="1981200"/>
            <a:ext cx="8396288" cy="335007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Quality Gurus Compared </a:t>
            </a:r>
            <a:r>
              <a:rPr lang="en-US" sz="2000" dirty="0"/>
              <a:t>Continued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12-</a:t>
            </a:r>
            <a:fld id="{4A0B1A18-75E0-4E7C-9754-D1A7094125E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8167688" cy="354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5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Costs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Design quality</a:t>
            </a:r>
            <a:r>
              <a:rPr lang="en-US" dirty="0"/>
              <a:t>: inherent value of the product in the marketplace</a:t>
            </a:r>
          </a:p>
          <a:p>
            <a:r>
              <a:rPr lang="en-US" b="1" dirty="0"/>
              <a:t>Conformance quality</a:t>
            </a:r>
            <a:r>
              <a:rPr lang="en-US" dirty="0"/>
              <a:t>: degree to which the product or service design specifications are met</a:t>
            </a:r>
          </a:p>
          <a:p>
            <a:r>
              <a:rPr lang="en-US" b="1" dirty="0"/>
              <a:t>Appraisal costs</a:t>
            </a:r>
            <a:r>
              <a:rPr lang="en-US" dirty="0"/>
              <a:t>: costs of the inspection and testing to ensure that the product or process is acceptable</a:t>
            </a:r>
          </a:p>
          <a:p>
            <a:r>
              <a:rPr lang="en-US" b="1" dirty="0"/>
              <a:t>Prevention costs</a:t>
            </a:r>
            <a:r>
              <a:rPr lang="en-US" dirty="0"/>
              <a:t>: sum of all the costs to prevent defects</a:t>
            </a:r>
          </a:p>
          <a:p>
            <a:r>
              <a:rPr lang="en-US" b="1" dirty="0"/>
              <a:t>Internal failure costs</a:t>
            </a:r>
            <a:r>
              <a:rPr lang="en-US" dirty="0"/>
              <a:t>: costs for defects incurred within the system</a:t>
            </a:r>
          </a:p>
          <a:p>
            <a:r>
              <a:rPr lang="en-US" b="1" dirty="0"/>
              <a:t>External failure costs</a:t>
            </a:r>
            <a:r>
              <a:rPr lang="en-US" dirty="0"/>
              <a:t>: costs for defects that pass through the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12-</a:t>
            </a:r>
            <a:fld id="{07B18160-A7F0-4829-A20E-50F20C7A449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of Design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12-</a:t>
            </a:r>
            <a:fld id="{0914ACD6-B0B9-49F5-B3BA-E579D349E9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12.2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33600"/>
            <a:ext cx="8370455" cy="232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928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Jacobs_15e_ppttemplate</Template>
  <TotalTime>359</TotalTime>
  <Words>1124</Words>
  <Application>Microsoft Office PowerPoint</Application>
  <PresentationFormat>On-screen Show (4:3)</PresentationFormat>
  <Paragraphs>163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 Math</vt:lpstr>
      <vt:lpstr>Times New Roman</vt:lpstr>
      <vt:lpstr>Clarity</vt:lpstr>
      <vt:lpstr>Chapter 12: Six Sigma Quality</vt:lpstr>
      <vt:lpstr>Total Quality Management (TQM)</vt:lpstr>
      <vt:lpstr>Malcolm Baldrige National Quality Award</vt:lpstr>
      <vt:lpstr>Categories</vt:lpstr>
      <vt:lpstr>Baldrige – Scoring</vt:lpstr>
      <vt:lpstr>The Quality Gurus Compared</vt:lpstr>
      <vt:lpstr>The Quality Gurus Compared Continued</vt:lpstr>
      <vt:lpstr>Quality Costs</vt:lpstr>
      <vt:lpstr>Dimensions of Design Quality</vt:lpstr>
      <vt:lpstr>Six Sigma</vt:lpstr>
      <vt:lpstr>DMAIC Cycle</vt:lpstr>
      <vt:lpstr>Six Sigma Analytical Tools</vt:lpstr>
      <vt:lpstr>Flowchart</vt:lpstr>
      <vt:lpstr>Run Chart</vt:lpstr>
      <vt:lpstr>Checksheet</vt:lpstr>
      <vt:lpstr>Cause-and-Effect Diagram (Fishbone Diagram)</vt:lpstr>
      <vt:lpstr>Opportunity Flow Diagram</vt:lpstr>
      <vt:lpstr>Process Control Chart</vt:lpstr>
      <vt:lpstr>Additional Six Sigma Tools</vt:lpstr>
      <vt:lpstr>Six Sigma Roles and Responsibilities</vt:lpstr>
      <vt:lpstr>The Shingo System: Fail-Safe Design</vt:lpstr>
      <vt:lpstr>ISO 9000 and ISO 14000</vt:lpstr>
      <vt:lpstr>Seven Quality Management Principles ISO 9000 Based On</vt:lpstr>
      <vt:lpstr>Three Forms of ISO Certification</vt:lpstr>
      <vt:lpstr>Summary</vt:lpstr>
      <vt:lpstr>Practice Exam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Sigma Quality</dc:title>
  <dc:subject>Operations Management</dc:subject>
  <dc:creator>Dr. Ronny Richardson DrRonnyRichardson@gmail.com</dc:creator>
  <cp:lastModifiedBy>McAndrews, Ryan</cp:lastModifiedBy>
  <cp:revision>46</cp:revision>
  <dcterms:created xsi:type="dcterms:W3CDTF">2012-08-16T13:11:05Z</dcterms:created>
  <dcterms:modified xsi:type="dcterms:W3CDTF">2017-01-20T21:23:58Z</dcterms:modified>
</cp:coreProperties>
</file>