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07" r:id="rId1"/>
  </p:sldMasterIdLst>
  <p:notesMasterIdLst>
    <p:notesMasterId r:id="rId32"/>
  </p:notesMasterIdLst>
  <p:sldIdLst>
    <p:sldId id="256" r:id="rId2"/>
    <p:sldId id="258" r:id="rId3"/>
    <p:sldId id="299" r:id="rId4"/>
    <p:sldId id="300" r:id="rId5"/>
    <p:sldId id="259" r:id="rId6"/>
    <p:sldId id="260" r:id="rId7"/>
    <p:sldId id="261" r:id="rId8"/>
    <p:sldId id="301" r:id="rId9"/>
    <p:sldId id="264" r:id="rId10"/>
    <p:sldId id="302" r:id="rId11"/>
    <p:sldId id="304" r:id="rId12"/>
    <p:sldId id="305" r:id="rId13"/>
    <p:sldId id="306" r:id="rId14"/>
    <p:sldId id="283" r:id="rId15"/>
    <p:sldId id="284" r:id="rId16"/>
    <p:sldId id="286" r:id="rId17"/>
    <p:sldId id="288" r:id="rId18"/>
    <p:sldId id="289" r:id="rId19"/>
    <p:sldId id="307" r:id="rId20"/>
    <p:sldId id="308" r:id="rId21"/>
    <p:sldId id="309" r:id="rId22"/>
    <p:sldId id="292" r:id="rId23"/>
    <p:sldId id="293" r:id="rId24"/>
    <p:sldId id="294" r:id="rId25"/>
    <p:sldId id="310" r:id="rId26"/>
    <p:sldId id="311" r:id="rId27"/>
    <p:sldId id="312" r:id="rId28"/>
    <p:sldId id="313" r:id="rId29"/>
    <p:sldId id="314" r:id="rId30"/>
    <p:sldId id="315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18" autoAdjust="0"/>
    <p:restoredTop sz="95232" autoAdjust="0"/>
  </p:normalViewPr>
  <p:slideViewPr>
    <p:cSldViewPr>
      <p:cViewPr varScale="1">
        <p:scale>
          <a:sx n="90" d="100"/>
          <a:sy n="90" d="100"/>
        </p:scale>
        <p:origin x="162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9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09C737-FF31-40EC-BF26-2058FEC7151B}" type="doc">
      <dgm:prSet loTypeId="urn:microsoft.com/office/officeart/2005/8/layout/vProcess5" loCatId="process" qsTypeId="urn:microsoft.com/office/officeart/2005/8/quickstyle/simple1#29" qsCatId="simple" csTypeId="urn:microsoft.com/office/officeart/2005/8/colors/accent1_2#29" csCatId="accent1" phldr="1"/>
      <dgm:spPr/>
      <dgm:t>
        <a:bodyPr/>
        <a:lstStyle/>
        <a:p>
          <a:endParaRPr lang="en-US"/>
        </a:p>
      </dgm:t>
    </dgm:pt>
    <dgm:pt modelId="{026547C7-D999-4386-ACBF-0D2ED6FE3D26}">
      <dgm:prSet phldrT="[Text]"/>
      <dgm:spPr/>
      <dgm:t>
        <a:bodyPr/>
        <a:lstStyle/>
        <a:p>
          <a:r>
            <a:rPr lang="en-US" dirty="0"/>
            <a:t>Lean is based on the logic that nothing will be produced until it is needed</a:t>
          </a:r>
        </a:p>
      </dgm:t>
    </dgm:pt>
    <dgm:pt modelId="{FACD1910-7FB2-4354-81A4-0B82D899285E}" type="parTrans" cxnId="{A32C5E38-48F5-4030-BBD0-8B8B4E44040C}">
      <dgm:prSet/>
      <dgm:spPr/>
      <dgm:t>
        <a:bodyPr/>
        <a:lstStyle/>
        <a:p>
          <a:endParaRPr lang="en-US"/>
        </a:p>
      </dgm:t>
    </dgm:pt>
    <dgm:pt modelId="{F2282B81-A6EB-4446-A45A-CA3CC0D015E9}" type="sibTrans" cxnId="{A32C5E38-48F5-4030-BBD0-8B8B4E44040C}">
      <dgm:prSet/>
      <dgm:spPr/>
      <dgm:t>
        <a:bodyPr/>
        <a:lstStyle/>
        <a:p>
          <a:endParaRPr lang="en-US"/>
        </a:p>
      </dgm:t>
    </dgm:pt>
    <dgm:pt modelId="{BE072F47-0194-4FB0-8F53-E27EF15F990D}">
      <dgm:prSet/>
      <dgm:spPr/>
      <dgm:t>
        <a:bodyPr/>
        <a:lstStyle/>
        <a:p>
          <a:r>
            <a:rPr lang="en-US" dirty="0"/>
            <a:t>A sale pulls a replacement from the last position in the system</a:t>
          </a:r>
        </a:p>
      </dgm:t>
    </dgm:pt>
    <dgm:pt modelId="{7B911B7F-1955-4B60-ADDC-FCE36765FF46}" type="parTrans" cxnId="{EEB2EF2E-E6C1-4974-8996-C44043715230}">
      <dgm:prSet/>
      <dgm:spPr/>
      <dgm:t>
        <a:bodyPr/>
        <a:lstStyle/>
        <a:p>
          <a:endParaRPr lang="en-US"/>
        </a:p>
      </dgm:t>
    </dgm:pt>
    <dgm:pt modelId="{E8FA1866-8A4E-482D-9258-0911D5B7A9CD}" type="sibTrans" cxnId="{EEB2EF2E-E6C1-4974-8996-C44043715230}">
      <dgm:prSet/>
      <dgm:spPr/>
      <dgm:t>
        <a:bodyPr/>
        <a:lstStyle/>
        <a:p>
          <a:endParaRPr lang="en-US"/>
        </a:p>
      </dgm:t>
    </dgm:pt>
    <dgm:pt modelId="{FBE6F50A-DE63-4354-A328-7178E61AF715}">
      <dgm:prSet/>
      <dgm:spPr/>
      <dgm:t>
        <a:bodyPr/>
        <a:lstStyle/>
        <a:p>
          <a:r>
            <a:rPr lang="en-US" dirty="0"/>
            <a:t>This triggers an order to the factory production line</a:t>
          </a:r>
        </a:p>
      </dgm:t>
    </dgm:pt>
    <dgm:pt modelId="{D425A0F4-0C52-4A11-8D76-1521B5395670}" type="parTrans" cxnId="{F6D638B2-BDD4-4D9E-926F-06BFBF0CBE8B}">
      <dgm:prSet/>
      <dgm:spPr/>
      <dgm:t>
        <a:bodyPr/>
        <a:lstStyle/>
        <a:p>
          <a:endParaRPr lang="en-US"/>
        </a:p>
      </dgm:t>
    </dgm:pt>
    <dgm:pt modelId="{F7159361-C61D-4408-BB63-6410B05F3AF5}" type="sibTrans" cxnId="{F6D638B2-BDD4-4D9E-926F-06BFBF0CBE8B}">
      <dgm:prSet/>
      <dgm:spPr/>
      <dgm:t>
        <a:bodyPr/>
        <a:lstStyle/>
        <a:p>
          <a:endParaRPr lang="en-US"/>
        </a:p>
      </dgm:t>
    </dgm:pt>
    <dgm:pt modelId="{CB0750C1-86C2-4E34-8919-71A3F43DE5FA}">
      <dgm:prSet/>
      <dgm:spPr/>
      <dgm:t>
        <a:bodyPr/>
        <a:lstStyle/>
        <a:p>
          <a:r>
            <a:rPr lang="en-US" dirty="0"/>
            <a:t>Each upstream station then pulls from the next station further upstream</a:t>
          </a:r>
        </a:p>
      </dgm:t>
    </dgm:pt>
    <dgm:pt modelId="{CCB7E6AD-4297-4D0C-B550-08B726798666}" type="parTrans" cxnId="{8EF8A8A3-3330-4DB3-AC93-67A137C3DDFA}">
      <dgm:prSet/>
      <dgm:spPr/>
      <dgm:t>
        <a:bodyPr/>
        <a:lstStyle/>
        <a:p>
          <a:endParaRPr lang="en-US"/>
        </a:p>
      </dgm:t>
    </dgm:pt>
    <dgm:pt modelId="{E906ABB4-5DBA-405E-A0FE-B4B025F18ED2}" type="sibTrans" cxnId="{8EF8A8A3-3330-4DB3-AC93-67A137C3DDFA}">
      <dgm:prSet/>
      <dgm:spPr/>
      <dgm:t>
        <a:bodyPr/>
        <a:lstStyle/>
        <a:p>
          <a:endParaRPr lang="en-US"/>
        </a:p>
      </dgm:t>
    </dgm:pt>
    <dgm:pt modelId="{5F0497E1-BB06-469D-9108-28B13913EA84}" type="pres">
      <dgm:prSet presAssocID="{7809C737-FF31-40EC-BF26-2058FEC7151B}" presName="outerComposite" presStyleCnt="0">
        <dgm:presLayoutVars>
          <dgm:chMax val="5"/>
          <dgm:dir/>
          <dgm:resizeHandles val="exact"/>
        </dgm:presLayoutVars>
      </dgm:prSet>
      <dgm:spPr/>
    </dgm:pt>
    <dgm:pt modelId="{BA13948E-EBEA-4150-BC00-4A2EC93F646A}" type="pres">
      <dgm:prSet presAssocID="{7809C737-FF31-40EC-BF26-2058FEC7151B}" presName="dummyMaxCanvas" presStyleCnt="0">
        <dgm:presLayoutVars/>
      </dgm:prSet>
      <dgm:spPr/>
    </dgm:pt>
    <dgm:pt modelId="{C2A773EE-45A0-445C-A1D6-BBC0305E0F22}" type="pres">
      <dgm:prSet presAssocID="{7809C737-FF31-40EC-BF26-2058FEC7151B}" presName="FourNodes_1" presStyleLbl="node1" presStyleIdx="0" presStyleCnt="4">
        <dgm:presLayoutVars>
          <dgm:bulletEnabled val="1"/>
        </dgm:presLayoutVars>
      </dgm:prSet>
      <dgm:spPr/>
    </dgm:pt>
    <dgm:pt modelId="{5D567C32-2927-4F56-849F-3895B1284348}" type="pres">
      <dgm:prSet presAssocID="{7809C737-FF31-40EC-BF26-2058FEC7151B}" presName="FourNodes_2" presStyleLbl="node1" presStyleIdx="1" presStyleCnt="4">
        <dgm:presLayoutVars>
          <dgm:bulletEnabled val="1"/>
        </dgm:presLayoutVars>
      </dgm:prSet>
      <dgm:spPr/>
    </dgm:pt>
    <dgm:pt modelId="{4AC9E227-DB23-408C-B140-CAA89241DC6D}" type="pres">
      <dgm:prSet presAssocID="{7809C737-FF31-40EC-BF26-2058FEC7151B}" presName="FourNodes_3" presStyleLbl="node1" presStyleIdx="2" presStyleCnt="4">
        <dgm:presLayoutVars>
          <dgm:bulletEnabled val="1"/>
        </dgm:presLayoutVars>
      </dgm:prSet>
      <dgm:spPr/>
    </dgm:pt>
    <dgm:pt modelId="{8598720D-7144-4EF5-BA4B-4A2315F88FED}" type="pres">
      <dgm:prSet presAssocID="{7809C737-FF31-40EC-BF26-2058FEC7151B}" presName="FourNodes_4" presStyleLbl="node1" presStyleIdx="3" presStyleCnt="4">
        <dgm:presLayoutVars>
          <dgm:bulletEnabled val="1"/>
        </dgm:presLayoutVars>
      </dgm:prSet>
      <dgm:spPr/>
    </dgm:pt>
    <dgm:pt modelId="{2B91F773-2864-41B9-A681-5D1FA566261C}" type="pres">
      <dgm:prSet presAssocID="{7809C737-FF31-40EC-BF26-2058FEC7151B}" presName="FourConn_1-2" presStyleLbl="fgAccFollowNode1" presStyleIdx="0" presStyleCnt="3">
        <dgm:presLayoutVars>
          <dgm:bulletEnabled val="1"/>
        </dgm:presLayoutVars>
      </dgm:prSet>
      <dgm:spPr/>
    </dgm:pt>
    <dgm:pt modelId="{C65AFD41-58E0-4529-9E39-1576D836A500}" type="pres">
      <dgm:prSet presAssocID="{7809C737-FF31-40EC-BF26-2058FEC7151B}" presName="FourConn_2-3" presStyleLbl="fgAccFollowNode1" presStyleIdx="1" presStyleCnt="3">
        <dgm:presLayoutVars>
          <dgm:bulletEnabled val="1"/>
        </dgm:presLayoutVars>
      </dgm:prSet>
      <dgm:spPr/>
    </dgm:pt>
    <dgm:pt modelId="{89795D89-1ACE-4BDD-BB0A-FDCACC8152AA}" type="pres">
      <dgm:prSet presAssocID="{7809C737-FF31-40EC-BF26-2058FEC7151B}" presName="FourConn_3-4" presStyleLbl="fgAccFollowNode1" presStyleIdx="2" presStyleCnt="3">
        <dgm:presLayoutVars>
          <dgm:bulletEnabled val="1"/>
        </dgm:presLayoutVars>
      </dgm:prSet>
      <dgm:spPr/>
    </dgm:pt>
    <dgm:pt modelId="{81EBF7F7-16D2-453B-BA66-20318D77D0B8}" type="pres">
      <dgm:prSet presAssocID="{7809C737-FF31-40EC-BF26-2058FEC7151B}" presName="FourNodes_1_text" presStyleLbl="node1" presStyleIdx="3" presStyleCnt="4">
        <dgm:presLayoutVars>
          <dgm:bulletEnabled val="1"/>
        </dgm:presLayoutVars>
      </dgm:prSet>
      <dgm:spPr/>
    </dgm:pt>
    <dgm:pt modelId="{9E42148B-411A-4A6C-AAAD-D23497683A99}" type="pres">
      <dgm:prSet presAssocID="{7809C737-FF31-40EC-BF26-2058FEC7151B}" presName="FourNodes_2_text" presStyleLbl="node1" presStyleIdx="3" presStyleCnt="4">
        <dgm:presLayoutVars>
          <dgm:bulletEnabled val="1"/>
        </dgm:presLayoutVars>
      </dgm:prSet>
      <dgm:spPr/>
    </dgm:pt>
    <dgm:pt modelId="{B9547338-3068-49B0-ABBE-B63DB1ECFAEA}" type="pres">
      <dgm:prSet presAssocID="{7809C737-FF31-40EC-BF26-2058FEC7151B}" presName="FourNodes_3_text" presStyleLbl="node1" presStyleIdx="3" presStyleCnt="4">
        <dgm:presLayoutVars>
          <dgm:bulletEnabled val="1"/>
        </dgm:presLayoutVars>
      </dgm:prSet>
      <dgm:spPr/>
    </dgm:pt>
    <dgm:pt modelId="{0AF9702D-0C06-4604-819F-84D2FAC09AF7}" type="pres">
      <dgm:prSet presAssocID="{7809C737-FF31-40EC-BF26-2058FEC7151B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3D1502E6-1DE0-42E5-BA81-611B7E18C994}" type="presOf" srcId="{7809C737-FF31-40EC-BF26-2058FEC7151B}" destId="{5F0497E1-BB06-469D-9108-28B13913EA84}" srcOrd="0" destOrd="0" presId="urn:microsoft.com/office/officeart/2005/8/layout/vProcess5"/>
    <dgm:cxn modelId="{44505F15-A194-4CD2-8724-4FA7E69DD69D}" type="presOf" srcId="{FBE6F50A-DE63-4354-A328-7178E61AF715}" destId="{B9547338-3068-49B0-ABBE-B63DB1ECFAEA}" srcOrd="1" destOrd="0" presId="urn:microsoft.com/office/officeart/2005/8/layout/vProcess5"/>
    <dgm:cxn modelId="{F6D638B2-BDD4-4D9E-926F-06BFBF0CBE8B}" srcId="{7809C737-FF31-40EC-BF26-2058FEC7151B}" destId="{FBE6F50A-DE63-4354-A328-7178E61AF715}" srcOrd="2" destOrd="0" parTransId="{D425A0F4-0C52-4A11-8D76-1521B5395670}" sibTransId="{F7159361-C61D-4408-BB63-6410B05F3AF5}"/>
    <dgm:cxn modelId="{A2E08FB9-CD37-4F36-B75F-7BADBC084E77}" type="presOf" srcId="{CB0750C1-86C2-4E34-8919-71A3F43DE5FA}" destId="{0AF9702D-0C06-4604-819F-84D2FAC09AF7}" srcOrd="1" destOrd="0" presId="urn:microsoft.com/office/officeart/2005/8/layout/vProcess5"/>
    <dgm:cxn modelId="{A32C5E38-48F5-4030-BBD0-8B8B4E44040C}" srcId="{7809C737-FF31-40EC-BF26-2058FEC7151B}" destId="{026547C7-D999-4386-ACBF-0D2ED6FE3D26}" srcOrd="0" destOrd="0" parTransId="{FACD1910-7FB2-4354-81A4-0B82D899285E}" sibTransId="{F2282B81-A6EB-4446-A45A-CA3CC0D015E9}"/>
    <dgm:cxn modelId="{8D284549-DD89-47E8-B7A4-13825BCE1432}" type="presOf" srcId="{F2282B81-A6EB-4446-A45A-CA3CC0D015E9}" destId="{2B91F773-2864-41B9-A681-5D1FA566261C}" srcOrd="0" destOrd="0" presId="urn:microsoft.com/office/officeart/2005/8/layout/vProcess5"/>
    <dgm:cxn modelId="{0B8E9D46-522E-4ADA-91F9-F9FD6B75D958}" type="presOf" srcId="{026547C7-D999-4386-ACBF-0D2ED6FE3D26}" destId="{81EBF7F7-16D2-453B-BA66-20318D77D0B8}" srcOrd="1" destOrd="0" presId="urn:microsoft.com/office/officeart/2005/8/layout/vProcess5"/>
    <dgm:cxn modelId="{8EF8A8A3-3330-4DB3-AC93-67A137C3DDFA}" srcId="{7809C737-FF31-40EC-BF26-2058FEC7151B}" destId="{CB0750C1-86C2-4E34-8919-71A3F43DE5FA}" srcOrd="3" destOrd="0" parTransId="{CCB7E6AD-4297-4D0C-B550-08B726798666}" sibTransId="{E906ABB4-5DBA-405E-A0FE-B4B025F18ED2}"/>
    <dgm:cxn modelId="{83677103-94F6-41AC-8A2C-1048D4E0083C}" type="presOf" srcId="{CB0750C1-86C2-4E34-8919-71A3F43DE5FA}" destId="{8598720D-7144-4EF5-BA4B-4A2315F88FED}" srcOrd="0" destOrd="0" presId="urn:microsoft.com/office/officeart/2005/8/layout/vProcess5"/>
    <dgm:cxn modelId="{1310A373-C84B-4643-96E6-404F6538D8CC}" type="presOf" srcId="{BE072F47-0194-4FB0-8F53-E27EF15F990D}" destId="{5D567C32-2927-4F56-849F-3895B1284348}" srcOrd="0" destOrd="0" presId="urn:microsoft.com/office/officeart/2005/8/layout/vProcess5"/>
    <dgm:cxn modelId="{702A13A9-A7E2-4A6A-9DC6-DE332975013C}" type="presOf" srcId="{FBE6F50A-DE63-4354-A328-7178E61AF715}" destId="{4AC9E227-DB23-408C-B140-CAA89241DC6D}" srcOrd="0" destOrd="0" presId="urn:microsoft.com/office/officeart/2005/8/layout/vProcess5"/>
    <dgm:cxn modelId="{EEB2EF2E-E6C1-4974-8996-C44043715230}" srcId="{7809C737-FF31-40EC-BF26-2058FEC7151B}" destId="{BE072F47-0194-4FB0-8F53-E27EF15F990D}" srcOrd="1" destOrd="0" parTransId="{7B911B7F-1955-4B60-ADDC-FCE36765FF46}" sibTransId="{E8FA1866-8A4E-482D-9258-0911D5B7A9CD}"/>
    <dgm:cxn modelId="{2AE1C469-717A-43EF-83BC-D6151B449128}" type="presOf" srcId="{E8FA1866-8A4E-482D-9258-0911D5B7A9CD}" destId="{C65AFD41-58E0-4529-9E39-1576D836A500}" srcOrd="0" destOrd="0" presId="urn:microsoft.com/office/officeart/2005/8/layout/vProcess5"/>
    <dgm:cxn modelId="{14186B84-759B-4003-8B00-B223F9DBD0FD}" type="presOf" srcId="{F7159361-C61D-4408-BB63-6410B05F3AF5}" destId="{89795D89-1ACE-4BDD-BB0A-FDCACC8152AA}" srcOrd="0" destOrd="0" presId="urn:microsoft.com/office/officeart/2005/8/layout/vProcess5"/>
    <dgm:cxn modelId="{3F2DA9B6-7669-44D4-AA41-58E7B497C872}" type="presOf" srcId="{026547C7-D999-4386-ACBF-0D2ED6FE3D26}" destId="{C2A773EE-45A0-445C-A1D6-BBC0305E0F22}" srcOrd="0" destOrd="0" presId="urn:microsoft.com/office/officeart/2005/8/layout/vProcess5"/>
    <dgm:cxn modelId="{B4C58DC3-B23F-44F5-B335-9AAB0135C789}" type="presOf" srcId="{BE072F47-0194-4FB0-8F53-E27EF15F990D}" destId="{9E42148B-411A-4A6C-AAAD-D23497683A99}" srcOrd="1" destOrd="0" presId="urn:microsoft.com/office/officeart/2005/8/layout/vProcess5"/>
    <dgm:cxn modelId="{90A7EE11-45FE-4D1A-8240-C411ABB8AFFB}" type="presParOf" srcId="{5F0497E1-BB06-469D-9108-28B13913EA84}" destId="{BA13948E-EBEA-4150-BC00-4A2EC93F646A}" srcOrd="0" destOrd="0" presId="urn:microsoft.com/office/officeart/2005/8/layout/vProcess5"/>
    <dgm:cxn modelId="{9BCBF5BE-8B56-43FC-9649-47536D3ECC10}" type="presParOf" srcId="{5F0497E1-BB06-469D-9108-28B13913EA84}" destId="{C2A773EE-45A0-445C-A1D6-BBC0305E0F22}" srcOrd="1" destOrd="0" presId="urn:microsoft.com/office/officeart/2005/8/layout/vProcess5"/>
    <dgm:cxn modelId="{70F3258E-2D7B-4485-8013-8ED9C4A9716F}" type="presParOf" srcId="{5F0497E1-BB06-469D-9108-28B13913EA84}" destId="{5D567C32-2927-4F56-849F-3895B1284348}" srcOrd="2" destOrd="0" presId="urn:microsoft.com/office/officeart/2005/8/layout/vProcess5"/>
    <dgm:cxn modelId="{2900637E-BE26-4498-9AB6-E4F00C4241B6}" type="presParOf" srcId="{5F0497E1-BB06-469D-9108-28B13913EA84}" destId="{4AC9E227-DB23-408C-B140-CAA89241DC6D}" srcOrd="3" destOrd="0" presId="urn:microsoft.com/office/officeart/2005/8/layout/vProcess5"/>
    <dgm:cxn modelId="{6EDE41F6-20FB-4D7A-AAF6-6196563969C9}" type="presParOf" srcId="{5F0497E1-BB06-469D-9108-28B13913EA84}" destId="{8598720D-7144-4EF5-BA4B-4A2315F88FED}" srcOrd="4" destOrd="0" presId="urn:microsoft.com/office/officeart/2005/8/layout/vProcess5"/>
    <dgm:cxn modelId="{EDE26261-E5D4-45CA-93D7-96DFE4535CF3}" type="presParOf" srcId="{5F0497E1-BB06-469D-9108-28B13913EA84}" destId="{2B91F773-2864-41B9-A681-5D1FA566261C}" srcOrd="5" destOrd="0" presId="urn:microsoft.com/office/officeart/2005/8/layout/vProcess5"/>
    <dgm:cxn modelId="{BB546325-5F2E-4672-B262-4F13466DA2B3}" type="presParOf" srcId="{5F0497E1-BB06-469D-9108-28B13913EA84}" destId="{C65AFD41-58E0-4529-9E39-1576D836A500}" srcOrd="6" destOrd="0" presId="urn:microsoft.com/office/officeart/2005/8/layout/vProcess5"/>
    <dgm:cxn modelId="{E531FF7D-2CEF-4EBA-A05A-02E2332F3F9C}" type="presParOf" srcId="{5F0497E1-BB06-469D-9108-28B13913EA84}" destId="{89795D89-1ACE-4BDD-BB0A-FDCACC8152AA}" srcOrd="7" destOrd="0" presId="urn:microsoft.com/office/officeart/2005/8/layout/vProcess5"/>
    <dgm:cxn modelId="{31DC6856-A494-4832-BCE2-72277F778C54}" type="presParOf" srcId="{5F0497E1-BB06-469D-9108-28B13913EA84}" destId="{81EBF7F7-16D2-453B-BA66-20318D77D0B8}" srcOrd="8" destOrd="0" presId="urn:microsoft.com/office/officeart/2005/8/layout/vProcess5"/>
    <dgm:cxn modelId="{74D89705-831B-4D9B-AB88-D53287DE32B6}" type="presParOf" srcId="{5F0497E1-BB06-469D-9108-28B13913EA84}" destId="{9E42148B-411A-4A6C-AAAD-D23497683A99}" srcOrd="9" destOrd="0" presId="urn:microsoft.com/office/officeart/2005/8/layout/vProcess5"/>
    <dgm:cxn modelId="{E9C4D3FE-0005-40BE-AC19-C9DC61265DE0}" type="presParOf" srcId="{5F0497E1-BB06-469D-9108-28B13913EA84}" destId="{B9547338-3068-49B0-ABBE-B63DB1ECFAEA}" srcOrd="10" destOrd="0" presId="urn:microsoft.com/office/officeart/2005/8/layout/vProcess5"/>
    <dgm:cxn modelId="{20FFE850-9B69-417B-AED7-EB14048DF931}" type="presParOf" srcId="{5F0497E1-BB06-469D-9108-28B13913EA84}" destId="{0AF9702D-0C06-4604-819F-84D2FAC09AF7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A773EE-45A0-445C-A1D6-BBC0305E0F22}">
      <dsp:nvSpPr>
        <dsp:cNvPr id="0" name=""/>
        <dsp:cNvSpPr/>
      </dsp:nvSpPr>
      <dsp:spPr>
        <a:xfrm>
          <a:off x="0" y="0"/>
          <a:ext cx="6583680" cy="10728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Lean is based on the logic that nothing will be produced until it is needed</a:t>
          </a:r>
        </a:p>
      </dsp:txBody>
      <dsp:txXfrm>
        <a:off x="31424" y="31424"/>
        <a:ext cx="5335281" cy="1010048"/>
      </dsp:txXfrm>
    </dsp:sp>
    <dsp:sp modelId="{5D567C32-2927-4F56-849F-3895B1284348}">
      <dsp:nvSpPr>
        <dsp:cNvPr id="0" name=""/>
        <dsp:cNvSpPr/>
      </dsp:nvSpPr>
      <dsp:spPr>
        <a:xfrm>
          <a:off x="551383" y="1267968"/>
          <a:ext cx="6583680" cy="10728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A sale pulls a replacement from the last position in the system</a:t>
          </a:r>
        </a:p>
      </dsp:txBody>
      <dsp:txXfrm>
        <a:off x="582807" y="1299392"/>
        <a:ext cx="5272066" cy="1010048"/>
      </dsp:txXfrm>
    </dsp:sp>
    <dsp:sp modelId="{4AC9E227-DB23-408C-B140-CAA89241DC6D}">
      <dsp:nvSpPr>
        <dsp:cNvPr id="0" name=""/>
        <dsp:cNvSpPr/>
      </dsp:nvSpPr>
      <dsp:spPr>
        <a:xfrm>
          <a:off x="1094536" y="2535936"/>
          <a:ext cx="6583680" cy="10728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This triggers an order to the factory production line</a:t>
          </a:r>
        </a:p>
      </dsp:txBody>
      <dsp:txXfrm>
        <a:off x="1125960" y="2567360"/>
        <a:ext cx="5280295" cy="1010048"/>
      </dsp:txXfrm>
    </dsp:sp>
    <dsp:sp modelId="{8598720D-7144-4EF5-BA4B-4A2315F88FED}">
      <dsp:nvSpPr>
        <dsp:cNvPr id="0" name=""/>
        <dsp:cNvSpPr/>
      </dsp:nvSpPr>
      <dsp:spPr>
        <a:xfrm>
          <a:off x="1645920" y="3803904"/>
          <a:ext cx="6583680" cy="10728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Each upstream station then pulls from the next station further upstream</a:t>
          </a:r>
        </a:p>
      </dsp:txBody>
      <dsp:txXfrm>
        <a:off x="1677344" y="3835328"/>
        <a:ext cx="5272066" cy="1010048"/>
      </dsp:txXfrm>
    </dsp:sp>
    <dsp:sp modelId="{2B91F773-2864-41B9-A681-5D1FA566261C}">
      <dsp:nvSpPr>
        <dsp:cNvPr id="0" name=""/>
        <dsp:cNvSpPr/>
      </dsp:nvSpPr>
      <dsp:spPr>
        <a:xfrm>
          <a:off x="5886297" y="821740"/>
          <a:ext cx="697382" cy="69738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>
        <a:off x="6043208" y="821740"/>
        <a:ext cx="383560" cy="524780"/>
      </dsp:txXfrm>
    </dsp:sp>
    <dsp:sp modelId="{C65AFD41-58E0-4529-9E39-1576D836A500}">
      <dsp:nvSpPr>
        <dsp:cNvPr id="0" name=""/>
        <dsp:cNvSpPr/>
      </dsp:nvSpPr>
      <dsp:spPr>
        <a:xfrm>
          <a:off x="6437680" y="2089708"/>
          <a:ext cx="697382" cy="69738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>
        <a:off x="6594591" y="2089708"/>
        <a:ext cx="383560" cy="524780"/>
      </dsp:txXfrm>
    </dsp:sp>
    <dsp:sp modelId="{89795D89-1ACE-4BDD-BB0A-FDCACC8152AA}">
      <dsp:nvSpPr>
        <dsp:cNvPr id="0" name=""/>
        <dsp:cNvSpPr/>
      </dsp:nvSpPr>
      <dsp:spPr>
        <a:xfrm>
          <a:off x="6980834" y="3357676"/>
          <a:ext cx="697382" cy="69738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>
        <a:off x="7137745" y="3357676"/>
        <a:ext cx="383560" cy="524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9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9592ABA-DE37-4D36-80BC-8BEF2A78C6CE}" type="datetimeFigureOut">
              <a:rPr lang="en-US"/>
              <a:pPr>
                <a:defRPr/>
              </a:pPr>
              <a:t>1/20/2017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7C58C58-771A-4EDD-AAE8-FA4E53F503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4864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C58C58-771A-4EDD-AAE8-FA4E53F5034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595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C58C58-771A-4EDD-AAE8-FA4E53F5034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57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C58C58-771A-4EDD-AAE8-FA4E53F5034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15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C58C58-771A-4EDD-AAE8-FA4E53F5034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33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C58C58-771A-4EDD-AAE8-FA4E53F50349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3270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C58C58-771A-4EDD-AAE8-FA4E53F50349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715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40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6CFAFC9-4F2F-4FCB-A059-4DAEA643B92C}" type="datetime1">
              <a:rPr lang="en-US" smtClean="0"/>
              <a:pPr>
                <a:defRPr/>
              </a:pPr>
              <a:t>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6174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91239CBB-1AD2-4ED3-B649-4C24A025EFF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68748" y="1570180"/>
            <a:ext cx="8229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302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82CC2485-B085-48DE-95C1-F8B918FB74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53508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6E6C9181-90B3-43AC-A83B-6836BA6457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68748" y="1597888"/>
            <a:ext cx="8229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2760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8C7C8393-7244-4248-BCE9-B3307412A8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68748" y="1597888"/>
            <a:ext cx="8229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3478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3E03CB95-5D64-48DC-A020-76878160FD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468748" y="1588652"/>
            <a:ext cx="8229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4648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92A69FDC-D6AE-42F0-B9B1-BC79331E85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79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065655" y="6514668"/>
            <a:ext cx="1066800" cy="32918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r>
              <a:rPr lang="en-US" dirty="0"/>
              <a:t>14-</a:t>
            </a:r>
            <a:fld id="{66F7334C-18D3-4E01-BBA5-B0E60EE13B7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2590800" y="6514668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dirty="0"/>
              <a:t>Copyright ©2017 McGraw-Hill Education.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711239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Chapter 14: Lean Supply Chains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914400" indent="-914400"/>
            <a:r>
              <a:rPr lang="en-US" dirty="0"/>
              <a:t>LO14–1: Explain what lean production is.</a:t>
            </a:r>
          </a:p>
          <a:p>
            <a:pPr marL="914400" indent="-914400"/>
            <a:r>
              <a:rPr lang="en-US" dirty="0"/>
              <a:t>LO14–2: Illustrate how lean concepts can be applied to supply chain processes.</a:t>
            </a:r>
          </a:p>
          <a:p>
            <a:pPr marL="914400" indent="-914400"/>
            <a:r>
              <a:rPr lang="en-US" dirty="0"/>
              <a:t>LO14–3: Analyze supply chain processes using value stream mapping.</a:t>
            </a:r>
          </a:p>
          <a:p>
            <a:pPr marL="914400" indent="-914400"/>
            <a:r>
              <a:rPr lang="en-US" dirty="0"/>
              <a:t>LO14–4: Apply lean concepts to service processes.</a:t>
            </a:r>
          </a:p>
        </p:txBody>
      </p:sp>
      <p:sp>
        <p:nvSpPr>
          <p:cNvPr id="14340" name="Rectangle 8"/>
          <p:cNvSpPr>
            <a:spLocks noChangeArrowheads="1"/>
          </p:cNvSpPr>
          <p:nvPr/>
        </p:nvSpPr>
        <p:spPr bwMode="auto">
          <a:xfrm>
            <a:off x="77788" y="6535738"/>
            <a:ext cx="12223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000" b="1" i="1">
                <a:solidFill>
                  <a:schemeClr val="bg1"/>
                </a:solidFill>
                <a:latin typeface="Times New Roman" pitchFamily="18" charset="0"/>
              </a:rPr>
              <a:t>McGraw-Hill/Irwin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Lean-Focused Supply Chain Components </a:t>
            </a:r>
            <a:r>
              <a:rPr lang="en-US" sz="2000" dirty="0"/>
              <a:t>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Lean logistics</a:t>
            </a:r>
          </a:p>
          <a:p>
            <a:pPr lvl="1"/>
            <a:r>
              <a:rPr lang="en-US"/>
              <a:t>Optimized mode selection and pooling orders</a:t>
            </a:r>
          </a:p>
          <a:p>
            <a:pPr lvl="1"/>
            <a:r>
              <a:rPr lang="en-US"/>
              <a:t>Combined multi-stop truckloads</a:t>
            </a:r>
          </a:p>
          <a:p>
            <a:pPr lvl="1"/>
            <a:r>
              <a:rPr lang="en-US"/>
              <a:t>Optimized routing</a:t>
            </a:r>
          </a:p>
          <a:p>
            <a:pPr lvl="1"/>
            <a:r>
              <a:rPr lang="en-US"/>
              <a:t>Cross docking</a:t>
            </a:r>
          </a:p>
          <a:p>
            <a:pPr lvl="1"/>
            <a:r>
              <a:rPr lang="en-US"/>
              <a:t>Import/export transportation processes</a:t>
            </a:r>
          </a:p>
          <a:p>
            <a:pPr lvl="1"/>
            <a:r>
              <a:rPr lang="en-US"/>
              <a:t>Backhaul minimization</a:t>
            </a:r>
          </a:p>
          <a:p>
            <a:pPr lvl="0"/>
            <a:r>
              <a:rPr lang="en-US"/>
              <a:t>Lean customers</a:t>
            </a:r>
          </a:p>
          <a:p>
            <a:pPr lvl="1"/>
            <a:r>
              <a:rPr lang="en-US"/>
              <a:t>Understand their business needs</a:t>
            </a:r>
          </a:p>
          <a:p>
            <a:pPr lvl="1"/>
            <a:r>
              <a:rPr lang="en-US"/>
              <a:t>Value speed and flexibility</a:t>
            </a:r>
          </a:p>
          <a:p>
            <a:pPr lvl="1"/>
            <a:r>
              <a:rPr lang="en-US"/>
              <a:t>Establish effective partnerships with suppliers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14-</a:t>
            </a:r>
            <a:fld id="{F2AC15DF-C6AE-4868-86A2-B399DDA0D96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365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Value Stream Mapping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Value stream mapping: a special type of flowcharting tool for development of lean processes</a:t>
            </a:r>
          </a:p>
          <a:p>
            <a:pPr lvl="1"/>
            <a:r>
              <a:rPr lang="en-US" altLang="en-US" dirty="0"/>
              <a:t>Used to visualize product flows through various processing steps</a:t>
            </a:r>
          </a:p>
          <a:p>
            <a:pPr lvl="1"/>
            <a:r>
              <a:rPr lang="en-US" dirty="0"/>
              <a:t>Illustrates information flows that result from the process</a:t>
            </a:r>
          </a:p>
          <a:p>
            <a:pPr lvl="1"/>
            <a:r>
              <a:rPr lang="en-US" altLang="en-US" dirty="0"/>
              <a:t>Also illustrates </a:t>
            </a:r>
            <a:r>
              <a:rPr lang="en-US" dirty="0"/>
              <a:t>information used to control flow through the process</a:t>
            </a:r>
            <a:endParaRPr lang="en-US" altLang="en-US" dirty="0"/>
          </a:p>
          <a:p>
            <a:r>
              <a:rPr lang="en-US" altLang="en-US" dirty="0"/>
              <a:t>Need a full understanding of the business including production processes</a:t>
            </a:r>
          </a:p>
          <a:p>
            <a:r>
              <a:rPr lang="en-US" dirty="0"/>
              <a:t>Technique is used to identify all of the value-adding, as well as non–value-adding, processes that materials are subjected to within a plant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14-</a:t>
            </a:r>
            <a:fld id="{91239CBB-1AD2-4ED3-B649-4C24A025EFFC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895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Manufacturing Process Map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14.2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879" y="1692581"/>
            <a:ext cx="6476241" cy="4711701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14-</a:t>
            </a:r>
            <a:fld id="{3E03CB95-5D64-48DC-A020-76878160FD0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442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Value Stream Mapping Symbols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14.3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14-</a:t>
            </a:r>
            <a:fld id="{3E03CB95-5D64-48DC-A020-76878160FD0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828800"/>
            <a:ext cx="7673506" cy="4388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01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Lean Supply Chain Design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dirty="0"/>
              <a:t>Lean Layouts</a:t>
            </a:r>
          </a:p>
          <a:p>
            <a:pPr marL="731520" lvl="1" indent="-457200">
              <a:buFont typeface="+mj-lt"/>
              <a:buAutoNum type="alphaLcPeriod"/>
            </a:pPr>
            <a:r>
              <a:rPr lang="en-US" dirty="0"/>
              <a:t>Group technology</a:t>
            </a:r>
          </a:p>
          <a:p>
            <a:pPr marL="731520" lvl="1" indent="-457200">
              <a:buFont typeface="+mj-lt"/>
              <a:buAutoNum type="alphaLcPeriod"/>
            </a:pPr>
            <a:r>
              <a:rPr lang="en-US" dirty="0"/>
              <a:t>Quality at the source</a:t>
            </a:r>
          </a:p>
          <a:p>
            <a:pPr marL="731520" lvl="1" indent="-457200">
              <a:buFont typeface="+mj-lt"/>
              <a:buAutoNum type="alphaLcPeriod"/>
            </a:pPr>
            <a:r>
              <a:rPr lang="en-US" dirty="0"/>
              <a:t>JIT production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Lean Production Schedules</a:t>
            </a:r>
          </a:p>
          <a:p>
            <a:pPr marL="731520" lvl="1" indent="-457200">
              <a:buFont typeface="+mj-lt"/>
              <a:buAutoNum type="alphaLcPeriod"/>
            </a:pPr>
            <a:r>
              <a:rPr lang="en-US" dirty="0"/>
              <a:t>Uniform plant loading</a:t>
            </a:r>
          </a:p>
          <a:p>
            <a:pPr marL="731520" lvl="1" indent="-457200">
              <a:buFont typeface="+mj-lt"/>
              <a:buAutoNum type="alphaLcPeriod"/>
            </a:pPr>
            <a:r>
              <a:rPr lang="en-US" dirty="0"/>
              <a:t>Kanban production control system</a:t>
            </a:r>
          </a:p>
          <a:p>
            <a:pPr marL="731520" lvl="1" indent="-457200">
              <a:buFont typeface="+mj-lt"/>
              <a:buAutoNum type="alphaLcPeriod"/>
            </a:pPr>
            <a:r>
              <a:rPr lang="en-US" dirty="0"/>
              <a:t>Determination of number of Kanbans needed</a:t>
            </a:r>
          </a:p>
          <a:p>
            <a:pPr marL="731520" lvl="1" indent="-457200">
              <a:buFont typeface="+mj-lt"/>
              <a:buAutoNum type="alphaLcPeriod"/>
            </a:pPr>
            <a:r>
              <a:rPr lang="en-US" dirty="0"/>
              <a:t>Minimize setup times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Lean Supply Chains</a:t>
            </a:r>
          </a:p>
          <a:p>
            <a:pPr marL="731520" lvl="1" indent="-457200">
              <a:buFont typeface="+mj-lt"/>
              <a:buAutoNum type="alphaLcPeriod"/>
            </a:pPr>
            <a:r>
              <a:rPr lang="en-US" dirty="0"/>
              <a:t>Specialized plants</a:t>
            </a:r>
          </a:p>
          <a:p>
            <a:pPr marL="731520" lvl="1" indent="-457200">
              <a:buFont typeface="+mj-lt"/>
              <a:buAutoNum type="alphaLcPeriod"/>
            </a:pPr>
            <a:r>
              <a:rPr lang="en-US" dirty="0"/>
              <a:t>Collaboration with suppliers</a:t>
            </a:r>
          </a:p>
          <a:p>
            <a:pPr marL="731520" lvl="1" indent="-457200">
              <a:buFont typeface="+mj-lt"/>
              <a:buAutoNum type="alphaLcPeriod"/>
            </a:pPr>
            <a:r>
              <a:rPr lang="en-US" dirty="0"/>
              <a:t>Building a lean supply chain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14-</a:t>
            </a:r>
            <a:fld id="{ACA4F7A8-3919-401A-B858-5A788D107902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Lean Concepts</a:t>
            </a:r>
          </a:p>
        </p:txBody>
      </p:sp>
      <p:sp>
        <p:nvSpPr>
          <p:cNvPr id="22530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Plant layout is designed to ensure balanced work flow with a minimum of WIP inventory</a:t>
            </a:r>
          </a:p>
          <a:p>
            <a:r>
              <a:rPr lang="en-US" dirty="0"/>
              <a:t>Preventive maintenance is emphasized to avoid downtime</a:t>
            </a:r>
          </a:p>
          <a:p>
            <a:pPr lvl="1"/>
            <a:r>
              <a:rPr lang="en-US" dirty="0"/>
              <a:t>Operators perform much of the maintenance to keep equipment reliable</a:t>
            </a:r>
          </a:p>
          <a:p>
            <a:r>
              <a:rPr lang="en-US" b="1" dirty="0"/>
              <a:t>Group technology</a:t>
            </a:r>
            <a:r>
              <a:rPr lang="en-US" dirty="0"/>
              <a:t>: a philosophy in which similar parts are grouped into families</a:t>
            </a:r>
          </a:p>
          <a:p>
            <a:pPr lvl="1"/>
            <a:r>
              <a:rPr lang="en-US" dirty="0"/>
              <a:t>The processes required to make the parts are arranged in a manufacturing cell</a:t>
            </a:r>
          </a:p>
          <a:p>
            <a:pPr lvl="1"/>
            <a:r>
              <a:rPr lang="en-US" dirty="0"/>
              <a:t>Eliminates movement and queue time between operations, reduces inventory, and reduces employees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14-</a:t>
            </a:r>
            <a:fld id="{C1DDF2DC-AC06-427E-8293-C011E1C36A9A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Quality at the Source</a:t>
            </a:r>
          </a:p>
        </p:txBody>
      </p:sp>
      <p:sp>
        <p:nvSpPr>
          <p:cNvPr id="24578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Quality at the source</a:t>
            </a:r>
            <a:r>
              <a:rPr lang="en-US" dirty="0"/>
              <a:t>: do it right the first time and if something goes wrong, stop the process immediately</a:t>
            </a:r>
          </a:p>
          <a:p>
            <a:pPr lvl="1"/>
            <a:r>
              <a:rPr lang="en-US" dirty="0"/>
              <a:t>Workers are personally responsible for the quality of their output</a:t>
            </a:r>
          </a:p>
          <a:p>
            <a:pPr lvl="1"/>
            <a:r>
              <a:rPr lang="en-US" dirty="0"/>
              <a:t>Workers become their own inspectors</a:t>
            </a:r>
          </a:p>
          <a:p>
            <a:pPr lvl="1"/>
            <a:r>
              <a:rPr lang="en-US" dirty="0"/>
              <a:t>Workers are empowered to do their own maintenance</a:t>
            </a:r>
          </a:p>
          <a:p>
            <a:r>
              <a:rPr lang="en-US" b="1" dirty="0"/>
              <a:t>JIT production</a:t>
            </a:r>
            <a:r>
              <a:rPr lang="en-US" dirty="0"/>
              <a:t>: producing what is needed when needed and nothing more</a:t>
            </a:r>
          </a:p>
          <a:p>
            <a:pPr lvl="1"/>
            <a:r>
              <a:rPr lang="en-US" dirty="0"/>
              <a:t>Anything over the minimum is waste</a:t>
            </a:r>
          </a:p>
          <a:p>
            <a:pPr lvl="1"/>
            <a:r>
              <a:rPr lang="en-US" dirty="0"/>
              <a:t>Typically applied to repetitive manufacturing</a:t>
            </a:r>
          </a:p>
          <a:p>
            <a:pPr lvl="1"/>
            <a:r>
              <a:rPr lang="en-US" dirty="0"/>
              <a:t>Ideal lot size is one</a:t>
            </a:r>
          </a:p>
          <a:p>
            <a:pPr lvl="1"/>
            <a:r>
              <a:rPr lang="en-US" dirty="0"/>
              <a:t>Vendors ship several times a day</a:t>
            </a:r>
          </a:p>
          <a:p>
            <a:pPr lvl="1"/>
            <a:r>
              <a:rPr lang="en-US" dirty="0"/>
              <a:t>JIT exposes problems otherwise hidden by inventory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14-</a:t>
            </a:r>
            <a:fld id="{CBB3EAB2-DF93-41B3-BEE5-EC73925FD7AE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Inventory Hides Problems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14-</a:t>
            </a:r>
            <a:fld id="{206443D0-1C1D-4AFA-9849-1B958697C9C6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8163" y="1676400"/>
            <a:ext cx="7767637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14.6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Lean Production Schedules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Level schedule</a:t>
            </a:r>
            <a:r>
              <a:rPr lang="en-US" dirty="0"/>
              <a:t>: pulls material into final assembly at a constant rate</a:t>
            </a:r>
          </a:p>
          <a:p>
            <a:r>
              <a:rPr lang="en-US" b="1" dirty="0"/>
              <a:t>Freeze windows</a:t>
            </a:r>
            <a:r>
              <a:rPr lang="en-US" dirty="0"/>
              <a:t>: the period of time during which the schedule is fixed and no further changes are possible</a:t>
            </a:r>
          </a:p>
          <a:p>
            <a:r>
              <a:rPr lang="en-US" b="1" dirty="0"/>
              <a:t>Backflush</a:t>
            </a:r>
            <a:r>
              <a:rPr lang="en-US" dirty="0"/>
              <a:t>: calculation of how many of each part were required to produce the actual quantity of finished products built</a:t>
            </a:r>
          </a:p>
          <a:p>
            <a:r>
              <a:rPr lang="en-US" b="1" dirty="0"/>
              <a:t>Uniform plant loading</a:t>
            </a:r>
            <a:r>
              <a:rPr lang="en-US" dirty="0"/>
              <a:t>: smoothing the production flow to dampen schedule variation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14-</a:t>
            </a:r>
            <a:fld id="{CE9347DF-3DE4-483E-85CB-A0E7EFB86883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Kanban Production Control Systems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Kanban means “sign” or “instruction card” in Japanese</a:t>
            </a:r>
          </a:p>
          <a:p>
            <a:r>
              <a:rPr lang="en-US" altLang="en-US"/>
              <a:t>Cards or containers are used</a:t>
            </a:r>
          </a:p>
          <a:p>
            <a:r>
              <a:rPr lang="en-US" altLang="en-US"/>
              <a:t>Make up the kanban pull system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14-</a:t>
            </a:r>
            <a:fld id="{91239CBB-1AD2-4ED3-B649-4C24A025EFFC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67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Lean Production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Lean production</a:t>
            </a:r>
            <a:r>
              <a:rPr lang="en-US" dirty="0"/>
              <a:t>: integrated activities designed to achieve high-volume production using minimal inventories</a:t>
            </a:r>
          </a:p>
          <a:p>
            <a:pPr lvl="1"/>
            <a:r>
              <a:rPr lang="en-US" dirty="0"/>
              <a:t>Involves the elimination of waste in production effort </a:t>
            </a:r>
          </a:p>
          <a:p>
            <a:pPr lvl="1"/>
            <a:r>
              <a:rPr lang="en-US" dirty="0"/>
              <a:t>Involves the timing of production resources (i.e., parts arrive at the next workstation “just in time”)</a:t>
            </a:r>
          </a:p>
          <a:p>
            <a:pPr lvl="0"/>
            <a:r>
              <a:rPr lang="en-US" b="1" dirty="0"/>
              <a:t>Value chain</a:t>
            </a:r>
            <a:r>
              <a:rPr lang="en-US" dirty="0"/>
              <a:t>: each step in the supply chain should create value</a:t>
            </a:r>
          </a:p>
          <a:p>
            <a:pPr lvl="1"/>
            <a:r>
              <a:rPr lang="en-US" dirty="0"/>
              <a:t>If it does not create value, it should be removed</a:t>
            </a:r>
          </a:p>
          <a:p>
            <a:pPr lvl="0"/>
            <a:r>
              <a:rPr lang="en-US" b="1" dirty="0"/>
              <a:t>Customer value</a:t>
            </a:r>
            <a:r>
              <a:rPr lang="en-US" dirty="0"/>
              <a:t>: something for which the customer is willing to pay</a:t>
            </a:r>
          </a:p>
          <a:p>
            <a:pPr lvl="0"/>
            <a:r>
              <a:rPr lang="en-US" b="1" dirty="0"/>
              <a:t>Waste</a:t>
            </a:r>
            <a:r>
              <a:rPr lang="en-US" dirty="0"/>
              <a:t>: anything that does not add value from the customer’s perspective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14-</a:t>
            </a:r>
            <a:fld id="{4DAADB9A-1F3F-4BEA-8A7E-F3D1B39E19A7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Kanban Pull System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Worker takes the first part A from a full container</a:t>
            </a:r>
          </a:p>
          <a:p>
            <a:r>
              <a:rPr lang="en-US" altLang="en-US" dirty="0"/>
              <a:t>Worker takes the withdrawal kanban from the container, and takes the card to the machine center storage area</a:t>
            </a:r>
          </a:p>
          <a:p>
            <a:r>
              <a:rPr lang="en-US" altLang="en-US" dirty="0"/>
              <a:t>In machine center, worker finds a container of part A</a:t>
            </a:r>
          </a:p>
          <a:p>
            <a:r>
              <a:rPr lang="en-US" altLang="en-US" dirty="0"/>
              <a:t>Worker removes the production kanban, and replaces it with the withdrawal kanban</a:t>
            </a:r>
          </a:p>
          <a:p>
            <a:pPr lvl="1"/>
            <a:r>
              <a:rPr lang="en-US" altLang="en-US" dirty="0"/>
              <a:t>This authorizes the movement of the container to the assembly line</a:t>
            </a:r>
          </a:p>
          <a:p>
            <a:r>
              <a:rPr lang="en-US" altLang="en-US" dirty="0"/>
              <a:t>The freed production kanban is placed on a rack by the machine center, which authorizes the production of another lot of material</a:t>
            </a:r>
          </a:p>
          <a:p>
            <a:pPr lvl="1"/>
            <a:r>
              <a:rPr lang="en-US" altLang="en-US" dirty="0"/>
              <a:t>A similar process is followed for part B</a:t>
            </a:r>
          </a:p>
          <a:p>
            <a:r>
              <a:rPr lang="en-US" altLang="en-US" dirty="0"/>
              <a:t>The cards on the rack become the dispatch list for the machine center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14-</a:t>
            </a:r>
            <a:fld id="{91239CBB-1AD2-4ED3-B649-4C24A025EFFC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1648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811" y="437536"/>
            <a:ext cx="2071688" cy="963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05B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14.8</a:t>
            </a:r>
          </a:p>
        </p:txBody>
      </p:sp>
    </p:spTree>
    <p:extLst>
      <p:ext uri="{BB962C8B-B14F-4D97-AF65-F5344CB8AC3E}">
        <p14:creationId xmlns:p14="http://schemas.microsoft.com/office/powerpoint/2010/main" val="32850111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Other Approaches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/>
              <a:t>Kanban squares</a:t>
            </a:r>
            <a:r>
              <a:rPr lang="en-US" altLang="en-US"/>
              <a:t>: marked spaces on the floor to identify where material should be stored</a:t>
            </a:r>
          </a:p>
          <a:p>
            <a:r>
              <a:rPr lang="en-US" altLang="en-US" b="1"/>
              <a:t>Container system</a:t>
            </a:r>
            <a:r>
              <a:rPr lang="en-US" altLang="en-US"/>
              <a:t>: the container is used as a signal device</a:t>
            </a:r>
          </a:p>
          <a:p>
            <a:r>
              <a:rPr lang="en-US" altLang="en-US" b="1"/>
              <a:t>Colored golf balls</a:t>
            </a:r>
            <a:r>
              <a:rPr lang="en-US" altLang="en-US"/>
              <a:t>: appropriate golf ball signals production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14-</a:t>
            </a:r>
            <a:fld id="{91239CBB-1AD2-4ED3-B649-4C24A025EFFC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1838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Determining the Number of Kanbans Needed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Setting up a kanban system requires determining the number of kanban cards (or containers) needed</a:t>
                </a:r>
              </a:p>
              <a:p>
                <a:r>
                  <a:rPr lang="en-US" dirty="0"/>
                  <a:t>Each container represents the minimum production lot size</a:t>
                </a:r>
              </a:p>
              <a:p>
                <a:r>
                  <a:rPr lang="en-US" dirty="0"/>
                  <a:t>An accurate estimate of the lead time required to produce a container is key to determining how many are required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𝐸𝑥𝑝𝑒𝑐𝑡𝑒𝑑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𝑑𝑒𝑚𝑎𝑛𝑑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𝑑𝑢𝑟𝑖𝑛𝑔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𝑙𝑒𝑎𝑑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𝑡𝑖𝑚𝑒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𝑆𝑎𝑓𝑒𝑡𝑦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𝑠𝑡𝑜𝑐𝑘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𝑆𝑖𝑧𝑒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𝑡h𝑒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𝑐𝑜𝑛𝑡𝑎𝑖𝑛𝑒𝑟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r>
                  <a:rPr lang="en-US" i="1" dirty="0">
                    <a:latin typeface="Cambria Math" pitchFamily="18" charset="0"/>
                  </a:rPr>
                  <a:t>k</a:t>
                </a:r>
                <a:r>
                  <a:rPr lang="en-US" dirty="0">
                    <a:latin typeface="Tw Cen MT" pitchFamily="34" charset="0"/>
                  </a:rPr>
                  <a:t> = number of Kanban card sets</a:t>
                </a:r>
              </a:p>
              <a:p>
                <a:pPr lvl="1"/>
                <a:r>
                  <a:rPr lang="en-US" i="1" dirty="0">
                    <a:latin typeface="Cambria Math" pitchFamily="18" charset="0"/>
                  </a:rPr>
                  <a:t>D</a:t>
                </a:r>
                <a:r>
                  <a:rPr lang="en-US" dirty="0">
                    <a:latin typeface="Tw Cen MT" pitchFamily="34" charset="0"/>
                  </a:rPr>
                  <a:t> = average number of units demanded over a given time period</a:t>
                </a:r>
              </a:p>
              <a:p>
                <a:pPr lvl="1"/>
                <a:r>
                  <a:rPr lang="en-US" i="1" dirty="0">
                    <a:latin typeface="Cambria Math" pitchFamily="18" charset="0"/>
                  </a:rPr>
                  <a:t>L</a:t>
                </a:r>
                <a:r>
                  <a:rPr lang="en-US" dirty="0">
                    <a:latin typeface="Tw Cen MT" pitchFamily="34" charset="0"/>
                  </a:rPr>
                  <a:t> = lead time to replenish an order (in same time units as demand)</a:t>
                </a:r>
              </a:p>
              <a:p>
                <a:pPr lvl="1"/>
                <a:r>
                  <a:rPr lang="en-US" i="1" dirty="0">
                    <a:latin typeface="Cambria Math" pitchFamily="18" charset="0"/>
                  </a:rPr>
                  <a:t>S</a:t>
                </a:r>
                <a:r>
                  <a:rPr lang="en-US" dirty="0">
                    <a:latin typeface="Tw Cen MT" pitchFamily="34" charset="0"/>
                  </a:rPr>
                  <a:t> = safety stock expressed as a percentage of demand during lead time</a:t>
                </a:r>
              </a:p>
              <a:p>
                <a:pPr lvl="1"/>
                <a:r>
                  <a:rPr lang="en-US" i="1" dirty="0">
                    <a:latin typeface="Cambria Math" pitchFamily="18" charset="0"/>
                  </a:rPr>
                  <a:t>C</a:t>
                </a:r>
                <a:r>
                  <a:rPr lang="en-US" dirty="0">
                    <a:latin typeface="Tw Cen MT" pitchFamily="34" charset="0"/>
                  </a:rPr>
                  <a:t> = container size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67" t="-1625" r="-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14-</a:t>
            </a:r>
            <a:fld id="{D52D275D-6070-41B2-8B82-98BA5FC3CDF7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14.1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Average number of units demanded over a given time period (D ) = 8 per hour</a:t>
                </a:r>
              </a:p>
              <a:p>
                <a:r>
                  <a:rPr lang="en-US" dirty="0"/>
                  <a:t>Lead time to replenish an order (L ) = 4 hours</a:t>
                </a:r>
              </a:p>
              <a:p>
                <a:r>
                  <a:rPr lang="en-US" dirty="0"/>
                  <a:t>Safety stock (S ) = 10%</a:t>
                </a:r>
              </a:p>
              <a:p>
                <a:r>
                  <a:rPr lang="en-US" dirty="0"/>
                  <a:t>Container size (C)  = 10 units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×4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1+0.10</m:t>
                            </m:r>
                          </m:e>
                        </m:d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=3.52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→4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𝑠𝑒𝑡𝑠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67" t="-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14-</a:t>
            </a:r>
            <a:fld id="{608BE789-2102-4E5A-A5ED-ABD936F45EA4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Minimized Setup Times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Reductions in setup and changeover times are necessary to achieve a smooth flow</a:t>
            </a:r>
          </a:p>
          <a:p>
            <a:r>
              <a:rPr lang="en-US" dirty="0"/>
              <a:t>Kanban significantly reduces the setup cost</a:t>
            </a:r>
          </a:p>
          <a:p>
            <a:r>
              <a:rPr lang="en-US" dirty="0"/>
              <a:t>The organization will strive for a lot size of one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14-</a:t>
            </a:r>
            <a:fld id="{4997BEFF-DB9B-4708-8D26-BDC84472E2F8}" type="slidenum">
              <a:rPr lang="en-US" smtClean="0"/>
              <a:pPr/>
              <a:t>24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3207660"/>
              </p:ext>
            </p:extLst>
          </p:nvPr>
        </p:nvGraphicFramePr>
        <p:xfrm>
          <a:off x="2181225" y="3657600"/>
          <a:ext cx="4781550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Image" r:id="rId3" imgW="9561600" imgH="5015520" progId="Photoshop.Image.13">
                  <p:embed/>
                </p:oleObj>
              </mc:Choice>
              <mc:Fallback>
                <p:oleObj name="Image" r:id="rId3" imgW="9561600" imgH="5015520" progId="Photoshop.Image.1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81225" y="3657600"/>
                        <a:ext cx="4781550" cy="2508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14.10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Lean Supply Chains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Specialized plants</a:t>
            </a:r>
          </a:p>
          <a:p>
            <a:pPr lvl="1"/>
            <a:r>
              <a:rPr lang="en-US" altLang="en-US" dirty="0"/>
              <a:t>Small specialized plants rather than large vertically integrated manufacturing facilities</a:t>
            </a:r>
          </a:p>
          <a:p>
            <a:pPr lvl="1"/>
            <a:r>
              <a:rPr lang="en-US" altLang="en-US" dirty="0"/>
              <a:t>Can be constructed and operated cheaper</a:t>
            </a:r>
          </a:p>
          <a:p>
            <a:r>
              <a:rPr lang="en-US" altLang="en-US" dirty="0"/>
              <a:t>Collaborate with suppliers</a:t>
            </a:r>
          </a:p>
          <a:p>
            <a:pPr lvl="1"/>
            <a:r>
              <a:rPr lang="en-US" altLang="en-US" dirty="0"/>
              <a:t>Important part of process</a:t>
            </a:r>
          </a:p>
          <a:p>
            <a:pPr lvl="1"/>
            <a:r>
              <a:rPr lang="en-US" altLang="en-US" dirty="0"/>
              <a:t>Share projections with suppliers</a:t>
            </a:r>
          </a:p>
          <a:p>
            <a:pPr lvl="1"/>
            <a:r>
              <a:rPr lang="en-US" altLang="en-US" dirty="0"/>
              <a:t>Link with suppliers online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14-</a:t>
            </a:r>
            <a:fld id="{91239CBB-1AD2-4ED3-B649-4C24A025EFFC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7053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Building a Lean Supply Chain</a:t>
            </a:r>
          </a:p>
        </p:txBody>
      </p:sp>
      <p:sp>
        <p:nvSpPr>
          <p:cNvPr id="17203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Value must be defined jointly for each product family based on the customer’s perception</a:t>
            </a:r>
          </a:p>
          <a:p>
            <a:r>
              <a:rPr lang="en-US" altLang="en-US" dirty="0"/>
              <a:t>All firms along the value stream must make an adequate return on their investments</a:t>
            </a:r>
          </a:p>
          <a:p>
            <a:r>
              <a:rPr lang="en-US" altLang="en-US" dirty="0"/>
              <a:t>Firms must work together to eliminate waste so overall target cost and ROI targets are met</a:t>
            </a:r>
          </a:p>
          <a:p>
            <a:r>
              <a:rPr lang="en-US" altLang="en-US" dirty="0"/>
              <a:t>When cost targets are met, the firms will conduct new analyses to identify remaining waste and set new targets</a:t>
            </a:r>
          </a:p>
          <a:p>
            <a:r>
              <a:rPr lang="en-US" altLang="en-US" dirty="0"/>
              <a:t>Every participating firm has the right to examine every activity relevant to the value stream as part of the joint search for waste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14-</a:t>
            </a:r>
            <a:fld id="{91239CBB-1AD2-4ED3-B649-4C24A025EFFC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6315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Lean Services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en-US" dirty="0"/>
              <a:t>Organize problem-solving groups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dirty="0"/>
              <a:t>Upgrade housekeeping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dirty="0"/>
              <a:t>Upgrade quality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dirty="0"/>
              <a:t>Clarify process flows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dirty="0"/>
              <a:t>Revise equipment and process technologies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dirty="0"/>
              <a:t>Level the facility load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dirty="0"/>
              <a:t>Eliminate unnecessary activities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dirty="0"/>
              <a:t>Reorganize physical configuration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dirty="0"/>
              <a:t>Introduce demand-pull scheduling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dirty="0"/>
              <a:t>Develop supplier networks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14-</a:t>
            </a:r>
            <a:fld id="{91239CBB-1AD2-4ED3-B649-4C24A025EFFC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6391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Lean production involves improving processes by eliminating waste and excess inventory</a:t>
            </a:r>
          </a:p>
          <a:p>
            <a:pPr lvl="1"/>
            <a:r>
              <a:rPr lang="en-US" dirty="0"/>
              <a:t>The just-in-time philosophy is the basis for the concept</a:t>
            </a:r>
          </a:p>
          <a:p>
            <a:pPr lvl="1"/>
            <a:r>
              <a:rPr lang="en-US" dirty="0"/>
              <a:t>Includes the entire supply chain with the goal of creating value for the customer by eliminating all non–value-adding activities</a:t>
            </a:r>
          </a:p>
          <a:p>
            <a:r>
              <a:rPr lang="en-US" dirty="0"/>
              <a:t>Lean concepts can be applied to virtually all the processes in the supply chain</a:t>
            </a:r>
          </a:p>
          <a:p>
            <a:pPr lvl="1"/>
            <a:r>
              <a:rPr lang="en-US" dirty="0"/>
              <a:t>Key areas include production layout, the scheduling of production, and the design of the supply chain</a:t>
            </a:r>
          </a:p>
          <a:p>
            <a:r>
              <a:rPr lang="en-US" dirty="0"/>
              <a:t>Value stream mapping is a flowcharting tool used to visualize flows through a process</a:t>
            </a:r>
          </a:p>
          <a:p>
            <a:pPr lvl="1"/>
            <a:r>
              <a:rPr lang="en-US" dirty="0"/>
              <a:t>The goal is to identify ways to “lean” a process by eliminating waste and creating value for the customer</a:t>
            </a:r>
          </a:p>
          <a:p>
            <a:r>
              <a:rPr lang="en-US" dirty="0"/>
              <a:t>Lean concepts can be successfully applied by service firms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14-</a:t>
            </a:r>
            <a:fld id="{91239CBB-1AD2-4ED3-B649-4C24A025EFFC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4849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Anything that does not add value from the customer’s perspective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An integrated set of activities designed to achieve production using minimal inventories of raw materials, work-in-process, and finished goods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Toyota Production System is founded on these two philosophies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set of value- and non–value-adding activities required to design, order, and provide a product from concept to launch, order to delivery, and raw materials to customers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Japanese philosophy that focuses on continuous improvement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philosophy in which similar parts are brought together in families for production purposes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Means producing only what is needed when needed and no more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14-</a:t>
            </a:r>
            <a:fld id="{91239CBB-1AD2-4ED3-B649-4C24A025EFFC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594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Uncertainties and Variabilities that are Hard to Control in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Uncertainty in task times</a:t>
            </a:r>
          </a:p>
          <a:p>
            <a:pPr lvl="1"/>
            <a:r>
              <a:rPr lang="en-US" dirty="0"/>
              <a:t>Each service delivery has some uniqueness and therefore variability in task times</a:t>
            </a:r>
          </a:p>
          <a:p>
            <a:r>
              <a:rPr lang="en-US" dirty="0"/>
              <a:t>Uncertainty in demand</a:t>
            </a:r>
          </a:p>
          <a:p>
            <a:pPr lvl="1"/>
            <a:r>
              <a:rPr lang="en-US" dirty="0"/>
              <a:t>Forecasts are uncertain</a:t>
            </a:r>
          </a:p>
          <a:p>
            <a:pPr lvl="1"/>
            <a:r>
              <a:rPr lang="en-US" dirty="0"/>
              <a:t>Manufacturing can buffer with finished goods inventory but services cannot</a:t>
            </a:r>
          </a:p>
          <a:p>
            <a:pPr lvl="1"/>
            <a:r>
              <a:rPr lang="en-US" dirty="0"/>
              <a:t>Capacity must be available when the demand arises</a:t>
            </a:r>
          </a:p>
          <a:p>
            <a:r>
              <a:rPr lang="en-US" dirty="0"/>
              <a:t>Customers’ production roles</a:t>
            </a:r>
          </a:p>
          <a:p>
            <a:pPr lvl="1"/>
            <a:r>
              <a:rPr lang="en-US" dirty="0"/>
              <a:t>Customers typically are involved in the production of a service</a:t>
            </a:r>
          </a:p>
          <a:p>
            <a:pPr lvl="1"/>
            <a:r>
              <a:rPr lang="en-US" dirty="0"/>
              <a:t>This introduces uncertainty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14-</a:t>
            </a:r>
            <a:fld id="{91239CBB-1AD2-4ED3-B649-4C24A025EFF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3374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Exam </a:t>
            </a:r>
            <a:r>
              <a:rPr lang="en-US" sz="2000" dirty="0"/>
              <a:t>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 startAt="8"/>
            </a:pPr>
            <a:r>
              <a:rPr lang="en-US" dirty="0"/>
              <a:t>A period of time during which the production schedule cannot be changed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dirty="0"/>
              <a:t>Producing a mix of products that matches demand as closely as possible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dirty="0"/>
              <a:t>A production control system that uses a signaling device to regulate the flow of material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dirty="0"/>
              <a:t>If the lead time for an item is exactly five days, the demand is a constant four units per day, and the shipment container contains two units, how many kanban card sets would be needed? (Assume 0 percent safety stock.)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dirty="0"/>
              <a:t>A firm wants to justify smaller lot sizes economically</a:t>
            </a:r>
          </a:p>
          <a:p>
            <a:pPr lvl="1"/>
            <a:r>
              <a:rPr lang="en-US" dirty="0"/>
              <a:t>Management knows that it cannot change the cost to carry one unit in inventory because this is largely based on the value of the item</a:t>
            </a:r>
          </a:p>
          <a:p>
            <a:pPr lvl="1"/>
            <a:r>
              <a:rPr lang="en-US" dirty="0"/>
              <a:t>To justify a smaller lot size, what must it do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14-</a:t>
            </a:r>
            <a:fld id="{91239CBB-1AD2-4ED3-B649-4C24A025EFFC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333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Lean Production and Six Sigma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Lean production and Six Sigma work best in repeatable, standardized operations</a:t>
            </a:r>
          </a:p>
          <a:p>
            <a:r>
              <a:rPr lang="en-US" dirty="0"/>
              <a:t>Many services are repeatable</a:t>
            </a:r>
          </a:p>
          <a:p>
            <a:r>
              <a:rPr lang="en-US" dirty="0"/>
              <a:t>It is harder to standardize services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14-</a:t>
            </a:r>
            <a:fld id="{91239CBB-1AD2-4ED3-B649-4C24A025EFF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630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Lean Logic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2354376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14-</a:t>
            </a:r>
            <a:fld id="{B6967EA5-C30E-4C82-9F3C-4C5EF0367A5E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Lean Production – Pull System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14-</a:t>
            </a:r>
            <a:fld id="{1F77A1AF-CF15-4A1E-96BD-E79A1CD8B919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572864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Exhibit 14.1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828800"/>
            <a:ext cx="8282190" cy="352607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Toyota Production System</a:t>
            </a:r>
          </a:p>
        </p:txBody>
      </p:sp>
      <p:sp>
        <p:nvSpPr>
          <p:cNvPr id="2560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Elimination of Waste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Waste from overproduction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Waste of waiting time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Transportation waste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Inventory waste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Processing waste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Waste of motion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Waste from product defects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Respect for People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Lifetime employment for permanent positions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Maintain level payrolls even when business conditions deteriorate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Company unions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Bonuses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View workers as assets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14-</a:t>
            </a:r>
            <a:fld id="{7F5FDB02-FEE5-4288-BFEF-C679CA12EBD7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Lean Supply Chains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the concepts of lean and Six Sigma have evolved and been applied to the supply chain, the goal of maximizing customer value has been added</a:t>
            </a:r>
          </a:p>
          <a:p>
            <a:r>
              <a:rPr lang="en-US" b="1" dirty="0"/>
              <a:t>Value stream</a:t>
            </a:r>
            <a:r>
              <a:rPr lang="en-US" dirty="0"/>
              <a:t>: the value-adding and non-value-adding activities required to design, order, and provide a product or service from concept to launch, order to delivery, and raw materials to customers</a:t>
            </a:r>
          </a:p>
          <a:p>
            <a:r>
              <a:rPr lang="en-US" dirty="0"/>
              <a:t>When applied to supply chains, waste reduction relates to the optimization of the value-adding activities and the elimination of non-value-adding activities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14-</a:t>
            </a:r>
            <a:fld id="{8C7C8393-7244-4248-BCE9-B3307412A87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123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Lean-Focused Supply Chain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Lean suppliers</a:t>
            </a:r>
          </a:p>
          <a:p>
            <a:pPr lvl="1"/>
            <a:r>
              <a:rPr lang="en-US"/>
              <a:t>Able to respond to changes</a:t>
            </a:r>
          </a:p>
          <a:p>
            <a:pPr lvl="1"/>
            <a:r>
              <a:rPr lang="en-US"/>
              <a:t>Lower prices</a:t>
            </a:r>
          </a:p>
          <a:p>
            <a:pPr lvl="1"/>
            <a:r>
              <a:rPr lang="en-US"/>
              <a:t>Higher quality</a:t>
            </a:r>
          </a:p>
          <a:p>
            <a:pPr lvl="0"/>
            <a:r>
              <a:rPr lang="en-US"/>
              <a:t>Lean procurement</a:t>
            </a:r>
          </a:p>
          <a:p>
            <a:pPr lvl="1"/>
            <a:r>
              <a:rPr lang="en-US"/>
              <a:t>Key is automation (e-procurement)</a:t>
            </a:r>
          </a:p>
          <a:p>
            <a:pPr lvl="1"/>
            <a:r>
              <a:rPr lang="en-US"/>
              <a:t>Suppliers must see into the customers’ operations and customers must see into their suppliers’ operation</a:t>
            </a:r>
          </a:p>
          <a:p>
            <a:pPr lvl="0"/>
            <a:r>
              <a:rPr lang="en-US"/>
              <a:t>Lean warehousing</a:t>
            </a:r>
          </a:p>
          <a:p>
            <a:pPr lvl="1"/>
            <a:r>
              <a:rPr lang="en-US"/>
              <a:t>Eliminate non-value-added steps and waste in storage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14-</a:t>
            </a:r>
            <a:fld id="{F2AC15DF-C6AE-4868-86A2-B399DDA0D96F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1">
      <a:dk1>
        <a:srgbClr val="0A658C"/>
      </a:dk1>
      <a:lt1>
        <a:sysClr val="window" lastClr="FFFFFF"/>
      </a:lt1>
      <a:dk2>
        <a:srgbClr val="0A658C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Jacobs_15e_ppttemplate</Template>
  <TotalTime>754</TotalTime>
  <Words>1761</Words>
  <Application>Microsoft Office PowerPoint</Application>
  <PresentationFormat>On-screen Show (4:3)</PresentationFormat>
  <Paragraphs>250</Paragraphs>
  <Slides>30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Cambria Math</vt:lpstr>
      <vt:lpstr>Times New Roman</vt:lpstr>
      <vt:lpstr>Tw Cen MT</vt:lpstr>
      <vt:lpstr>Clarity</vt:lpstr>
      <vt:lpstr>Image</vt:lpstr>
      <vt:lpstr>Chapter 14: Lean Supply Chains</vt:lpstr>
      <vt:lpstr>Lean Production</vt:lpstr>
      <vt:lpstr>Uncertainties and Variabilities that are Hard to Control in Services</vt:lpstr>
      <vt:lpstr>Lean Production and Six Sigma</vt:lpstr>
      <vt:lpstr>Lean Logic</vt:lpstr>
      <vt:lpstr>Lean Production – Pull System</vt:lpstr>
      <vt:lpstr>Toyota Production System</vt:lpstr>
      <vt:lpstr>Lean Supply Chains</vt:lpstr>
      <vt:lpstr>Lean-Focused Supply Chain Components</vt:lpstr>
      <vt:lpstr>Lean-Focused Supply Chain Components Continued</vt:lpstr>
      <vt:lpstr>Value Stream Mapping</vt:lpstr>
      <vt:lpstr>Manufacturing Process Map</vt:lpstr>
      <vt:lpstr>Value Stream Mapping Symbols</vt:lpstr>
      <vt:lpstr>Lean Supply Chain Design Principles</vt:lpstr>
      <vt:lpstr>Lean Concepts</vt:lpstr>
      <vt:lpstr>Quality at the Source</vt:lpstr>
      <vt:lpstr>Inventory Hides Problems</vt:lpstr>
      <vt:lpstr>Lean Production Schedules</vt:lpstr>
      <vt:lpstr>Kanban Production Control Systems</vt:lpstr>
      <vt:lpstr>Kanban Pull System</vt:lpstr>
      <vt:lpstr>Other Approaches</vt:lpstr>
      <vt:lpstr>Determining the Number of Kanbans Needed</vt:lpstr>
      <vt:lpstr>Example 14.1</vt:lpstr>
      <vt:lpstr>Minimized Setup Times</vt:lpstr>
      <vt:lpstr>Lean Supply Chains</vt:lpstr>
      <vt:lpstr>Building a Lean Supply Chain</vt:lpstr>
      <vt:lpstr>Lean Services</vt:lpstr>
      <vt:lpstr>Summary</vt:lpstr>
      <vt:lpstr>Practice Exam</vt:lpstr>
      <vt:lpstr>Practice Exam Continued</vt:lpstr>
    </vt:vector>
  </TitlesOfParts>
  <Manager>Camille Corum</Manager>
  <Company>The McGraw-Hill Companies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Supply Chains</dc:title>
  <dc:subject>Operations Management</dc:subject>
  <dc:creator>Dr. Ronny Richardson DrRonnyRichardson@gmail.com</dc:creator>
  <cp:lastModifiedBy>McAndrews, Ryan</cp:lastModifiedBy>
  <cp:revision>53</cp:revision>
  <dcterms:created xsi:type="dcterms:W3CDTF">2012-08-16T13:11:05Z</dcterms:created>
  <dcterms:modified xsi:type="dcterms:W3CDTF">2017-01-20T21:28:54Z</dcterms:modified>
</cp:coreProperties>
</file>