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7" r:id="rId1"/>
  </p:sldMasterIdLst>
  <p:notesMasterIdLst>
    <p:notesMasterId r:id="rId32"/>
  </p:notesMasterIdLst>
  <p:sldIdLst>
    <p:sldId id="256" r:id="rId2"/>
    <p:sldId id="258" r:id="rId3"/>
    <p:sldId id="298" r:id="rId4"/>
    <p:sldId id="299" r:id="rId5"/>
    <p:sldId id="300" r:id="rId6"/>
    <p:sldId id="301" r:id="rId7"/>
    <p:sldId id="304" r:id="rId8"/>
    <p:sldId id="303" r:id="rId9"/>
    <p:sldId id="274" r:id="rId10"/>
    <p:sldId id="305" r:id="rId11"/>
    <p:sldId id="264" r:id="rId12"/>
    <p:sldId id="306" r:id="rId13"/>
    <p:sldId id="291" r:id="rId14"/>
    <p:sldId id="307" r:id="rId15"/>
    <p:sldId id="308" r:id="rId16"/>
    <p:sldId id="309" r:id="rId17"/>
    <p:sldId id="310" r:id="rId18"/>
    <p:sldId id="311" r:id="rId19"/>
    <p:sldId id="292" r:id="rId20"/>
    <p:sldId id="286" r:id="rId21"/>
    <p:sldId id="287" r:id="rId22"/>
    <p:sldId id="288" r:id="rId23"/>
    <p:sldId id="312" r:id="rId24"/>
    <p:sldId id="293" r:id="rId25"/>
    <p:sldId id="313" r:id="rId26"/>
    <p:sldId id="295" r:id="rId27"/>
    <p:sldId id="297" r:id="rId28"/>
    <p:sldId id="314" r:id="rId29"/>
    <p:sldId id="315" r:id="rId30"/>
    <p:sldId id="316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18" autoAdjust="0"/>
    <p:restoredTop sz="95232" autoAdjust="0"/>
  </p:normalViewPr>
  <p:slideViewPr>
    <p:cSldViewPr>
      <p:cViewPr varScale="1">
        <p:scale>
          <a:sx n="90" d="100"/>
          <a:sy n="90" d="100"/>
        </p:scale>
        <p:origin x="162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FE58254-3C75-4151-9741-7D9C142C37D7}" type="datetimeFigureOut">
              <a:rPr lang="en-US"/>
              <a:pPr>
                <a:defRPr/>
              </a:pPr>
              <a:t>1/20/2017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5486F47-1CDB-4EB5-AEFC-0A76361FF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93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86F47-1CDB-4EB5-AEFC-0A76361FF22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9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832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4021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 eaLnBrk="0" hangingPunct="0"/>
            <a:r>
              <a:rPr lang="en-US" altLang="en-US" sz="1000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322638"/>
            <a:ext cx="5867400" cy="51355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 altLang="en-US"/>
          </a:p>
        </p:txBody>
      </p:sp>
      <p:sp>
        <p:nvSpPr>
          <p:cNvPr id="53255" name="Rectangle 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  <p:extLst>
      <p:ext uri="{BB962C8B-B14F-4D97-AF65-F5344CB8AC3E}">
        <p14:creationId xmlns:p14="http://schemas.microsoft.com/office/powerpoint/2010/main" val="34024458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 eaLnBrk="0" hangingPunct="0"/>
            <a:r>
              <a:rPr lang="en-US" altLang="en-US" sz="1000">
                <a:effectLst/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322638"/>
            <a:ext cx="5867400" cy="51355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 altLang="en-US"/>
          </a:p>
        </p:txBody>
      </p:sp>
      <p:sp>
        <p:nvSpPr>
          <p:cNvPr id="49159" name="Rectangle 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  <p:extLst>
      <p:ext uri="{BB962C8B-B14F-4D97-AF65-F5344CB8AC3E}">
        <p14:creationId xmlns:p14="http://schemas.microsoft.com/office/powerpoint/2010/main" val="30764152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86F47-1CDB-4EB5-AEFC-0A76361FF22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371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117B588-F84B-4964-ACCE-20EEA196500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89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86F47-1CDB-4EB5-AEFC-0A76361FF22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04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86F47-1CDB-4EB5-AEFC-0A76361FF22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69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 eaLnBrk="0" hangingPunct="0"/>
            <a:r>
              <a:rPr lang="en-US" altLang="en-US" sz="1000">
                <a:effectLst/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1271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  <p:extLst>
      <p:ext uri="{BB962C8B-B14F-4D97-AF65-F5344CB8AC3E}">
        <p14:creationId xmlns:p14="http://schemas.microsoft.com/office/powerpoint/2010/main" val="2063810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 eaLnBrk="0" hangingPunct="0"/>
            <a:r>
              <a:rPr lang="en-US" altLang="en-US" sz="1000">
                <a:effectLst/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1271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  <p:extLst>
      <p:ext uri="{BB962C8B-B14F-4D97-AF65-F5344CB8AC3E}">
        <p14:creationId xmlns:p14="http://schemas.microsoft.com/office/powerpoint/2010/main" val="1071050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 eaLnBrk="0" hangingPunct="0"/>
            <a:r>
              <a:rPr lang="en-US" altLang="en-US" sz="1000">
                <a:effectLst/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06503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  <p:extLst>
      <p:ext uri="{BB962C8B-B14F-4D97-AF65-F5344CB8AC3E}">
        <p14:creationId xmlns:p14="http://schemas.microsoft.com/office/powerpoint/2010/main" val="3970227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86F47-1CDB-4EB5-AEFC-0A76361FF22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32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 eaLnBrk="0" hangingPunct="0"/>
            <a:r>
              <a:rPr lang="en-US" altLang="en-US" sz="1000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9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  <p:extLst>
      <p:ext uri="{BB962C8B-B14F-4D97-AF65-F5344CB8AC3E}">
        <p14:creationId xmlns:p14="http://schemas.microsoft.com/office/powerpoint/2010/main" val="1762390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11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40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FAC2646-3B85-439F-823E-C6E8C22C45F6}" type="datetime1">
              <a:rPr lang="en-US" smtClean="0"/>
              <a:pPr>
                <a:defRPr/>
              </a:pPr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43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15-</a:t>
            </a:r>
            <a:fld id="{4106A1A3-01CE-4096-85DB-EA6F575CDF6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68748" y="1570180"/>
            <a:ext cx="8229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55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fld id="{4B2FD02C-E2E2-4953-8171-5350A667D1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0160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15-</a:t>
            </a:r>
            <a:fld id="{373B05FF-596C-4548-A013-2040A5175E6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68748" y="1597888"/>
            <a:ext cx="8229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99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15-</a:t>
            </a:r>
            <a:fld id="{902809F9-FD89-4986-BAEC-00AE6EFF942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8748" y="1597888"/>
            <a:ext cx="8229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26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15-</a:t>
            </a:r>
            <a:fld id="{BDF094FF-93A2-4AFD-B811-878BB6651A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68748" y="1588652"/>
            <a:ext cx="8229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936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15-</a:t>
            </a:r>
            <a:fld id="{61A2DF9F-612D-4BD7-BFB0-34DB5470AD5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94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065655" y="6514668"/>
            <a:ext cx="1066800" cy="329184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15-</a:t>
            </a:r>
            <a:fld id="{342890F3-1C46-43AF-8A74-23A0F54BE00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286000" y="6524297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50" dirty="0"/>
              <a:t>Copyright ©2017 McGraw-Hill Education.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4216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Chapter 15: Logistics,</a:t>
            </a:r>
            <a:br>
              <a:rPr lang="en-US" dirty="0"/>
            </a:br>
            <a:r>
              <a:rPr lang="en-US" dirty="0"/>
              <a:t>distribution, and</a:t>
            </a:r>
            <a:br>
              <a:rPr lang="en-US" dirty="0"/>
            </a:br>
            <a:r>
              <a:rPr lang="en-US" dirty="0"/>
              <a:t>transportation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LO15–1: Explain what logistics is.</a:t>
            </a:r>
          </a:p>
          <a:p>
            <a:r>
              <a:rPr lang="en-US" dirty="0"/>
              <a:t>LO15–2: Contrast logistics and warehouse alternatives.</a:t>
            </a:r>
          </a:p>
          <a:p>
            <a:r>
              <a:rPr lang="en-US" dirty="0"/>
              <a:t>LO15–3: Analyze logistics-driven location decisions.</a:t>
            </a:r>
          </a:p>
        </p:txBody>
      </p:sp>
      <p:sp>
        <p:nvSpPr>
          <p:cNvPr id="14340" name="Rectangle 8"/>
          <p:cNvSpPr>
            <a:spLocks noChangeArrowheads="1"/>
          </p:cNvSpPr>
          <p:nvPr/>
        </p:nvSpPr>
        <p:spPr bwMode="auto">
          <a:xfrm>
            <a:off x="77788" y="6535738"/>
            <a:ext cx="1222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McGraw-Hill/Irwin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Plant Location Methods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en-US" dirty="0"/>
              <a:t>Factor-rating system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/>
              <a:t>Transportation method of linear programming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noProof="1"/>
              <a:t>Centroid</a:t>
            </a:r>
            <a:r>
              <a:rPr lang="en-US" altLang="en-US" dirty="0"/>
              <a:t> method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824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Factor-Rating System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Is the most widely used</a:t>
            </a:r>
          </a:p>
          <a:p>
            <a:r>
              <a:rPr lang="en-US" dirty="0"/>
              <a:t>List of factors is developed</a:t>
            </a:r>
          </a:p>
          <a:p>
            <a:r>
              <a:rPr lang="en-US" dirty="0"/>
              <a:t>Range of possible points is assigned to each factor</a:t>
            </a:r>
          </a:p>
          <a:p>
            <a:r>
              <a:rPr lang="en-US" dirty="0"/>
              <a:t>Each site is rated against each factor</a:t>
            </a:r>
          </a:p>
          <a:p>
            <a:r>
              <a:rPr lang="en-US" dirty="0"/>
              <a:t>The sums of assigned points for each site are computed</a:t>
            </a:r>
          </a:p>
          <a:p>
            <a:r>
              <a:rPr lang="en-US" dirty="0"/>
              <a:t>The site with the most points is selected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914223"/>
            <a:ext cx="4038600" cy="223605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15-</a:t>
            </a:r>
            <a:fld id="{7EEE0BB6-D690-4380-AB7E-970BEB040F73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Transportation Method of Linear Programming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Transportation method is a special linear programming method</a:t>
            </a:r>
          </a:p>
          <a:p>
            <a:r>
              <a:rPr lang="en-US" altLang="en-US" dirty="0"/>
              <a:t>Two common objectives…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altLang="en-US" dirty="0"/>
              <a:t>Minimize costs of shipping </a:t>
            </a:r>
            <a:r>
              <a:rPr lang="en-US" altLang="en-US" i="1" dirty="0"/>
              <a:t>n</a:t>
            </a:r>
            <a:r>
              <a:rPr lang="en-US" altLang="en-US" dirty="0"/>
              <a:t> units to </a:t>
            </a:r>
            <a:r>
              <a:rPr lang="en-US" altLang="en-US" i="1" dirty="0"/>
              <a:t>m</a:t>
            </a:r>
            <a:r>
              <a:rPr lang="en-US" altLang="en-US" dirty="0"/>
              <a:t> destinations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altLang="en-US" dirty="0"/>
              <a:t>Maximize profit of shipping </a:t>
            </a:r>
            <a:r>
              <a:rPr lang="en-US" altLang="en-US" i="1" dirty="0"/>
              <a:t>n</a:t>
            </a:r>
            <a:r>
              <a:rPr lang="en-US" altLang="en-US" dirty="0"/>
              <a:t> units to </a:t>
            </a:r>
            <a:r>
              <a:rPr lang="en-US" altLang="en-US" i="1" dirty="0"/>
              <a:t>m</a:t>
            </a:r>
            <a:r>
              <a:rPr lang="en-US" altLang="en-US" dirty="0"/>
              <a:t> destinations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88530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15.1</a:t>
            </a:r>
          </a:p>
        </p:txBody>
      </p:sp>
      <p:sp>
        <p:nvSpPr>
          <p:cNvPr id="2560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U.S. Pharmaceutical Company has four factories supplying the warehouses of four major customers</a:t>
            </a:r>
          </a:p>
          <a:p>
            <a:r>
              <a:rPr lang="en-US" dirty="0"/>
              <a:t>Its management wants to determine the minimum-cost shipping schedule for its monthly output to these customers</a:t>
            </a:r>
          </a:p>
          <a:p>
            <a:r>
              <a:rPr lang="en-US" dirty="0"/>
              <a:t>Factory supply, warehouse demands, and shipping costs per case for these drugs are given in the table in the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15-</a:t>
            </a:r>
            <a:fld id="{088A7BFC-566E-4458-B1EF-C68D738C14A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Example: U.S. Pharmaceutical Company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572864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15.2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BDF094FF-93A2-4AFD-B811-878BB6651A0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85800" y="2018514"/>
            <a:ext cx="8179955" cy="4144161"/>
            <a:chOff x="685800" y="2018514"/>
            <a:chExt cx="8179955" cy="414416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5800" y="3886200"/>
              <a:ext cx="4981575" cy="227647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5800" y="2018514"/>
              <a:ext cx="8179955" cy="16625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1923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Example: Excel Screen Showing the U. S. Pharmaceutical Problem</a:t>
            </a:r>
          </a:p>
        </p:txBody>
      </p:sp>
      <p:pic>
        <p:nvPicPr>
          <p:cNvPr id="12186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714500"/>
            <a:ext cx="4130914" cy="4800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05B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DF094FF-93A2-4AFD-B811-878BB6651A0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572864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15.3</a:t>
            </a:r>
          </a:p>
        </p:txBody>
      </p:sp>
    </p:spTree>
    <p:extLst>
      <p:ext uri="{BB962C8B-B14F-4D97-AF65-F5344CB8AC3E}">
        <p14:creationId xmlns:p14="http://schemas.microsoft.com/office/powerpoint/2010/main" val="4291338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Solver Parameters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DF094FF-93A2-4AFD-B811-878BB6651A0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7937" y="2286000"/>
            <a:ext cx="4048125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91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Centroid</a:t>
            </a:r>
            <a:r>
              <a:rPr lang="en-US" altLang="en-US"/>
              <a:t> Method</a:t>
            </a: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Used for locating single facilities that considers existing facilities, the distances between them, and the volumes of goods to be shipped between them</a:t>
            </a:r>
          </a:p>
          <a:p>
            <a:pPr lvl="1"/>
            <a:r>
              <a:rPr lang="en-US" altLang="en-US"/>
              <a:t>Assumes inbound and outbound transportation costs are equal</a:t>
            </a:r>
          </a:p>
          <a:p>
            <a:pPr lvl="1"/>
            <a:r>
              <a:rPr lang="en-US" altLang="en-US"/>
              <a:t>Does not include special shipping costs for less than a full load</a:t>
            </a:r>
          </a:p>
          <a:p>
            <a:r>
              <a:rPr lang="en-US" altLang="en-US"/>
              <a:t>This methodology involves formulas used to compute the coordinates of the two-dimensional point that meets the distance and volume criteria stated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2206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Centroid</a:t>
            </a:r>
            <a:r>
              <a:rPr lang="en-US" altLang="en-US"/>
              <a:t> Method Formulas</a:t>
            </a:r>
          </a:p>
        </p:txBody>
      </p:sp>
      <p:graphicFrame>
        <p:nvGraphicFramePr>
          <p:cNvPr id="48135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3608388" y="2565400"/>
          <a:ext cx="122237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4" imgW="122040" imgH="203040" progId="Equation.2">
                  <p:embed/>
                </p:oleObj>
              </mc:Choice>
              <mc:Fallback>
                <p:oleObj name="Equation" r:id="rId4" imgW="122040" imgH="203040" progId="Equation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388" y="2565400"/>
                        <a:ext cx="122237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5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279788"/>
              </p:ext>
            </p:extLst>
          </p:nvPr>
        </p:nvGraphicFramePr>
        <p:xfrm>
          <a:off x="1752600" y="1684337"/>
          <a:ext cx="6248400" cy="486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6" imgW="3162240" imgH="2463480" progId="Equation.3">
                  <p:embed/>
                </p:oleObj>
              </mc:Choice>
              <mc:Fallback>
                <p:oleObj name="Equation" r:id="rId6" imgW="3162240" imgH="246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684337"/>
                        <a:ext cx="6248400" cy="486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BDF094FF-93A2-4AFD-B811-878BB6651A0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57259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15.2: </a:t>
            </a:r>
            <a:r>
              <a:rPr lang="en-US" dirty="0" err="1"/>
              <a:t>HiOctane</a:t>
            </a:r>
            <a:r>
              <a:rPr lang="en-US" dirty="0"/>
              <a:t> Refining Company</a:t>
            </a:r>
          </a:p>
        </p:txBody>
      </p:sp>
      <p:sp>
        <p:nvSpPr>
          <p:cNvPr id="2969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HiOctane</a:t>
            </a:r>
            <a:r>
              <a:rPr lang="en-US" dirty="0"/>
              <a:t> Refining Company needs to locate an intermediate holding facility between its refining plant in Long Beach and its major distributors</a:t>
            </a:r>
          </a:p>
          <a:p>
            <a:r>
              <a:rPr lang="en-US" dirty="0"/>
              <a:t>Next slide  shows the coordinate map and the amount of gasoline shipped to or from the plant and distributors</a:t>
            </a:r>
          </a:p>
          <a:p>
            <a:r>
              <a:rPr lang="en-US" dirty="0"/>
              <a:t>In this example, for the Long Beach location (the first location), d</a:t>
            </a:r>
            <a:r>
              <a:rPr lang="en-US" baseline="-25000" dirty="0"/>
              <a:t>ix</a:t>
            </a:r>
            <a:r>
              <a:rPr lang="en-US" dirty="0"/>
              <a:t> = 325, </a:t>
            </a:r>
            <a:r>
              <a:rPr lang="en-US" dirty="0" err="1"/>
              <a:t>d</a:t>
            </a:r>
            <a:r>
              <a:rPr lang="en-US" baseline="-25000" dirty="0" err="1"/>
              <a:t>iy</a:t>
            </a:r>
            <a:r>
              <a:rPr lang="en-US" dirty="0"/>
              <a:t> = 75, and V</a:t>
            </a:r>
            <a:r>
              <a:rPr lang="en-US" baseline="-25000" dirty="0"/>
              <a:t>i</a:t>
            </a:r>
            <a:r>
              <a:rPr lang="en-US" dirty="0"/>
              <a:t> = 1,500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15-</a:t>
            </a:r>
            <a:fld id="{034651F3-67F4-421A-9E35-BFE2CDCAEA9A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Logistics</a:t>
            </a:r>
          </a:p>
        </p:txBody>
      </p:sp>
      <p:sp>
        <p:nvSpPr>
          <p:cNvPr id="16386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Logistics</a:t>
            </a:r>
            <a:r>
              <a:rPr lang="en-US" dirty="0"/>
              <a:t>: the art and science of obtaining, producing, and distributing material and product in the proper place and in the proper quantities</a:t>
            </a:r>
          </a:p>
          <a:p>
            <a:pPr lvl="1"/>
            <a:r>
              <a:rPr lang="en-US" dirty="0"/>
              <a:t>Accounts for eight to nine percent of US GDP</a:t>
            </a:r>
          </a:p>
          <a:p>
            <a:r>
              <a:rPr lang="en-US" b="1" dirty="0"/>
              <a:t>International logistics</a:t>
            </a:r>
            <a:r>
              <a:rPr lang="en-US" dirty="0"/>
              <a:t>: managing these functions when the movement is on a global scale</a:t>
            </a:r>
          </a:p>
          <a:p>
            <a:r>
              <a:rPr lang="en-US" b="1" dirty="0"/>
              <a:t>Third-party logistics company</a:t>
            </a:r>
            <a:r>
              <a:rPr lang="en-US" dirty="0"/>
              <a:t>: an outside company used to manage all or part of another company’s logistics functions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15-</a:t>
            </a:r>
            <a:fld id="{6BEE05AF-D008-45E6-8540-66674545471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15.2: Grid Map for Centroid Example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15-</a:t>
            </a:r>
            <a:fld id="{5D34ACBC-90F4-4946-928B-875A102429C4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72864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15.4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37" y="2047659"/>
            <a:ext cx="8924925" cy="39433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15.2: Calculations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15-</a:t>
            </a:r>
            <a:fld id="{8C4CF7E7-E8E1-4E42-840D-AAF18A0EC7D0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10000" y="4944630"/>
            <a:ext cx="3962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 err="1">
                <a:latin typeface="Cambria Math" pitchFamily="18" charset="0"/>
              </a:rPr>
              <a:t>C</a:t>
            </a:r>
            <a:r>
              <a:rPr lang="en-US" sz="1600" i="1" baseline="-25000" dirty="0" err="1">
                <a:latin typeface="Cambria Math" pitchFamily="18" charset="0"/>
              </a:rPr>
              <a:t>x</a:t>
            </a:r>
            <a:r>
              <a:rPr lang="en-US" sz="1600" dirty="0">
                <a:latin typeface="Tw Cen MT" pitchFamily="34" charset="0"/>
              </a:rPr>
              <a:t> = </a:t>
            </a:r>
            <a:r>
              <a:rPr lang="en-US" sz="1600" i="1" dirty="0">
                <a:latin typeface="Tw Cen MT" pitchFamily="34" charset="0"/>
              </a:rPr>
              <a:t>X</a:t>
            </a:r>
            <a:r>
              <a:rPr lang="en-US" sz="1600" dirty="0">
                <a:latin typeface="Tw Cen MT" pitchFamily="34" charset="0"/>
              </a:rPr>
              <a:t> coordinate of centroid</a:t>
            </a:r>
          </a:p>
          <a:p>
            <a:r>
              <a:rPr lang="en-US" sz="1600" i="1" dirty="0">
                <a:latin typeface="Cambria Math" pitchFamily="18" charset="0"/>
              </a:rPr>
              <a:t>C</a:t>
            </a:r>
            <a:r>
              <a:rPr lang="en-US" sz="1600" i="1" baseline="-25000" dirty="0">
                <a:latin typeface="Cambria Math" pitchFamily="18" charset="0"/>
              </a:rPr>
              <a:t>y</a:t>
            </a:r>
            <a:r>
              <a:rPr lang="en-US" sz="1600" dirty="0">
                <a:latin typeface="Tw Cen MT" pitchFamily="34" charset="0"/>
              </a:rPr>
              <a:t> = </a:t>
            </a:r>
            <a:r>
              <a:rPr lang="en-US" sz="1600" i="1" dirty="0">
                <a:latin typeface="Tw Cen MT" pitchFamily="34" charset="0"/>
              </a:rPr>
              <a:t>Y</a:t>
            </a:r>
            <a:r>
              <a:rPr lang="en-US" sz="1600" dirty="0">
                <a:latin typeface="Tw Cen MT" pitchFamily="34" charset="0"/>
              </a:rPr>
              <a:t> coordinate of centroid</a:t>
            </a:r>
          </a:p>
          <a:p>
            <a:r>
              <a:rPr lang="en-US" sz="1600" i="1" dirty="0">
                <a:latin typeface="Cambria Math" pitchFamily="18" charset="0"/>
              </a:rPr>
              <a:t>d</a:t>
            </a:r>
            <a:r>
              <a:rPr lang="en-US" sz="1600" i="1" baseline="-25000" dirty="0">
                <a:latin typeface="Cambria Math" pitchFamily="18" charset="0"/>
              </a:rPr>
              <a:t>ix</a:t>
            </a:r>
            <a:r>
              <a:rPr lang="en-US" sz="1600" dirty="0">
                <a:latin typeface="Tw Cen MT" pitchFamily="34" charset="0"/>
              </a:rPr>
              <a:t> =</a:t>
            </a:r>
            <a:r>
              <a:rPr lang="en-US" sz="1600" i="1" dirty="0">
                <a:latin typeface="Tw Cen MT" pitchFamily="34" charset="0"/>
              </a:rPr>
              <a:t> X </a:t>
            </a:r>
            <a:r>
              <a:rPr lang="en-US" sz="1600" dirty="0">
                <a:latin typeface="Tw Cen MT" pitchFamily="34" charset="0"/>
              </a:rPr>
              <a:t>coordinate of the </a:t>
            </a:r>
            <a:r>
              <a:rPr lang="en-US" sz="1600" i="1" dirty="0" err="1">
                <a:latin typeface="Tw Cen MT" pitchFamily="34" charset="0"/>
              </a:rPr>
              <a:t>i</a:t>
            </a:r>
            <a:r>
              <a:rPr lang="en-US" sz="1600" baseline="30000" dirty="0" err="1">
                <a:latin typeface="Tw Cen MT" pitchFamily="34" charset="0"/>
              </a:rPr>
              <a:t>th</a:t>
            </a:r>
            <a:r>
              <a:rPr lang="en-US" sz="1600" dirty="0">
                <a:latin typeface="Tw Cen MT" pitchFamily="34" charset="0"/>
              </a:rPr>
              <a:t> location</a:t>
            </a:r>
          </a:p>
          <a:p>
            <a:r>
              <a:rPr lang="en-US" sz="1600" i="1" dirty="0" err="1">
                <a:latin typeface="Cambria Math" pitchFamily="18" charset="0"/>
              </a:rPr>
              <a:t>d</a:t>
            </a:r>
            <a:r>
              <a:rPr lang="en-US" sz="1600" i="1" baseline="-25000" dirty="0" err="1">
                <a:latin typeface="Cambria Math" pitchFamily="18" charset="0"/>
              </a:rPr>
              <a:t>iy</a:t>
            </a:r>
            <a:r>
              <a:rPr lang="en-US" sz="1600" dirty="0">
                <a:latin typeface="Tw Cen MT" pitchFamily="34" charset="0"/>
              </a:rPr>
              <a:t> = </a:t>
            </a:r>
            <a:r>
              <a:rPr lang="en-US" sz="1600" i="1" dirty="0">
                <a:latin typeface="Tw Cen MT" pitchFamily="34" charset="0"/>
              </a:rPr>
              <a:t>Y</a:t>
            </a:r>
            <a:r>
              <a:rPr lang="en-US" sz="1600" dirty="0">
                <a:latin typeface="Tw Cen MT" pitchFamily="34" charset="0"/>
              </a:rPr>
              <a:t> coordinate of the </a:t>
            </a:r>
            <a:r>
              <a:rPr lang="en-US" sz="1600" i="1" dirty="0" err="1">
                <a:latin typeface="Tw Cen MT" pitchFamily="34" charset="0"/>
              </a:rPr>
              <a:t>i</a:t>
            </a:r>
            <a:r>
              <a:rPr lang="en-US" sz="1600" baseline="30000" dirty="0" err="1">
                <a:latin typeface="Tw Cen MT" pitchFamily="34" charset="0"/>
              </a:rPr>
              <a:t>th</a:t>
            </a:r>
            <a:r>
              <a:rPr lang="en-US" sz="1600" dirty="0">
                <a:latin typeface="Tw Cen MT" pitchFamily="34" charset="0"/>
              </a:rPr>
              <a:t> location</a:t>
            </a:r>
          </a:p>
          <a:p>
            <a:r>
              <a:rPr lang="en-US" sz="1600" i="1" dirty="0">
                <a:latin typeface="Cambria Math" pitchFamily="18" charset="0"/>
              </a:rPr>
              <a:t>V</a:t>
            </a:r>
            <a:r>
              <a:rPr lang="en-US" sz="1600" i="1" baseline="-25000" dirty="0">
                <a:latin typeface="Cambria Math" pitchFamily="18" charset="0"/>
              </a:rPr>
              <a:t>i</a:t>
            </a:r>
            <a:r>
              <a:rPr lang="en-US" sz="1600" dirty="0">
                <a:latin typeface="Tw Cen MT" pitchFamily="34" charset="0"/>
              </a:rPr>
              <a:t> = volume of goods moved to or from the </a:t>
            </a:r>
            <a:r>
              <a:rPr lang="en-US" sz="1600" i="1" dirty="0" err="1">
                <a:latin typeface="Tw Cen MT" pitchFamily="34" charset="0"/>
              </a:rPr>
              <a:t>i</a:t>
            </a:r>
            <a:r>
              <a:rPr lang="en-US" sz="1600" baseline="30000" dirty="0" err="1">
                <a:latin typeface="Tw Cen MT" pitchFamily="34" charset="0"/>
              </a:rPr>
              <a:t>th</a:t>
            </a:r>
            <a:r>
              <a:rPr lang="en-US" sz="1600" dirty="0">
                <a:latin typeface="Tw Cen MT" pitchFamily="34" charset="0"/>
              </a:rPr>
              <a:t> location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092850"/>
              </p:ext>
            </p:extLst>
          </p:nvPr>
        </p:nvGraphicFramePr>
        <p:xfrm>
          <a:off x="1304925" y="1828800"/>
          <a:ext cx="6534150" cy="246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Image" r:id="rId3" imgW="13066560" imgH="4926960" progId="Photoshop.Image.13">
                  <p:embed/>
                </p:oleObj>
              </mc:Choice>
              <mc:Fallback>
                <p:oleObj name="Image" r:id="rId3" imgW="13066560" imgH="4926960" progId="Photoshop.Image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04925" y="1828800"/>
                        <a:ext cx="6534150" cy="2463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15.2: Grid Map for Centroid Example with Centroid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15-</a:t>
            </a:r>
            <a:fld id="{8A576D09-304E-4F92-8432-E5D47125C827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085850" y="2076450"/>
            <a:ext cx="6305550" cy="3943350"/>
            <a:chOff x="304800" y="1752600"/>
            <a:chExt cx="6305550" cy="394335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4800" y="1752600"/>
              <a:ext cx="6305550" cy="3943350"/>
            </a:xfrm>
            <a:prstGeom prst="rect">
              <a:avLst/>
            </a:prstGeom>
          </p:spPr>
        </p:pic>
        <p:grpSp>
          <p:nvGrpSpPr>
            <p:cNvPr id="5" name="Group 4"/>
            <p:cNvGrpSpPr/>
            <p:nvPr/>
          </p:nvGrpSpPr>
          <p:grpSpPr>
            <a:xfrm>
              <a:off x="1323393" y="2943807"/>
              <a:ext cx="2438400" cy="923925"/>
              <a:chOff x="1066800" y="2743200"/>
              <a:chExt cx="2438400" cy="923925"/>
            </a:xfrm>
          </p:grpSpPr>
          <p:sp>
            <p:nvSpPr>
              <p:cNvPr id="4" name="TextBox 3"/>
              <p:cNvSpPr txBox="1">
                <a:spLocks noChangeArrowheads="1"/>
              </p:cNvSpPr>
              <p:nvPr/>
            </p:nvSpPr>
            <p:spPr bwMode="auto">
              <a:xfrm>
                <a:off x="1066800" y="2743200"/>
                <a:ext cx="1676400" cy="92392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dirty="0">
                    <a:latin typeface="Tw Cen MT" pitchFamily="34" charset="0"/>
                  </a:rPr>
                  <a:t>Start search for new location here</a:t>
                </a:r>
              </a:p>
            </p:txBody>
          </p:sp>
          <p:cxnSp>
            <p:nvCxnSpPr>
              <p:cNvPr id="6" name="Straight Arrow Connector 5"/>
              <p:cNvCxnSpPr>
                <a:stCxn id="4" idx="3"/>
              </p:cNvCxnSpPr>
              <p:nvPr/>
            </p:nvCxnSpPr>
            <p:spPr>
              <a:xfrm>
                <a:off x="2743200" y="3205163"/>
                <a:ext cx="762000" cy="223837"/>
              </a:xfrm>
              <a:prstGeom prst="straightConnector1">
                <a:avLst/>
              </a:prstGeom>
              <a:ln w="444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TextBox 9"/>
          <p:cNvSpPr txBox="1"/>
          <p:nvPr/>
        </p:nvSpPr>
        <p:spPr>
          <a:xfrm>
            <a:off x="0" y="6572864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15.4 (Partial)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Locating Service Facilities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New service facilities are far more common than new factories and warehouses</a:t>
            </a:r>
          </a:p>
          <a:p>
            <a:pPr lvl="1"/>
            <a:r>
              <a:rPr lang="en-US" altLang="en-US"/>
              <a:t>Much less expensive</a:t>
            </a:r>
          </a:p>
          <a:p>
            <a:r>
              <a:rPr lang="en-US" altLang="en-US"/>
              <a:t>Multiple sites close to customers</a:t>
            </a:r>
          </a:p>
          <a:p>
            <a:r>
              <a:rPr lang="en-US" altLang="en-US"/>
              <a:t>Location decision closely tied to the market selection decision</a:t>
            </a:r>
          </a:p>
          <a:p>
            <a:r>
              <a:rPr lang="en-US" altLang="en-US"/>
              <a:t>Decision more about maximizing profits than minimizing costs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4148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Example 15.3: Linear Regression as a Model for Service Location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 a model for locating a motel</a:t>
            </a:r>
          </a:p>
          <a:p>
            <a:r>
              <a:rPr lang="en-US" dirty="0"/>
              <a:t>The goal is to locate so as to maximize long-term profitability</a:t>
            </a:r>
          </a:p>
          <a:p>
            <a:r>
              <a:rPr lang="en-US" dirty="0"/>
              <a:t>What category of variables and individual items in the category are important?</a:t>
            </a:r>
          </a:p>
          <a:p>
            <a:pPr lvl="1"/>
            <a:r>
              <a:rPr lang="en-US" dirty="0"/>
              <a:t>Competitive </a:t>
            </a:r>
          </a:p>
          <a:p>
            <a:pPr lvl="2"/>
            <a:r>
              <a:rPr lang="en-US" dirty="0"/>
              <a:t>Room rate</a:t>
            </a:r>
          </a:p>
          <a:p>
            <a:pPr lvl="2"/>
            <a:r>
              <a:rPr lang="en-US" dirty="0"/>
              <a:t>Competitor’s rate, etc.</a:t>
            </a:r>
          </a:p>
          <a:p>
            <a:pPr lvl="1"/>
            <a:r>
              <a:rPr lang="en-US" dirty="0"/>
              <a:t>Demand generators</a:t>
            </a:r>
          </a:p>
          <a:p>
            <a:pPr lvl="2"/>
            <a:r>
              <a:rPr lang="en-US" dirty="0"/>
              <a:t>Nearness to military base, hospitals</a:t>
            </a:r>
          </a:p>
          <a:p>
            <a:pPr lvl="2"/>
            <a:r>
              <a:rPr lang="en-US" dirty="0"/>
              <a:t>Nearness to college</a:t>
            </a:r>
          </a:p>
          <a:p>
            <a:pPr lvl="2"/>
            <a:r>
              <a:rPr lang="en-US" dirty="0"/>
              <a:t>Nearness to malls,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15-</a:t>
            </a:r>
            <a:fld id="{759F6387-6CB1-4D83-A6BE-DC2972272F9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/>
              <a:t>Example 15.3: Independent Variables Collected for the Initial Model-Building Stage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72864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15.5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691227"/>
            <a:ext cx="4572000" cy="480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5829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Example 15.3: Choosing Variables That Matter</a:t>
            </a:r>
            <a:endParaRPr lang="en-US" dirty="0"/>
          </a:p>
        </p:txBody>
      </p:sp>
      <p:sp>
        <p:nvSpPr>
          <p:cNvPr id="3891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 at the correlation of profitability (operating margin over the last few years) with all the potential parameters</a:t>
            </a:r>
          </a:p>
          <a:p>
            <a:r>
              <a:rPr lang="en-US" dirty="0"/>
              <a:t>Pick the ones that are highly correlated (in a positive or negative fashion)</a:t>
            </a:r>
          </a:p>
          <a:p>
            <a:r>
              <a:rPr lang="en-US" dirty="0"/>
              <a:t>Run a regression line with the chosen parameters as the independent variables and profitability as the dependent variable</a:t>
            </a:r>
          </a:p>
          <a:p>
            <a:pPr>
              <a:tabLst>
                <a:tab pos="2062163" algn="l"/>
              </a:tabLst>
            </a:pPr>
            <a:r>
              <a:rPr lang="en-US" dirty="0"/>
              <a:t>Profitability = 39.05 - 5.41 x State pop. per inn (1,000)</a:t>
            </a:r>
            <a:br>
              <a:rPr lang="en-US" dirty="0"/>
            </a:br>
            <a:r>
              <a:rPr lang="en-US" dirty="0"/>
              <a:t>	+ 5.86 x Room rate for the inn</a:t>
            </a:r>
            <a:br>
              <a:rPr lang="en-US" dirty="0"/>
            </a:br>
            <a:r>
              <a:rPr lang="en-US" dirty="0"/>
              <a:t>	- 3.91 x Square root income of area (1,000)</a:t>
            </a:r>
            <a:br>
              <a:rPr lang="en-US" dirty="0"/>
            </a:br>
            <a:r>
              <a:rPr lang="en-US" dirty="0"/>
              <a:t>	+ 1.75 x College enrollment within 4 miles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15-</a:t>
            </a:r>
            <a:fld id="{FDD478FF-0756-4626-A707-448CC3B8B317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15.3: How the Result Is Used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hotel chain implemented the model on a spreadsheet and routinely uses the spreadsheet to screen potential real estate acquisitions</a:t>
            </a:r>
          </a:p>
          <a:p>
            <a:r>
              <a:rPr lang="en-US" dirty="0"/>
              <a:t>The founder and president of the hotel chain has accepted the model’s validity and no longer feels obligated to personally select the sites</a:t>
            </a:r>
          </a:p>
          <a:p>
            <a:r>
              <a:rPr lang="en-US" dirty="0"/>
              <a:t>This example shows that a specific model can be obtained from the requirements of service organizations and used to identify the most important features in site selection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15-</a:t>
            </a:r>
            <a:fld id="{1A29D725-F00C-4F90-BEE6-10ED08AAAA6F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Logistics covers the entire scope of obtaining, producing, and distributing material and product to the proper place and in the correct quantities</a:t>
            </a:r>
          </a:p>
          <a:p>
            <a:pPr lvl="1"/>
            <a:r>
              <a:rPr lang="en-US" dirty="0"/>
              <a:t>The focus is on the movement of material and the location of warehouses and manufacturing plants</a:t>
            </a:r>
          </a:p>
          <a:p>
            <a:pPr lvl="1"/>
            <a:r>
              <a:rPr lang="en-US" dirty="0"/>
              <a:t>Third-party logistics companies provide services to many companies</a:t>
            </a:r>
          </a:p>
          <a:p>
            <a:r>
              <a:rPr lang="en-US" dirty="0"/>
              <a:t>Decision related to how material will be transported and where plants and warehouses are located have an impact on the cost of the product</a:t>
            </a:r>
          </a:p>
          <a:p>
            <a:r>
              <a:rPr lang="en-US" dirty="0"/>
              <a:t>Transportation alternatives include water, rail, highways, air, pipelines, and hand delivery</a:t>
            </a:r>
          </a:p>
          <a:p>
            <a:r>
              <a:rPr lang="en-US" dirty="0"/>
              <a:t>Finding the optimal logistics-system design is a complex task</a:t>
            </a:r>
          </a:p>
          <a:p>
            <a:r>
              <a:rPr lang="en-US" dirty="0"/>
              <a:t>The factor-rating system is an analytical tool that allows consideration of many different types of criteria</a:t>
            </a:r>
          </a:p>
          <a:p>
            <a:r>
              <a:rPr lang="en-US" dirty="0"/>
              <a:t>Locating service type businesses is often very dependent on how close the contact needs to be to customers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9933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This is the art and science of obtaining, producing, and distributing material and product in the proper place and in the proper quantities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 company that is hired to handle logistics functions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 mode of transportation that is the most flexible relative to cost, volume, and speed of delivery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When large shipments are broken down directly into smaller shipments for local delivery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Sorting goods is the main purpose of this type of warehouse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 place where foreign goods can be brought into the United States without being subject to normal customs 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84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Transportation Modes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Truck</a:t>
            </a:r>
            <a:r>
              <a:rPr lang="en-US" altLang="en-US" dirty="0"/>
              <a:t>: great flexibility</a:t>
            </a:r>
          </a:p>
          <a:p>
            <a:r>
              <a:rPr lang="en-US" altLang="en-US" b="1" dirty="0"/>
              <a:t>Ship</a:t>
            </a:r>
            <a:r>
              <a:rPr lang="en-US" altLang="en-US" dirty="0"/>
              <a:t>: high capacity and low cost but slow</a:t>
            </a:r>
          </a:p>
          <a:p>
            <a:r>
              <a:rPr lang="en-US" altLang="en-US" b="1" dirty="0"/>
              <a:t>Plane</a:t>
            </a:r>
            <a:r>
              <a:rPr lang="en-US" altLang="en-US" dirty="0"/>
              <a:t>: fast but expensive</a:t>
            </a:r>
          </a:p>
          <a:p>
            <a:r>
              <a:rPr lang="en-US" altLang="en-US" b="1" dirty="0"/>
              <a:t>Train</a:t>
            </a:r>
            <a:r>
              <a:rPr lang="en-US" altLang="en-US" dirty="0"/>
              <a:t>: low cost but slow and variable</a:t>
            </a:r>
          </a:p>
          <a:p>
            <a:r>
              <a:rPr lang="en-US" altLang="en-US" b="1" dirty="0"/>
              <a:t>Pipeline</a:t>
            </a:r>
            <a:r>
              <a:rPr lang="en-US" altLang="en-US" dirty="0"/>
              <a:t>: highly specialized and limited to liquids, gases, and solids in slurry form</a:t>
            </a:r>
          </a:p>
          <a:p>
            <a:pPr lvl="1"/>
            <a:r>
              <a:rPr lang="en-US" altLang="en-US" dirty="0"/>
              <a:t>No packaging is needed and the costs per mile are low</a:t>
            </a:r>
          </a:p>
          <a:p>
            <a:r>
              <a:rPr lang="en-US" altLang="en-US" b="1" dirty="0"/>
              <a:t>Hand delivery</a:t>
            </a:r>
            <a:r>
              <a:rPr lang="en-US" altLang="en-US" dirty="0"/>
              <a:t>: last step in many supply chains</a:t>
            </a:r>
          </a:p>
          <a:p>
            <a:r>
              <a:rPr lang="en-US" altLang="en-US" noProof="1"/>
              <a:t>Multimodial</a:t>
            </a:r>
            <a:r>
              <a:rPr lang="en-US" altLang="en-US" dirty="0"/>
              <a:t> solutions are the norm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4106A1A3-01CE-4096-85DB-EA6F575CDF6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324062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Exam </a:t>
            </a:r>
            <a:r>
              <a:rPr lang="en-US" sz="2000" dirty="0"/>
              <a:t>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en-US" dirty="0"/>
              <a:t>The main cost criterion employed when a transportation model is used for analyzing a logistics network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/>
              <a:t>The Microsoft Excel function used to solve the transportation model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/>
              <a:t>For the transportation model to be able to find a feasible solution, this must always be greater than or equal to total demand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/>
              <a:t>The “changing cells” in a transportation model represent this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/>
              <a:t>This is a method that locates facilities relative to an X, Y grid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dirty="0"/>
              <a:t>A technique that is useful for screening potential locations </a:t>
            </a:r>
            <a:r>
              <a:rPr lang="en-US"/>
              <a:t>for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80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400" dirty="0"/>
              <a:t>Logistics-System Design Matrix: Framework Describing Logistics Processes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24" y="1905000"/>
            <a:ext cx="7871551" cy="43395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6572864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Exhibit 15.1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BDF094FF-93A2-4AFD-B811-878BB6651A0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78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Cross-Docking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Cross-docking</a:t>
            </a:r>
            <a:r>
              <a:rPr lang="en-US" altLang="en-US" dirty="0"/>
              <a:t>: large shipments are broken down into small shipments for local delivery in an area</a:t>
            </a:r>
          </a:p>
          <a:p>
            <a:pPr lvl="1"/>
            <a:r>
              <a:rPr lang="en-US" altLang="en-US" dirty="0"/>
              <a:t>Minimizes inventory in the warehouse</a:t>
            </a:r>
          </a:p>
          <a:p>
            <a:r>
              <a:rPr lang="en-US" altLang="en-US" b="1" dirty="0"/>
              <a:t>Hub-and-spoke systems</a:t>
            </a:r>
            <a:r>
              <a:rPr lang="en-US" altLang="en-US" dirty="0"/>
              <a:t>: the sole purpose of the warehouse (the hub) is sorting goods to consolidation areas, where each area is designed for shipment to a specific location</a:t>
            </a:r>
          </a:p>
          <a:p>
            <a:pPr lvl="1"/>
            <a:r>
              <a:rPr lang="en-US" altLang="en-US" dirty="0"/>
              <a:t>Hubs are located near the geographic center of the region they are to serve to minimize the distance a good must travel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4106A1A3-01CE-4096-85DB-EA6F575CDF6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33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Issues in Facility Location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/>
              <a:t>Proximity to customers</a:t>
            </a:r>
            <a:r>
              <a:rPr lang="en-US" altLang="en-US" dirty="0"/>
              <a:t>: makes rapid delivery easier</a:t>
            </a:r>
          </a:p>
          <a:p>
            <a:r>
              <a:rPr lang="en-US" altLang="en-US" b="1" dirty="0"/>
              <a:t>Business climate</a:t>
            </a:r>
            <a:r>
              <a:rPr lang="en-US" altLang="en-US" dirty="0"/>
              <a:t>: can include presence of similar-sized businesses, businesses in the same industry, and other foreign companies</a:t>
            </a:r>
          </a:p>
          <a:p>
            <a:r>
              <a:rPr lang="en-US" altLang="en-US" b="1" dirty="0"/>
              <a:t>Total costs</a:t>
            </a:r>
            <a:r>
              <a:rPr lang="en-US" altLang="en-US" dirty="0"/>
              <a:t>: object is to minimize overall cost</a:t>
            </a:r>
          </a:p>
          <a:p>
            <a:r>
              <a:rPr lang="en-US" altLang="en-US" b="1" dirty="0"/>
              <a:t>Infrastructure</a:t>
            </a:r>
            <a:r>
              <a:rPr lang="en-US" altLang="en-US" dirty="0"/>
              <a:t>: adequate road, rail, air, and sea transportation along with energy and telecommunications</a:t>
            </a:r>
          </a:p>
          <a:p>
            <a:r>
              <a:rPr lang="en-US" altLang="en-US" b="1" dirty="0"/>
              <a:t>Quality of labor</a:t>
            </a:r>
            <a:r>
              <a:rPr lang="en-US" altLang="en-US" dirty="0"/>
              <a:t>: educational and skill levels must match needs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15-</a:t>
            </a:r>
            <a:fld id="{4106A1A3-01CE-4096-85DB-EA6F575CDF6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7182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Issues in Facility Location </a:t>
            </a:r>
            <a:r>
              <a:rPr lang="en-US" altLang="en-US" sz="2000" dirty="0"/>
              <a:t>Continued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/>
              <a:t>Suppliers</a:t>
            </a:r>
            <a:r>
              <a:rPr lang="en-US" altLang="en-US" dirty="0"/>
              <a:t>: proximity of important suppliers supports lean production</a:t>
            </a:r>
          </a:p>
          <a:p>
            <a:r>
              <a:rPr lang="en-US" altLang="en-US" b="1" dirty="0"/>
              <a:t>Other facilities</a:t>
            </a:r>
            <a:r>
              <a:rPr lang="en-US" altLang="en-US" dirty="0"/>
              <a:t>: location of other facilities can influence a location decision</a:t>
            </a:r>
          </a:p>
          <a:p>
            <a:r>
              <a:rPr lang="en-US" altLang="en-US" b="1" dirty="0"/>
              <a:t>Free trade zones</a:t>
            </a:r>
            <a:r>
              <a:rPr lang="en-US" altLang="en-US" dirty="0"/>
              <a:t>: a closed facility into which foreign goods can be brought without being subject to the normal customers requirements</a:t>
            </a:r>
          </a:p>
          <a:p>
            <a:r>
              <a:rPr lang="en-US" altLang="en-US" b="1" dirty="0"/>
              <a:t>Political risk</a:t>
            </a:r>
            <a:r>
              <a:rPr lang="en-US" altLang="en-US" dirty="0"/>
              <a:t>: risks in both the country of location and the host country influence the decision</a:t>
            </a:r>
          </a:p>
          <a:p>
            <a:r>
              <a:rPr lang="en-US" altLang="en-US" b="1" dirty="0"/>
              <a:t>Government barriers</a:t>
            </a:r>
            <a:r>
              <a:rPr lang="en-US" altLang="en-US" dirty="0"/>
              <a:t>: barriers in many countries are being removed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46290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Issues in Facility Location </a:t>
            </a:r>
            <a:r>
              <a:rPr lang="en-US" altLang="en-US" sz="2000" dirty="0"/>
              <a:t>Continued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/>
              <a:t>Trading blocs</a:t>
            </a:r>
            <a:r>
              <a:rPr lang="en-US" altLang="en-US" dirty="0"/>
              <a:t>: firms locate within a block to take advantage of new markets or lower total cost</a:t>
            </a:r>
          </a:p>
          <a:p>
            <a:r>
              <a:rPr lang="en-US" altLang="en-US" b="1" dirty="0"/>
              <a:t>Environmental regulation</a:t>
            </a:r>
            <a:r>
              <a:rPr lang="en-US" altLang="en-US" dirty="0"/>
              <a:t>: these impact a certain industry in a given location and must be included in the decision</a:t>
            </a:r>
          </a:p>
          <a:p>
            <a:r>
              <a:rPr lang="en-US" altLang="en-US" b="1" dirty="0"/>
              <a:t>Host community</a:t>
            </a:r>
            <a:r>
              <a:rPr lang="en-US" altLang="en-US" dirty="0"/>
              <a:t>: host community’s interest is part of the evaluation process</a:t>
            </a:r>
          </a:p>
          <a:p>
            <a:r>
              <a:rPr lang="en-US" altLang="en-US" b="1" dirty="0"/>
              <a:t>Competitive advantage</a:t>
            </a:r>
            <a:r>
              <a:rPr lang="en-US" altLang="en-US" dirty="0"/>
              <a:t>: the location should provide the company with a competitive advantage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15-</a:t>
            </a:r>
            <a:fld id="{4106A1A3-01CE-4096-85DB-EA6F575CDF6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71501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Boeing Adds South Carolina to Its Dreamliner Assembly Location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Boeing assembled all commercial planes in Seattle until the Dreamliner 787 came along</a:t>
            </a:r>
          </a:p>
          <a:p>
            <a:r>
              <a:rPr lang="en-US" dirty="0"/>
              <a:t>First Dreamliner came out of SC plant on April 27, 2012</a:t>
            </a:r>
          </a:p>
          <a:p>
            <a:r>
              <a:rPr lang="en-US" dirty="0"/>
              <a:t>By the end of 2013, 3.5 planes per month are expected</a:t>
            </a:r>
          </a:p>
          <a:p>
            <a:r>
              <a:rPr lang="en-US" dirty="0"/>
              <a:t>Boeing chose SC over the vigorous objection of its union</a:t>
            </a:r>
          </a:p>
          <a:p>
            <a:r>
              <a:rPr lang="en-US" dirty="0"/>
              <a:t>The union finally relented, and signed a contract, when the firm agreed to add an advanced version to the Dreamliner line-up in Seattle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15-</a:t>
            </a:r>
            <a:fld id="{12E370FF-EDC3-4E3A-ADBA-856831A6889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1">
      <a:dk1>
        <a:srgbClr val="0A658C"/>
      </a:dk1>
      <a:lt1>
        <a:sysClr val="window" lastClr="FFFFFF"/>
      </a:lt1>
      <a:dk2>
        <a:srgbClr val="0A658C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Jacobs_15e_ppttemplate</Template>
  <TotalTime>595</TotalTime>
  <Words>1567</Words>
  <Application>Microsoft Office PowerPoint</Application>
  <PresentationFormat>On-screen Show (4:3)</PresentationFormat>
  <Paragraphs>187</Paragraphs>
  <Slides>30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Cambria Math</vt:lpstr>
      <vt:lpstr>Times New Roman</vt:lpstr>
      <vt:lpstr>Tw Cen MT</vt:lpstr>
      <vt:lpstr>Clarity</vt:lpstr>
      <vt:lpstr>Equation</vt:lpstr>
      <vt:lpstr>Image</vt:lpstr>
      <vt:lpstr>Chapter 15: Logistics, distribution, and transportation</vt:lpstr>
      <vt:lpstr>Logistics</vt:lpstr>
      <vt:lpstr>Transportation Modes</vt:lpstr>
      <vt:lpstr>Logistics-System Design Matrix: Framework Describing Logistics Processes</vt:lpstr>
      <vt:lpstr>Cross-Docking</vt:lpstr>
      <vt:lpstr>Issues in Facility Location</vt:lpstr>
      <vt:lpstr>Issues in Facility Location Continued</vt:lpstr>
      <vt:lpstr>Issues in Facility Location Continued</vt:lpstr>
      <vt:lpstr>Boeing Adds South Carolina to Its Dreamliner Assembly Location</vt:lpstr>
      <vt:lpstr>Plant Location Methods</vt:lpstr>
      <vt:lpstr>Factor-Rating System</vt:lpstr>
      <vt:lpstr>Transportation Method of Linear Programming</vt:lpstr>
      <vt:lpstr>Example 15.1</vt:lpstr>
      <vt:lpstr>Example: U.S. Pharmaceutical Company</vt:lpstr>
      <vt:lpstr>Example: Excel Screen Showing the U. S. Pharmaceutical Problem</vt:lpstr>
      <vt:lpstr>Example: Solver Parameters</vt:lpstr>
      <vt:lpstr>Centroid Method</vt:lpstr>
      <vt:lpstr>Centroid Method Formulas</vt:lpstr>
      <vt:lpstr>Example 15.2: HiOctane Refining Company</vt:lpstr>
      <vt:lpstr>Example 15.2: Grid Map for Centroid Example</vt:lpstr>
      <vt:lpstr>Example 15.2: Calculations</vt:lpstr>
      <vt:lpstr>Example 15.2: Grid Map for Centroid Example with Centroid</vt:lpstr>
      <vt:lpstr>Locating Service Facilities</vt:lpstr>
      <vt:lpstr>Example 15.3: Linear Regression as a Model for Service Location</vt:lpstr>
      <vt:lpstr>Example 15.3: Independent Variables Collected for the Initial Model-Building Stage</vt:lpstr>
      <vt:lpstr>Example 15.3: Choosing Variables That Matter</vt:lpstr>
      <vt:lpstr>Example 15.3: How the Result Is Used</vt:lpstr>
      <vt:lpstr>Summary</vt:lpstr>
      <vt:lpstr>Practice Exam</vt:lpstr>
      <vt:lpstr>Practice Exam Continued</vt:lpstr>
    </vt:vector>
  </TitlesOfParts>
  <Manager>Camille Corum</Manager>
  <Company>The McGraw-Hill Companies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Logistics, distribution, and transportation</dc:title>
  <dc:subject>Operations Management</dc:subject>
  <dc:creator>Dr. Ronny Richardson DrRonnyRichardson@gmail.com</dc:creator>
  <cp:lastModifiedBy>McAndrews, Ryan</cp:lastModifiedBy>
  <cp:revision>62</cp:revision>
  <dcterms:created xsi:type="dcterms:W3CDTF">2012-08-16T13:11:05Z</dcterms:created>
  <dcterms:modified xsi:type="dcterms:W3CDTF">2017-01-20T21:30:15Z</dcterms:modified>
</cp:coreProperties>
</file>