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07" r:id="rId1"/>
  </p:sldMasterIdLst>
  <p:notesMasterIdLst>
    <p:notesMasterId r:id="rId25"/>
  </p:notesMasterIdLst>
  <p:sldIdLst>
    <p:sldId id="256" r:id="rId2"/>
    <p:sldId id="258" r:id="rId3"/>
    <p:sldId id="259" r:id="rId4"/>
    <p:sldId id="260" r:id="rId5"/>
    <p:sldId id="261" r:id="rId6"/>
    <p:sldId id="262" r:id="rId7"/>
    <p:sldId id="276" r:id="rId8"/>
    <p:sldId id="277" r:id="rId9"/>
    <p:sldId id="265" r:id="rId10"/>
    <p:sldId id="266" r:id="rId11"/>
    <p:sldId id="278" r:id="rId12"/>
    <p:sldId id="268" r:id="rId13"/>
    <p:sldId id="279" r:id="rId14"/>
    <p:sldId id="280" r:id="rId15"/>
    <p:sldId id="270" r:id="rId16"/>
    <p:sldId id="271" r:id="rId17"/>
    <p:sldId id="272" r:id="rId18"/>
    <p:sldId id="273" r:id="rId19"/>
    <p:sldId id="281" r:id="rId20"/>
    <p:sldId id="275" r:id="rId21"/>
    <p:sldId id="282" r:id="rId22"/>
    <p:sldId id="283" r:id="rId23"/>
    <p:sldId id="28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18" autoAdjust="0"/>
    <p:restoredTop sz="95232" autoAdjust="0"/>
  </p:normalViewPr>
  <p:slideViewPr>
    <p:cSldViewPr>
      <p:cViewPr varScale="1">
        <p:scale>
          <a:sx n="90" d="100"/>
          <a:sy n="90" d="100"/>
        </p:scale>
        <p:origin x="162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C29B90F-04CD-48F4-811B-7C72B914ED08}" type="datetimeFigureOut">
              <a:rPr lang="en-US"/>
              <a:pPr>
                <a:defRPr/>
              </a:pPr>
              <a:t>1/20/2017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71172E5-D5FE-49F3-8378-3E722FCC9093}" type="slidenum">
              <a:rPr lang="en-US"/>
              <a:pPr>
                <a:defRPr/>
              </a:pPr>
              <a:t>‹#›</a:t>
            </a:fld>
            <a:endParaRPr lang="en-US"/>
          </a:p>
        </p:txBody>
      </p:sp>
    </p:spTree>
    <p:extLst>
      <p:ext uri="{BB962C8B-B14F-4D97-AF65-F5344CB8AC3E}">
        <p14:creationId xmlns:p14="http://schemas.microsoft.com/office/powerpoint/2010/main" val="12066011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71172E5-D5FE-49F3-8378-3E722FCC9093}" type="slidenum">
              <a:rPr lang="en-US" smtClean="0"/>
              <a:pPr>
                <a:defRPr/>
              </a:pPr>
              <a:t>7</a:t>
            </a:fld>
            <a:endParaRPr lang="en-US"/>
          </a:p>
        </p:txBody>
      </p:sp>
    </p:spTree>
    <p:extLst>
      <p:ext uri="{BB962C8B-B14F-4D97-AF65-F5344CB8AC3E}">
        <p14:creationId xmlns:p14="http://schemas.microsoft.com/office/powerpoint/2010/main" val="1715317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71172E5-D5FE-49F3-8378-3E722FCC9093}" type="slidenum">
              <a:rPr lang="en-US" smtClean="0"/>
              <a:pPr>
                <a:defRPr/>
              </a:pPr>
              <a:t>8</a:t>
            </a:fld>
            <a:endParaRPr lang="en-US"/>
          </a:p>
        </p:txBody>
      </p:sp>
    </p:spTree>
    <p:extLst>
      <p:ext uri="{BB962C8B-B14F-4D97-AF65-F5344CB8AC3E}">
        <p14:creationId xmlns:p14="http://schemas.microsoft.com/office/powerpoint/2010/main" val="364437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71172E5-D5FE-49F3-8378-3E722FCC9093}" type="slidenum">
              <a:rPr lang="en-US" smtClean="0"/>
              <a:pPr>
                <a:defRPr/>
              </a:pPr>
              <a:t>11</a:t>
            </a:fld>
            <a:endParaRPr lang="en-US"/>
          </a:p>
        </p:txBody>
      </p:sp>
    </p:spTree>
    <p:extLst>
      <p:ext uri="{BB962C8B-B14F-4D97-AF65-F5344CB8AC3E}">
        <p14:creationId xmlns:p14="http://schemas.microsoft.com/office/powerpoint/2010/main" val="3779832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71172E5-D5FE-49F3-8378-3E722FCC9093}" type="slidenum">
              <a:rPr lang="en-US" smtClean="0"/>
              <a:pPr>
                <a:defRPr/>
              </a:pPr>
              <a:t>13</a:t>
            </a:fld>
            <a:endParaRPr lang="en-US"/>
          </a:p>
        </p:txBody>
      </p:sp>
    </p:spTree>
    <p:extLst>
      <p:ext uri="{BB962C8B-B14F-4D97-AF65-F5344CB8AC3E}">
        <p14:creationId xmlns:p14="http://schemas.microsoft.com/office/powerpoint/2010/main" val="3068605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71172E5-D5FE-49F3-8378-3E722FCC9093}" type="slidenum">
              <a:rPr lang="en-US" smtClean="0"/>
              <a:pPr>
                <a:defRPr/>
              </a:pPr>
              <a:t>14</a:t>
            </a:fld>
            <a:endParaRPr lang="en-US"/>
          </a:p>
        </p:txBody>
      </p:sp>
    </p:spTree>
    <p:extLst>
      <p:ext uri="{BB962C8B-B14F-4D97-AF65-F5344CB8AC3E}">
        <p14:creationId xmlns:p14="http://schemas.microsoft.com/office/powerpoint/2010/main" val="2001432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71172E5-D5FE-49F3-8378-3E722FCC9093}" type="slidenum">
              <a:rPr lang="en-US" smtClean="0"/>
              <a:pPr>
                <a:defRPr/>
              </a:pPr>
              <a:t>19</a:t>
            </a:fld>
            <a:endParaRPr lang="en-US"/>
          </a:p>
        </p:txBody>
      </p:sp>
    </p:spTree>
    <p:extLst>
      <p:ext uri="{BB962C8B-B14F-4D97-AF65-F5344CB8AC3E}">
        <p14:creationId xmlns:p14="http://schemas.microsoft.com/office/powerpoint/2010/main" val="186499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40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normAutofit/>
          </a:bodyPr>
          <a:lstStyle>
            <a:lvl1pPr marL="0" indent="0" algn="l">
              <a:buNone/>
              <a:defRPr sz="18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a:xfrm>
            <a:off x="457200" y="19050"/>
            <a:ext cx="2895600" cy="328613"/>
          </a:xfrm>
          <a:prstGeom prst="rect">
            <a:avLst/>
          </a:prstGeom>
        </p:spPr>
        <p:txBody>
          <a:bodyPr/>
          <a:lstStyle>
            <a:lvl1pPr eaLnBrk="1" fontAlgn="auto" hangingPunct="1">
              <a:spcBef>
                <a:spcPts val="0"/>
              </a:spcBef>
              <a:spcAft>
                <a:spcPts val="0"/>
              </a:spcAft>
              <a:defRPr>
                <a:latin typeface="+mn-lt"/>
              </a:defRPr>
            </a:lvl1pPr>
          </a:lstStyle>
          <a:p>
            <a:pPr>
              <a:defRPr/>
            </a:pPr>
            <a:fld id="{C172619F-B11A-46AB-89DD-CA0ACF49C1F7}" type="datetime1">
              <a:rPr lang="en-US" smtClean="0"/>
              <a:pPr>
                <a:defRPr/>
              </a:pPr>
              <a:t>1/20/2017</a:t>
            </a:fld>
            <a:endParaRPr lang="en-US"/>
          </a:p>
        </p:txBody>
      </p:sp>
      <p:sp>
        <p:nvSpPr>
          <p:cNvPr id="7" name="Footer Placeholder 4"/>
          <p:cNvSpPr>
            <a:spLocks noGrp="1"/>
          </p:cNvSpPr>
          <p:nvPr>
            <p:ph type="ftr" sz="quarter" idx="11"/>
          </p:nvPr>
        </p:nvSpPr>
        <p:spPr>
          <a:xfrm>
            <a:off x="3429000" y="19050"/>
            <a:ext cx="4114800" cy="328613"/>
          </a:xfrm>
          <a:prstGeom prst="rect">
            <a:avLst/>
          </a:prstGeom>
        </p:spPr>
        <p:txBody>
          <a:bodyPr/>
          <a:lstStyle>
            <a:lvl1pPr eaLnBrk="1" fontAlgn="auto" hangingPunct="1">
              <a:spcBef>
                <a:spcPts val="0"/>
              </a:spcBef>
              <a:spcAft>
                <a:spcPts val="0"/>
              </a:spcAft>
              <a:defRPr dirty="0">
                <a:latin typeface="+mn-lt"/>
              </a:defRPr>
            </a:lvl1pPr>
          </a:lstStyle>
          <a:p>
            <a:pPr>
              <a:defRPr/>
            </a:pPr>
            <a:endParaRPr lang="en-US"/>
          </a:p>
        </p:txBody>
      </p:sp>
    </p:spTree>
    <p:extLst>
      <p:ext uri="{BB962C8B-B14F-4D97-AF65-F5344CB8AC3E}">
        <p14:creationId xmlns:p14="http://schemas.microsoft.com/office/powerpoint/2010/main" val="1621689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468313" y="1570038"/>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p:txBody>
          <a:bodyPr/>
          <a:lstStyle>
            <a:lvl1pPr algn="r">
              <a:defRPr sz="1200" dirty="0" smtClean="0"/>
            </a:lvl1pPr>
          </a:lstStyle>
          <a:p>
            <a:pPr>
              <a:defRPr/>
            </a:pPr>
            <a:r>
              <a:rPr lang="en-US" dirty="0"/>
              <a:t>16-</a:t>
            </a:r>
            <a:fld id="{B7F9A878-43E0-414B-92DD-5D327E030BF8}" type="slidenum">
              <a:rPr lang="en-US" smtClean="0"/>
              <a:pPr>
                <a:defRPr/>
              </a:pPr>
              <a:t>‹#›</a:t>
            </a:fld>
            <a:endParaRPr lang="en-US" dirty="0"/>
          </a:p>
        </p:txBody>
      </p:sp>
    </p:spTree>
    <p:extLst>
      <p:ext uri="{BB962C8B-B14F-4D97-AF65-F5344CB8AC3E}">
        <p14:creationId xmlns:p14="http://schemas.microsoft.com/office/powerpoint/2010/main" val="204880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lgn="r">
              <a:defRPr sz="1200" dirty="0" smtClean="0"/>
            </a:lvl1pPr>
          </a:lstStyle>
          <a:p>
            <a:pPr>
              <a:defRPr/>
            </a:pPr>
            <a:fld id="{906EB171-E2CE-4E3C-8323-9EA991C35BC4}" type="slidenum">
              <a:rPr lang="en-US" smtClean="0"/>
              <a:pPr>
                <a:defRPr/>
              </a:pPr>
              <a:t>‹#›</a:t>
            </a:fld>
            <a:endParaRPr lang="en-US"/>
          </a:p>
        </p:txBody>
      </p:sp>
    </p:spTree>
    <p:extLst>
      <p:ext uri="{BB962C8B-B14F-4D97-AF65-F5344CB8AC3E}">
        <p14:creationId xmlns:p14="http://schemas.microsoft.com/office/powerpoint/2010/main" val="43926542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468313" y="1598613"/>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6"/>
          <p:cNvSpPr>
            <a:spLocks noGrp="1"/>
          </p:cNvSpPr>
          <p:nvPr>
            <p:ph type="sldNum" sz="quarter" idx="10"/>
          </p:nvPr>
        </p:nvSpPr>
        <p:spPr/>
        <p:txBody>
          <a:bodyPr/>
          <a:lstStyle>
            <a:lvl1pPr algn="r">
              <a:defRPr sz="1200" dirty="0" smtClean="0"/>
            </a:lvl1pPr>
          </a:lstStyle>
          <a:p>
            <a:pPr>
              <a:defRPr/>
            </a:pPr>
            <a:r>
              <a:rPr lang="en-US" dirty="0"/>
              <a:t>16-</a:t>
            </a:r>
            <a:fld id="{3F1B475A-C62B-4BCE-85AC-38B782C48797}" type="slidenum">
              <a:rPr lang="en-US" smtClean="0"/>
              <a:pPr>
                <a:defRPr/>
              </a:pPr>
              <a:t>‹#›</a:t>
            </a:fld>
            <a:endParaRPr lang="en-US" dirty="0"/>
          </a:p>
        </p:txBody>
      </p:sp>
    </p:spTree>
    <p:extLst>
      <p:ext uri="{BB962C8B-B14F-4D97-AF65-F5344CB8AC3E}">
        <p14:creationId xmlns:p14="http://schemas.microsoft.com/office/powerpoint/2010/main" val="2456520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68313" y="1598613"/>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0"/>
          </p:nvPr>
        </p:nvSpPr>
        <p:spPr/>
        <p:txBody>
          <a:bodyPr/>
          <a:lstStyle>
            <a:lvl1pPr algn="r">
              <a:defRPr sz="1200" dirty="0" smtClean="0"/>
            </a:lvl1pPr>
          </a:lstStyle>
          <a:p>
            <a:pPr>
              <a:defRPr/>
            </a:pPr>
            <a:r>
              <a:rPr lang="en-US" dirty="0"/>
              <a:t>16-</a:t>
            </a:r>
            <a:fld id="{075D3348-21B6-4448-9FA7-45DEBDE92D48}" type="slidenum">
              <a:rPr lang="en-US" smtClean="0"/>
              <a:pPr>
                <a:defRPr/>
              </a:pPr>
              <a:t>‹#›</a:t>
            </a:fld>
            <a:endParaRPr lang="en-US" dirty="0"/>
          </a:p>
        </p:txBody>
      </p:sp>
    </p:spTree>
    <p:extLst>
      <p:ext uri="{BB962C8B-B14F-4D97-AF65-F5344CB8AC3E}">
        <p14:creationId xmlns:p14="http://schemas.microsoft.com/office/powerpoint/2010/main" val="8252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3"/>
          <p:cNvSpPr>
            <a:spLocks noGrp="1"/>
          </p:cNvSpPr>
          <p:nvPr>
            <p:ph type="sldNum" sz="quarter" idx="10"/>
          </p:nvPr>
        </p:nvSpPr>
        <p:spPr/>
        <p:txBody>
          <a:bodyPr/>
          <a:lstStyle>
            <a:lvl1pPr>
              <a:defRPr/>
            </a:lvl1pPr>
          </a:lstStyle>
          <a:p>
            <a:pPr>
              <a:defRPr/>
            </a:pPr>
            <a:r>
              <a:rPr lang="en-US" dirty="0"/>
              <a:t>16-</a:t>
            </a:r>
            <a:fld id="{48826FCE-B26C-43E0-B76E-34CF3967A90F}" type="slidenum">
              <a:rPr lang="en-US" smtClean="0"/>
              <a:pPr>
                <a:defRPr/>
              </a:pPr>
              <a:t>‹#›</a:t>
            </a:fld>
            <a:endParaRPr lang="en-US" dirty="0"/>
          </a:p>
        </p:txBody>
      </p:sp>
      <p:cxnSp>
        <p:nvCxnSpPr>
          <p:cNvPr id="4" name="Straight Connector 3"/>
          <p:cNvCxnSpPr/>
          <p:nvPr/>
        </p:nvCxnSpPr>
        <p:spPr>
          <a:xfrm>
            <a:off x="468313" y="1598613"/>
            <a:ext cx="8229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922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r>
              <a:rPr lang="en-US" dirty="0"/>
              <a:t>16-</a:t>
            </a:r>
            <a:fld id="{FA044CD4-9272-4B93-B328-B18D32D7D802}" type="slidenum">
              <a:rPr lang="en-US" smtClean="0"/>
              <a:pPr>
                <a:defRPr/>
              </a:pPr>
              <a:t>‹#›</a:t>
            </a:fld>
            <a:endParaRPr lang="en-US" dirty="0"/>
          </a:p>
        </p:txBody>
      </p:sp>
    </p:spTree>
    <p:extLst>
      <p:ext uri="{BB962C8B-B14F-4D97-AF65-F5344CB8AC3E}">
        <p14:creationId xmlns:p14="http://schemas.microsoft.com/office/powerpoint/2010/main" val="311653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Slide Number Placeholder 3"/>
          <p:cNvSpPr>
            <a:spLocks noGrp="1"/>
          </p:cNvSpPr>
          <p:nvPr>
            <p:ph type="sldNum" sz="quarter" idx="4"/>
          </p:nvPr>
        </p:nvSpPr>
        <p:spPr>
          <a:xfrm>
            <a:off x="8066088" y="6515100"/>
            <a:ext cx="1066800" cy="328613"/>
          </a:xfrm>
          <a:prstGeom prst="rect">
            <a:avLst/>
          </a:prstGeom>
        </p:spPr>
        <p:txBody>
          <a:bodyPr/>
          <a:lstStyle>
            <a:lvl1pPr algn="r" eaLnBrk="1" fontAlgn="auto" hangingPunct="1">
              <a:spcBef>
                <a:spcPts val="0"/>
              </a:spcBef>
              <a:spcAft>
                <a:spcPts val="0"/>
              </a:spcAft>
              <a:defRPr sz="1200" dirty="0" smtClean="0">
                <a:latin typeface="+mn-lt"/>
              </a:defRPr>
            </a:lvl1pPr>
          </a:lstStyle>
          <a:p>
            <a:pPr>
              <a:defRPr/>
            </a:pPr>
            <a:r>
              <a:rPr lang="en-US" dirty="0"/>
              <a:t>16-</a:t>
            </a:r>
            <a:fld id="{0DD707FD-67F0-46E8-8413-C578CF354D82}" type="slidenum">
              <a:rPr lang="en-US" smtClean="0"/>
              <a:pPr>
                <a:defRPr/>
              </a:pPr>
              <a:t>‹#›</a:t>
            </a:fld>
            <a:endParaRPr lang="en-US" dirty="0"/>
          </a:p>
        </p:txBody>
      </p:sp>
      <p:sp>
        <p:nvSpPr>
          <p:cNvPr id="3" name="Rectangle 2"/>
          <p:cNvSpPr/>
          <p:nvPr userDrawn="1"/>
        </p:nvSpPr>
        <p:spPr>
          <a:xfrm>
            <a:off x="2362200" y="6548601"/>
            <a:ext cx="4572000" cy="261610"/>
          </a:xfrm>
          <a:prstGeom prst="rect">
            <a:avLst/>
          </a:prstGeom>
        </p:spPr>
        <p:txBody>
          <a:bodyPr>
            <a:spAutoFit/>
          </a:bodyPr>
          <a:lstStyle/>
          <a:p>
            <a:r>
              <a:rPr lang="en-US" sz="1100" dirty="0"/>
              <a:t>Copyright ©2017 McGraw-Hill Education. All rights reserved.</a:t>
            </a:r>
          </a:p>
        </p:txBody>
      </p:sp>
    </p:spTree>
    <p:extLst>
      <p:ext uri="{BB962C8B-B14F-4D97-AF65-F5344CB8AC3E}">
        <p14:creationId xmlns:p14="http://schemas.microsoft.com/office/powerpoint/2010/main" val="3459778367"/>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Lst>
  <p:hf hdr="0" ftr="0" dt="0"/>
  <p:txStyles>
    <p:title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panose="020B0604020202020204" pitchFamily="34" charset="0"/>
        </a:defRPr>
      </a:lvl2pPr>
      <a:lvl3pPr algn="l" rtl="0" eaLnBrk="1" fontAlgn="base" hangingPunct="1">
        <a:spcBef>
          <a:spcPct val="0"/>
        </a:spcBef>
        <a:spcAft>
          <a:spcPct val="0"/>
        </a:spcAft>
        <a:defRPr sz="4000">
          <a:solidFill>
            <a:schemeClr val="tx2"/>
          </a:solidFill>
          <a:latin typeface="Arial" panose="020B0604020202020204" pitchFamily="34" charset="0"/>
        </a:defRPr>
      </a:lvl3pPr>
      <a:lvl4pPr algn="l" rtl="0" eaLnBrk="1" fontAlgn="base" hangingPunct="1">
        <a:spcBef>
          <a:spcPct val="0"/>
        </a:spcBef>
        <a:spcAft>
          <a:spcPct val="0"/>
        </a:spcAft>
        <a:defRPr sz="4000">
          <a:solidFill>
            <a:schemeClr val="tx2"/>
          </a:solidFill>
          <a:latin typeface="Arial" panose="020B0604020202020204" pitchFamily="34" charset="0"/>
        </a:defRPr>
      </a:lvl4pPr>
      <a:lvl5pPr algn="l" rtl="0" eaLnBrk="1" fontAlgn="base" hangingPunct="1">
        <a:spcBef>
          <a:spcPct val="0"/>
        </a:spcBef>
        <a:spcAft>
          <a:spcPct val="0"/>
        </a:spcAft>
        <a:defRPr sz="4000">
          <a:solidFill>
            <a:schemeClr val="tx2"/>
          </a:solidFill>
          <a:latin typeface="Arial" panose="020B0604020202020204" pitchFamily="34" charset="0"/>
        </a:defRPr>
      </a:lvl5pPr>
      <a:lvl6pPr marL="457200" algn="l" rtl="0" eaLnBrk="1" fontAlgn="base" hangingPunct="1">
        <a:spcBef>
          <a:spcPct val="0"/>
        </a:spcBef>
        <a:spcAft>
          <a:spcPct val="0"/>
        </a:spcAft>
        <a:defRPr sz="4000">
          <a:solidFill>
            <a:schemeClr val="tx2"/>
          </a:solidFill>
          <a:latin typeface="Arial" panose="020B0604020202020204" pitchFamily="34" charset="0"/>
        </a:defRPr>
      </a:lvl6pPr>
      <a:lvl7pPr marL="914400" algn="l" rtl="0" eaLnBrk="1" fontAlgn="base" hangingPunct="1">
        <a:spcBef>
          <a:spcPct val="0"/>
        </a:spcBef>
        <a:spcAft>
          <a:spcPct val="0"/>
        </a:spcAft>
        <a:defRPr sz="4000">
          <a:solidFill>
            <a:schemeClr val="tx2"/>
          </a:solidFill>
          <a:latin typeface="Arial" panose="020B0604020202020204" pitchFamily="34" charset="0"/>
        </a:defRPr>
      </a:lvl7pPr>
      <a:lvl8pPr marL="1371600" algn="l" rtl="0" eaLnBrk="1" fontAlgn="base" hangingPunct="1">
        <a:spcBef>
          <a:spcPct val="0"/>
        </a:spcBef>
        <a:spcAft>
          <a:spcPct val="0"/>
        </a:spcAft>
        <a:defRPr sz="4000">
          <a:solidFill>
            <a:schemeClr val="tx2"/>
          </a:solidFill>
          <a:latin typeface="Arial" panose="020B0604020202020204" pitchFamily="34" charset="0"/>
        </a:defRPr>
      </a:lvl8pPr>
      <a:lvl9pPr marL="1828800" algn="l" rtl="0" eaLnBrk="1" fontAlgn="base" hangingPunct="1">
        <a:spcBef>
          <a:spcPct val="0"/>
        </a:spcBef>
        <a:spcAft>
          <a:spcPct val="0"/>
        </a:spcAft>
        <a:defRPr sz="4000">
          <a:solidFill>
            <a:schemeClr val="tx2"/>
          </a:solidFill>
          <a:latin typeface="Arial" panose="020B0604020202020204" pitchFamily="34" charset="0"/>
        </a:defRPr>
      </a:lvl9pPr>
    </p:titleStyle>
    <p:body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Chapter 16: Global </a:t>
            </a:r>
            <a:r>
              <a:rPr lang="en-US"/>
              <a:t>Sourcing and Procurement</a:t>
            </a:r>
            <a:endParaRPr lang="en-US" dirty="0"/>
          </a:p>
        </p:txBody>
      </p:sp>
      <p:sp>
        <p:nvSpPr>
          <p:cNvPr id="5" name="Subtitle 4"/>
          <p:cNvSpPr>
            <a:spLocks noGrp="1"/>
          </p:cNvSpPr>
          <p:nvPr>
            <p:ph type="subTitle" idx="1"/>
          </p:nvPr>
        </p:nvSpPr>
        <p:spPr/>
        <p:txBody>
          <a:bodyPr/>
          <a:lstStyle/>
          <a:p>
            <a:r>
              <a:rPr lang="en-US" dirty="0"/>
              <a:t>LO16–1: Explain what strategic sourcing is.</a:t>
            </a:r>
          </a:p>
          <a:p>
            <a:r>
              <a:rPr lang="en-US" dirty="0"/>
              <a:t>LO16–2: Explain why companies outsource processes.</a:t>
            </a:r>
          </a:p>
          <a:p>
            <a:r>
              <a:rPr lang="en-US" dirty="0"/>
              <a:t>LO16–3: Analyze the total cost of ownership.</a:t>
            </a:r>
          </a:p>
          <a:p>
            <a:r>
              <a:rPr lang="en-US" dirty="0"/>
              <a:t>LO16–4: Evaluate sourcing performance.</a:t>
            </a:r>
          </a:p>
        </p:txBody>
      </p:sp>
      <p:sp>
        <p:nvSpPr>
          <p:cNvPr id="14340" name="Rectangle 8"/>
          <p:cNvSpPr>
            <a:spLocks noChangeArrowheads="1"/>
          </p:cNvSpPr>
          <p:nvPr/>
        </p:nvSpPr>
        <p:spPr bwMode="auto">
          <a:xfrm>
            <a:off x="77788" y="6535738"/>
            <a:ext cx="1222375" cy="247650"/>
          </a:xfrm>
          <a:prstGeom prst="rect">
            <a:avLst/>
          </a:prstGeom>
          <a:noFill/>
          <a:ln w="9525">
            <a:noFill/>
            <a:miter lim="800000"/>
            <a:headEnd/>
            <a:tailEnd/>
          </a:ln>
        </p:spPr>
        <p:txBody>
          <a:bodyPr wrap="none" lIns="92075" tIns="46038" rIns="92075" bIns="46038">
            <a:spAutoFit/>
          </a:bodyPr>
          <a:lstStyle/>
          <a:p>
            <a:r>
              <a:rPr lang="en-US" sz="1000" b="1" i="1">
                <a:solidFill>
                  <a:schemeClr val="bg1"/>
                </a:solidFill>
                <a:latin typeface="Times New Roman" pitchFamily="18" charset="0"/>
              </a:rPr>
              <a:t>McGraw-Hill/Irwin</a:t>
            </a:r>
            <a:endParaRPr lang="en-US">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t>Supply Chain Uncertainty Framework</a:t>
            </a:r>
          </a:p>
        </p:txBody>
      </p:sp>
      <p:sp>
        <p:nvSpPr>
          <p:cNvPr id="3" name="Slide Number Placeholder 2"/>
          <p:cNvSpPr>
            <a:spLocks noGrp="1"/>
          </p:cNvSpPr>
          <p:nvPr>
            <p:ph type="sldNum" sz="quarter" idx="10"/>
          </p:nvPr>
        </p:nvSpPr>
        <p:spPr/>
        <p:txBody>
          <a:bodyPr>
            <a:normAutofit/>
          </a:bodyPr>
          <a:lstStyle/>
          <a:p>
            <a:pPr>
              <a:defRPr/>
            </a:pPr>
            <a:r>
              <a:rPr lang="en-US" dirty="0"/>
              <a:t>16-</a:t>
            </a:r>
            <a:fld id="{37AA6244-166D-4662-B741-D803B3A4D3C2}" type="slidenum">
              <a:rPr lang="en-US"/>
              <a:pPr>
                <a:defRPr/>
              </a:pPr>
              <a:t>10</a:t>
            </a:fld>
            <a:endParaRPr lang="en-US" dirty="0"/>
          </a:p>
        </p:txBody>
      </p:sp>
      <p:sp>
        <p:nvSpPr>
          <p:cNvPr id="6" name="TextBox 5"/>
          <p:cNvSpPr txBox="1"/>
          <p:nvPr/>
        </p:nvSpPr>
        <p:spPr>
          <a:xfrm>
            <a:off x="616527" y="2971800"/>
            <a:ext cx="738664" cy="1371600"/>
          </a:xfrm>
          <a:prstGeom prst="rect">
            <a:avLst/>
          </a:prstGeom>
          <a:noFill/>
        </p:spPr>
        <p:txBody>
          <a:bodyPr vert="vert270">
            <a:spAutoFit/>
          </a:bodyPr>
          <a:lstStyle/>
          <a:p>
            <a:pPr fontAlgn="auto">
              <a:spcBef>
                <a:spcPts val="0"/>
              </a:spcBef>
              <a:spcAft>
                <a:spcPts val="0"/>
              </a:spcAft>
              <a:defRPr/>
            </a:pPr>
            <a:r>
              <a:rPr lang="en-US" b="1" dirty="0">
                <a:solidFill>
                  <a:schemeClr val="lt1"/>
                </a:solidFill>
                <a:latin typeface="+mn-lt"/>
              </a:rPr>
              <a:t>Supply Uncertainty</a:t>
            </a:r>
          </a:p>
        </p:txBody>
      </p:sp>
      <p:sp>
        <p:nvSpPr>
          <p:cNvPr id="7" name="TextBox 6"/>
          <p:cNvSpPr txBox="1"/>
          <p:nvPr/>
        </p:nvSpPr>
        <p:spPr>
          <a:xfrm>
            <a:off x="0" y="6572864"/>
            <a:ext cx="2514600" cy="276999"/>
          </a:xfrm>
          <a:prstGeom prst="rect">
            <a:avLst/>
          </a:prstGeom>
          <a:noFill/>
        </p:spPr>
        <p:txBody>
          <a:bodyPr wrap="square" rtlCol="0">
            <a:spAutoFit/>
          </a:bodyPr>
          <a:lstStyle/>
          <a:p>
            <a:r>
              <a:rPr lang="en-US" sz="1200" dirty="0"/>
              <a:t>Exhibit 16.4</a:t>
            </a:r>
          </a:p>
        </p:txBody>
      </p:sp>
      <p:pic>
        <p:nvPicPr>
          <p:cNvPr id="2" name="Picture 1"/>
          <p:cNvPicPr>
            <a:picLocks noChangeAspect="1"/>
          </p:cNvPicPr>
          <p:nvPr/>
        </p:nvPicPr>
        <p:blipFill>
          <a:blip r:embed="rId2"/>
          <a:stretch>
            <a:fillRect/>
          </a:stretch>
        </p:blipFill>
        <p:spPr>
          <a:xfrm>
            <a:off x="335681" y="2504438"/>
            <a:ext cx="8427319" cy="183896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normAutofit fontScale="90000"/>
          </a:bodyPr>
          <a:lstStyle/>
          <a:p>
            <a:r>
              <a:rPr lang="en-US" altLang="en-US"/>
              <a:t>Four Types of Supply Chain Strategies</a:t>
            </a:r>
          </a:p>
        </p:txBody>
      </p:sp>
      <p:sp>
        <p:nvSpPr>
          <p:cNvPr id="162819" name="Rectangle 3"/>
          <p:cNvSpPr>
            <a:spLocks noGrp="1" noChangeArrowheads="1"/>
          </p:cNvSpPr>
          <p:nvPr>
            <p:ph type="body" idx="1"/>
          </p:nvPr>
        </p:nvSpPr>
        <p:spPr/>
        <p:txBody>
          <a:bodyPr/>
          <a:lstStyle/>
          <a:p>
            <a:pPr marL="457200" indent="-457200">
              <a:buFont typeface="+mj-lt"/>
              <a:buAutoNum type="arabicPeriod"/>
            </a:pPr>
            <a:r>
              <a:rPr lang="en-US" altLang="en-US" b="1" dirty="0"/>
              <a:t>Efficient supply chains</a:t>
            </a:r>
            <a:r>
              <a:rPr lang="en-US" altLang="en-US" dirty="0"/>
              <a:t>: utilize strategies aimed at creating the highest cost efficiency</a:t>
            </a:r>
          </a:p>
          <a:p>
            <a:pPr marL="457200" indent="-457200">
              <a:buFont typeface="+mj-lt"/>
              <a:buAutoNum type="arabicPeriod"/>
            </a:pPr>
            <a:r>
              <a:rPr lang="en-US" altLang="en-US" b="1" dirty="0"/>
              <a:t>Risk-hedging supply chains</a:t>
            </a:r>
            <a:r>
              <a:rPr lang="en-US" altLang="en-US" dirty="0"/>
              <a:t>: utilize strategies aimed at pooling and sharing resources in a supply chain to share risk</a:t>
            </a:r>
          </a:p>
          <a:p>
            <a:pPr marL="457200" indent="-457200">
              <a:buFont typeface="+mj-lt"/>
              <a:buAutoNum type="arabicPeriod"/>
            </a:pPr>
            <a:r>
              <a:rPr lang="en-US" altLang="en-US" b="1" dirty="0"/>
              <a:t>Responsive supply chains</a:t>
            </a:r>
            <a:r>
              <a:rPr lang="en-US" altLang="en-US" dirty="0"/>
              <a:t>: utilize strategies aimed at being responsive and flexible</a:t>
            </a:r>
          </a:p>
          <a:p>
            <a:pPr marL="457200" indent="-457200">
              <a:buFont typeface="+mj-lt"/>
              <a:buAutoNum type="arabicPeriod"/>
            </a:pPr>
            <a:r>
              <a:rPr lang="en-US" altLang="en-US" b="1" dirty="0"/>
              <a:t>Agile supply chains</a:t>
            </a:r>
            <a:r>
              <a:rPr lang="en-US" altLang="en-US" dirty="0"/>
              <a:t>: utilize strategies aimed at being responsive and flexible to customer needs</a:t>
            </a:r>
          </a:p>
        </p:txBody>
      </p:sp>
      <p:sp>
        <p:nvSpPr>
          <p:cNvPr id="2" name="Slide Number Placeholder 1"/>
          <p:cNvSpPr>
            <a:spLocks noGrp="1"/>
          </p:cNvSpPr>
          <p:nvPr>
            <p:ph type="sldNum" sz="quarter" idx="10"/>
          </p:nvPr>
        </p:nvSpPr>
        <p:spPr/>
        <p:txBody>
          <a:bodyPr/>
          <a:lstStyle/>
          <a:p>
            <a:r>
              <a:rPr lang="en-US"/>
              <a:t>16-</a:t>
            </a:r>
            <a:fld id="{B7F9A878-43E0-414B-92DD-5D327E030BF8}" type="slidenum">
              <a:rPr lang="en-US" smtClean="0"/>
              <a:pPr/>
              <a:t>11</a:t>
            </a:fld>
            <a:endParaRPr lang="en-US" dirty="0"/>
          </a:p>
        </p:txBody>
      </p:sp>
    </p:spTree>
    <p:extLst>
      <p:ext uri="{BB962C8B-B14F-4D97-AF65-F5344CB8AC3E}">
        <p14:creationId xmlns:p14="http://schemas.microsoft.com/office/powerpoint/2010/main" val="1987752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t>Outsourcing</a:t>
            </a:r>
          </a:p>
        </p:txBody>
      </p:sp>
      <p:sp>
        <p:nvSpPr>
          <p:cNvPr id="26626" name="Content Placeholder 3"/>
          <p:cNvSpPr>
            <a:spLocks noGrp="1"/>
          </p:cNvSpPr>
          <p:nvPr>
            <p:ph idx="1"/>
          </p:nvPr>
        </p:nvSpPr>
        <p:spPr/>
        <p:txBody>
          <a:bodyPr/>
          <a:lstStyle/>
          <a:p>
            <a:r>
              <a:rPr lang="en-US" b="1" dirty="0"/>
              <a:t>Outsourcing</a:t>
            </a:r>
            <a:r>
              <a:rPr lang="en-US" dirty="0"/>
              <a:t>: moving some of a firm’s internal activities and decision responsibility to outside providers</a:t>
            </a:r>
          </a:p>
          <a:p>
            <a:r>
              <a:rPr lang="en-US" dirty="0"/>
              <a:t>Allows a company to create a competitive advantage while reducing cost</a:t>
            </a:r>
          </a:p>
          <a:p>
            <a:r>
              <a:rPr lang="en-US" dirty="0"/>
              <a:t>An entire function may be outsourced, or some elements of an activity may be outsourced, with the rest kept in-house</a:t>
            </a:r>
          </a:p>
        </p:txBody>
      </p:sp>
      <p:sp>
        <p:nvSpPr>
          <p:cNvPr id="3" name="Slide Number Placeholder 2"/>
          <p:cNvSpPr>
            <a:spLocks noGrp="1"/>
          </p:cNvSpPr>
          <p:nvPr>
            <p:ph type="sldNum" sz="quarter" idx="10"/>
          </p:nvPr>
        </p:nvSpPr>
        <p:spPr/>
        <p:txBody>
          <a:bodyPr/>
          <a:lstStyle/>
          <a:p>
            <a:r>
              <a:rPr lang="en-US"/>
              <a:t>16-</a:t>
            </a:r>
            <a:fld id="{8BBC9D68-BE4D-4FA7-8F7A-5228E165DC4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4" name="Rectangle 4"/>
          <p:cNvSpPr>
            <a:spLocks noGrp="1" noChangeArrowheads="1"/>
          </p:cNvSpPr>
          <p:nvPr>
            <p:ph type="title"/>
          </p:nvPr>
        </p:nvSpPr>
        <p:spPr/>
        <p:txBody>
          <a:bodyPr>
            <a:normAutofit fontScale="90000"/>
          </a:bodyPr>
          <a:lstStyle/>
          <a:p>
            <a:r>
              <a:rPr lang="en-US" altLang="en-US"/>
              <a:t>Reasons to Outsource and the Resulting Benefits</a:t>
            </a:r>
          </a:p>
        </p:txBody>
      </p:sp>
      <p:sp>
        <p:nvSpPr>
          <p:cNvPr id="3" name="Slide Number Placeholder 2"/>
          <p:cNvSpPr>
            <a:spLocks noGrp="1"/>
          </p:cNvSpPr>
          <p:nvPr>
            <p:ph type="sldNum" sz="quarter" idx="10"/>
          </p:nvPr>
        </p:nvSpPr>
        <p:spPr/>
        <p:txBody>
          <a:bodyPr/>
          <a:lstStyle/>
          <a:p>
            <a:pPr>
              <a:defRPr/>
            </a:pPr>
            <a:r>
              <a:rPr lang="en-US"/>
              <a:t>16-</a:t>
            </a:r>
            <a:fld id="{48826FCE-B26C-43E0-B76E-34CF3967A90F}" type="slidenum">
              <a:rPr lang="en-US" smtClean="0"/>
              <a:pPr>
                <a:defRPr/>
              </a:pPr>
              <a:t>13</a:t>
            </a:fld>
            <a:endParaRPr lang="en-US" dirty="0"/>
          </a:p>
        </p:txBody>
      </p:sp>
      <p:sp>
        <p:nvSpPr>
          <p:cNvPr id="7" name="TextBox 6"/>
          <p:cNvSpPr txBox="1"/>
          <p:nvPr/>
        </p:nvSpPr>
        <p:spPr>
          <a:xfrm>
            <a:off x="0" y="6572864"/>
            <a:ext cx="2514600" cy="276999"/>
          </a:xfrm>
          <a:prstGeom prst="rect">
            <a:avLst/>
          </a:prstGeom>
          <a:noFill/>
        </p:spPr>
        <p:txBody>
          <a:bodyPr wrap="square" rtlCol="0">
            <a:spAutoFit/>
          </a:bodyPr>
          <a:lstStyle/>
          <a:p>
            <a:r>
              <a:rPr lang="en-US" sz="1200" dirty="0"/>
              <a:t>Exhibit 16.5</a:t>
            </a:r>
          </a:p>
        </p:txBody>
      </p:sp>
      <p:pic>
        <p:nvPicPr>
          <p:cNvPr id="2" name="Picture 1"/>
          <p:cNvPicPr>
            <a:picLocks noChangeAspect="1"/>
          </p:cNvPicPr>
          <p:nvPr/>
        </p:nvPicPr>
        <p:blipFill>
          <a:blip r:embed="rId3"/>
          <a:stretch>
            <a:fillRect/>
          </a:stretch>
        </p:blipFill>
        <p:spPr>
          <a:xfrm>
            <a:off x="1005224" y="1745640"/>
            <a:ext cx="7133551" cy="4483837"/>
          </a:xfrm>
          <a:prstGeom prst="rect">
            <a:avLst/>
          </a:prstGeom>
        </p:spPr>
      </p:pic>
    </p:spTree>
    <p:extLst>
      <p:ext uri="{BB962C8B-B14F-4D97-AF65-F5344CB8AC3E}">
        <p14:creationId xmlns:p14="http://schemas.microsoft.com/office/powerpoint/2010/main" val="3807996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en-US" altLang="en-US"/>
              <a:t>Logistics Outsourcing</a:t>
            </a:r>
            <a:endParaRPr lang="en-US" altLang="en-US" dirty="0"/>
          </a:p>
        </p:txBody>
      </p:sp>
      <p:sp>
        <p:nvSpPr>
          <p:cNvPr id="181251" name="Rectangle 3"/>
          <p:cNvSpPr>
            <a:spLocks noGrp="1" noChangeArrowheads="1"/>
          </p:cNvSpPr>
          <p:nvPr>
            <p:ph type="body" idx="1"/>
          </p:nvPr>
        </p:nvSpPr>
        <p:spPr/>
        <p:txBody>
          <a:bodyPr>
            <a:normAutofit lnSpcReduction="10000"/>
          </a:bodyPr>
          <a:lstStyle/>
          <a:p>
            <a:r>
              <a:rPr lang="en-US" altLang="en-US" b="1" dirty="0"/>
              <a:t>Logistics</a:t>
            </a:r>
            <a:r>
              <a:rPr lang="en-US" altLang="en-US" dirty="0"/>
              <a:t>: the management functions that support the complete cycle of material flow</a:t>
            </a:r>
          </a:p>
          <a:p>
            <a:pPr lvl="1"/>
            <a:r>
              <a:rPr lang="en-US" altLang="en-US" dirty="0"/>
              <a:t>Purchase and internal control of materials</a:t>
            </a:r>
          </a:p>
          <a:p>
            <a:pPr lvl="1"/>
            <a:r>
              <a:rPr lang="en-US" altLang="en-US" dirty="0"/>
              <a:t>Planning and control of WIP</a:t>
            </a:r>
          </a:p>
          <a:p>
            <a:pPr lvl="1"/>
            <a:r>
              <a:rPr lang="en-US" altLang="en-US" dirty="0"/>
              <a:t>Purchasing, shipping, and distribution of finished product</a:t>
            </a:r>
          </a:p>
          <a:p>
            <a:r>
              <a:rPr lang="en-US" altLang="en-US" dirty="0"/>
              <a:t>Emphasis on lean inventory means there is less room for delivery errors</a:t>
            </a:r>
          </a:p>
          <a:p>
            <a:r>
              <a:rPr lang="en-US" altLang="en-US" dirty="0"/>
              <a:t>Logistics companies have complex computer tracking technology that reduces the risk in transportation and allows the logistics company to add more value to the firm</a:t>
            </a:r>
          </a:p>
          <a:p>
            <a:r>
              <a:rPr lang="en-US" altLang="en-US" dirty="0"/>
              <a:t>Third-party logistics providers track freight to tell customers exactly where its drivers are and when deliveries will be made</a:t>
            </a:r>
          </a:p>
        </p:txBody>
      </p:sp>
      <p:sp>
        <p:nvSpPr>
          <p:cNvPr id="4" name="Slide Number Placeholder 3"/>
          <p:cNvSpPr>
            <a:spLocks noGrp="1"/>
          </p:cNvSpPr>
          <p:nvPr>
            <p:ph type="sldNum" sz="quarter" idx="10"/>
          </p:nvPr>
        </p:nvSpPr>
        <p:spPr/>
        <p:txBody>
          <a:bodyPr/>
          <a:lstStyle/>
          <a:p>
            <a:pPr>
              <a:defRPr/>
            </a:pPr>
            <a:r>
              <a:rPr lang="en-US"/>
              <a:t>16-</a:t>
            </a:r>
            <a:fld id="{B7F9A878-43E0-414B-92DD-5D327E030BF8}" type="slidenum">
              <a:rPr lang="en-US" smtClean="0"/>
              <a:pPr>
                <a:defRPr/>
              </a:pPr>
              <a:t>14</a:t>
            </a:fld>
            <a:endParaRPr lang="en-US" dirty="0"/>
          </a:p>
        </p:txBody>
      </p:sp>
    </p:spTree>
    <p:extLst>
      <p:ext uri="{BB962C8B-B14F-4D97-AF65-F5344CB8AC3E}">
        <p14:creationId xmlns:p14="http://schemas.microsoft.com/office/powerpoint/2010/main" val="4117875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normAutofit fontScale="90000"/>
          </a:bodyPr>
          <a:lstStyle/>
          <a:p>
            <a:r>
              <a:rPr lang="en-US" dirty="0"/>
              <a:t>A Framework for Structuring Supplier Relationships</a:t>
            </a:r>
          </a:p>
        </p:txBody>
      </p:sp>
      <p:sp>
        <p:nvSpPr>
          <p:cNvPr id="3" name="Slide Number Placeholder 2"/>
          <p:cNvSpPr>
            <a:spLocks noGrp="1"/>
          </p:cNvSpPr>
          <p:nvPr>
            <p:ph type="sldNum" sz="quarter" idx="10"/>
          </p:nvPr>
        </p:nvSpPr>
        <p:spPr/>
        <p:txBody>
          <a:bodyPr>
            <a:normAutofit/>
          </a:bodyPr>
          <a:lstStyle/>
          <a:p>
            <a:pPr>
              <a:defRPr/>
            </a:pPr>
            <a:r>
              <a:rPr lang="en-US" dirty="0"/>
              <a:t>16-</a:t>
            </a:r>
            <a:fld id="{6D21D80C-ADBC-401C-B873-04CDE1DC86B2}" type="slidenum">
              <a:rPr lang="en-US"/>
              <a:pPr>
                <a:defRPr/>
              </a:pPr>
              <a:t>15</a:t>
            </a:fld>
            <a:endParaRPr lang="en-US" dirty="0"/>
          </a:p>
        </p:txBody>
      </p:sp>
      <p:sp>
        <p:nvSpPr>
          <p:cNvPr id="5" name="TextBox 4"/>
          <p:cNvSpPr txBox="1"/>
          <p:nvPr/>
        </p:nvSpPr>
        <p:spPr>
          <a:xfrm>
            <a:off x="0" y="6572864"/>
            <a:ext cx="2514600" cy="276999"/>
          </a:xfrm>
          <a:prstGeom prst="rect">
            <a:avLst/>
          </a:prstGeom>
          <a:noFill/>
        </p:spPr>
        <p:txBody>
          <a:bodyPr wrap="square" rtlCol="0">
            <a:spAutoFit/>
          </a:bodyPr>
          <a:lstStyle/>
          <a:p>
            <a:r>
              <a:rPr lang="en-US" sz="1200" dirty="0"/>
              <a:t>Exhibit 16.6</a:t>
            </a:r>
          </a:p>
        </p:txBody>
      </p:sp>
      <p:pic>
        <p:nvPicPr>
          <p:cNvPr id="4" name="Picture 3"/>
          <p:cNvPicPr>
            <a:picLocks noChangeAspect="1"/>
          </p:cNvPicPr>
          <p:nvPr/>
        </p:nvPicPr>
        <p:blipFill>
          <a:blip r:embed="rId2"/>
          <a:stretch>
            <a:fillRect/>
          </a:stretch>
        </p:blipFill>
        <p:spPr>
          <a:xfrm>
            <a:off x="480527" y="2133600"/>
            <a:ext cx="8329612" cy="24369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a:t>Green Sourcing</a:t>
            </a:r>
          </a:p>
        </p:txBody>
      </p:sp>
      <p:sp>
        <p:nvSpPr>
          <p:cNvPr id="29698" name="Content Placeholder 3"/>
          <p:cNvSpPr>
            <a:spLocks noGrp="1"/>
          </p:cNvSpPr>
          <p:nvPr>
            <p:ph idx="1"/>
          </p:nvPr>
        </p:nvSpPr>
        <p:spPr/>
        <p:txBody>
          <a:bodyPr/>
          <a:lstStyle/>
          <a:p>
            <a:r>
              <a:rPr lang="en-US" dirty="0"/>
              <a:t>Being environmentally responsible has become a business imperative</a:t>
            </a:r>
          </a:p>
          <a:p>
            <a:r>
              <a:rPr lang="en-US" dirty="0"/>
              <a:t>Many firms are looking to their supply chains to deliver “green” results</a:t>
            </a:r>
          </a:p>
          <a:p>
            <a:r>
              <a:rPr lang="en-US" dirty="0"/>
              <a:t>Financial results can often be improved through going green</a:t>
            </a:r>
          </a:p>
          <a:p>
            <a:r>
              <a:rPr lang="en-US" dirty="0"/>
              <a:t>A comprehensive green sourcing effort should assess how a company uses items that are purchased internally</a:t>
            </a:r>
          </a:p>
          <a:p>
            <a:r>
              <a:rPr lang="en-US" dirty="0"/>
              <a:t>It is also important to reduce waste</a:t>
            </a:r>
          </a:p>
        </p:txBody>
      </p:sp>
      <p:sp>
        <p:nvSpPr>
          <p:cNvPr id="3" name="Slide Number Placeholder 2"/>
          <p:cNvSpPr>
            <a:spLocks noGrp="1"/>
          </p:cNvSpPr>
          <p:nvPr>
            <p:ph type="sldNum" sz="quarter" idx="10"/>
          </p:nvPr>
        </p:nvSpPr>
        <p:spPr/>
        <p:txBody>
          <a:bodyPr/>
          <a:lstStyle/>
          <a:p>
            <a:r>
              <a:rPr lang="en-US"/>
              <a:t>16-</a:t>
            </a:r>
            <a:fld id="{591C4282-16C6-49B4-BCA3-F0CE2F3E92F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t>Green Sourcing Process</a:t>
            </a:r>
          </a:p>
        </p:txBody>
      </p:sp>
      <p:sp>
        <p:nvSpPr>
          <p:cNvPr id="3" name="Slide Number Placeholder 2"/>
          <p:cNvSpPr>
            <a:spLocks noGrp="1"/>
          </p:cNvSpPr>
          <p:nvPr>
            <p:ph type="sldNum" sz="quarter" idx="10"/>
          </p:nvPr>
        </p:nvSpPr>
        <p:spPr/>
        <p:txBody>
          <a:bodyPr>
            <a:normAutofit/>
          </a:bodyPr>
          <a:lstStyle/>
          <a:p>
            <a:pPr>
              <a:defRPr/>
            </a:pPr>
            <a:r>
              <a:rPr lang="en-US" dirty="0"/>
              <a:t>16-</a:t>
            </a:r>
            <a:fld id="{22453091-5F62-4D80-9CBD-FC7481595A29}" type="slidenum">
              <a:rPr lang="en-US"/>
              <a:pPr>
                <a:defRPr/>
              </a:pPr>
              <a:t>17</a:t>
            </a:fld>
            <a:endParaRPr lang="en-US" dirty="0"/>
          </a:p>
        </p:txBody>
      </p:sp>
      <p:sp>
        <p:nvSpPr>
          <p:cNvPr id="5" name="TextBox 4"/>
          <p:cNvSpPr txBox="1"/>
          <p:nvPr/>
        </p:nvSpPr>
        <p:spPr>
          <a:xfrm>
            <a:off x="0" y="6572864"/>
            <a:ext cx="2514600" cy="276999"/>
          </a:xfrm>
          <a:prstGeom prst="rect">
            <a:avLst/>
          </a:prstGeom>
          <a:noFill/>
        </p:spPr>
        <p:txBody>
          <a:bodyPr wrap="square" rtlCol="0">
            <a:spAutoFit/>
          </a:bodyPr>
          <a:lstStyle/>
          <a:p>
            <a:r>
              <a:rPr lang="en-US" sz="1200" dirty="0"/>
              <a:t>Exhibit 16.7</a:t>
            </a:r>
          </a:p>
        </p:txBody>
      </p:sp>
      <p:pic>
        <p:nvPicPr>
          <p:cNvPr id="2" name="Picture 1"/>
          <p:cNvPicPr>
            <a:picLocks noChangeAspect="1"/>
          </p:cNvPicPr>
          <p:nvPr/>
        </p:nvPicPr>
        <p:blipFill>
          <a:blip r:embed="rId2"/>
          <a:stretch>
            <a:fillRect/>
          </a:stretch>
        </p:blipFill>
        <p:spPr>
          <a:xfrm>
            <a:off x="533400" y="1905000"/>
            <a:ext cx="7963132" cy="394022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dirty="0"/>
              <a:t>Total Cost of Ownership</a:t>
            </a:r>
          </a:p>
        </p:txBody>
      </p:sp>
      <p:sp>
        <p:nvSpPr>
          <p:cNvPr id="4" name="Content Placeholder 3"/>
          <p:cNvSpPr>
            <a:spLocks noGrp="1"/>
          </p:cNvSpPr>
          <p:nvPr>
            <p:ph sz="half" idx="1"/>
          </p:nvPr>
        </p:nvSpPr>
        <p:spPr/>
        <p:txBody>
          <a:bodyPr>
            <a:normAutofit fontScale="85000" lnSpcReduction="10000"/>
          </a:bodyPr>
          <a:lstStyle/>
          <a:p>
            <a:r>
              <a:rPr lang="en-US" b="1" dirty="0"/>
              <a:t>Total cost of ownership (TCO)</a:t>
            </a:r>
            <a:r>
              <a:rPr lang="en-US" dirty="0"/>
              <a:t>: an estimate of the cost of an item</a:t>
            </a:r>
          </a:p>
          <a:p>
            <a:r>
              <a:rPr lang="en-US" dirty="0"/>
              <a:t>Includes all the costs related to the procurement and use of an item, including any related costs in disposing of the item</a:t>
            </a:r>
          </a:p>
          <a:p>
            <a:r>
              <a:rPr lang="en-US" dirty="0"/>
              <a:t>Can be applied to internal costs or more broadly to costs throughout the supply chain</a:t>
            </a:r>
          </a:p>
        </p:txBody>
      </p:sp>
      <p:sp>
        <p:nvSpPr>
          <p:cNvPr id="3" name="Slide Number Placeholder 2"/>
          <p:cNvSpPr>
            <a:spLocks noGrp="1"/>
          </p:cNvSpPr>
          <p:nvPr>
            <p:ph type="sldNum" sz="quarter" idx="10"/>
          </p:nvPr>
        </p:nvSpPr>
        <p:spPr/>
        <p:txBody>
          <a:bodyPr/>
          <a:lstStyle/>
          <a:p>
            <a:r>
              <a:rPr lang="en-US"/>
              <a:t>16-</a:t>
            </a:r>
            <a:fld id="{2F2EA46A-1C44-413A-BE2B-EEEB0902D555}" type="slidenum">
              <a:rPr lang="en-US" smtClean="0"/>
              <a:pPr/>
              <a:t>18</a:t>
            </a:fld>
            <a:endParaRPr lang="en-US" dirty="0"/>
          </a:p>
        </p:txBody>
      </p:sp>
      <p:sp>
        <p:nvSpPr>
          <p:cNvPr id="11" name="TextBox 10"/>
          <p:cNvSpPr txBox="1"/>
          <p:nvPr/>
        </p:nvSpPr>
        <p:spPr>
          <a:xfrm>
            <a:off x="0" y="6572864"/>
            <a:ext cx="2514600" cy="276999"/>
          </a:xfrm>
          <a:prstGeom prst="rect">
            <a:avLst/>
          </a:prstGeom>
          <a:noFill/>
        </p:spPr>
        <p:txBody>
          <a:bodyPr wrap="square" rtlCol="0">
            <a:spAutoFit/>
          </a:bodyPr>
          <a:lstStyle/>
          <a:p>
            <a:r>
              <a:rPr lang="en-US" sz="1200" dirty="0"/>
              <a:t>Exhibit 16.8</a:t>
            </a:r>
          </a:p>
        </p:txBody>
      </p:sp>
      <p:pic>
        <p:nvPicPr>
          <p:cNvPr id="5" name="Content Placeholder 4"/>
          <p:cNvPicPr>
            <a:picLocks noGrp="1" noChangeAspect="1"/>
          </p:cNvPicPr>
          <p:nvPr>
            <p:ph sz="half" idx="2"/>
          </p:nvPr>
        </p:nvPicPr>
        <p:blipFill>
          <a:blip r:embed="rId2"/>
          <a:stretch>
            <a:fillRect/>
          </a:stretch>
        </p:blipFill>
        <p:spPr>
          <a:xfrm>
            <a:off x="4732720" y="1673225"/>
            <a:ext cx="3869559" cy="471805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altLang="en-US"/>
              <a:t>Measuring Sourcing Performance</a:t>
            </a:r>
          </a:p>
        </p:txBody>
      </p:sp>
      <mc:AlternateContent xmlns:mc="http://schemas.openxmlformats.org/markup-compatibility/2006" xmlns:a14="http://schemas.microsoft.com/office/drawing/2010/main">
        <mc:Choice Requires="a14">
          <p:sp>
            <p:nvSpPr>
              <p:cNvPr id="174083" name="Rectangle 3"/>
              <p:cNvSpPr>
                <a:spLocks noGrp="1" noChangeArrowheads="1"/>
              </p:cNvSpPr>
              <p:nvPr>
                <p:ph type="body" idx="1"/>
              </p:nvPr>
            </p:nvSpPr>
            <p:spPr/>
            <p:txBody>
              <a:bodyPr/>
              <a:lstStyle/>
              <a:p>
                <a:r>
                  <a:rPr lang="en-US" altLang="en-US" b="1" dirty="0"/>
                  <a:t>Inventory turnover</a:t>
                </a:r>
                <a:r>
                  <a:rPr lang="en-US" altLang="en-US" dirty="0"/>
                  <a:t>: how often inventory is replaced during the year</a:t>
                </a:r>
              </a:p>
              <a:p>
                <a:pPr lvl="1"/>
                <a:r>
                  <a:rPr lang="en-US" altLang="en-US" b="1" dirty="0"/>
                  <a:t>Cost of goods sold</a:t>
                </a:r>
                <a:r>
                  <a:rPr lang="en-US" altLang="en-US" dirty="0"/>
                  <a:t>: the annual cost for a company to produce the goods or services provided to customers</a:t>
                </a:r>
              </a:p>
              <a:p>
                <a:pPr lvl="1"/>
                <a:r>
                  <a:rPr lang="en-US" altLang="en-US" b="1" dirty="0"/>
                  <a:t>Average aggregate inventory value</a:t>
                </a:r>
                <a:r>
                  <a:rPr lang="en-US" altLang="en-US" dirty="0"/>
                  <a:t>: the total value of all items held in inventory</a:t>
                </a:r>
              </a:p>
              <a:p>
                <a:pPr lvl="1"/>
                <a14:m>
                  <m:oMath xmlns:m="http://schemas.openxmlformats.org/officeDocument/2006/math">
                    <m:r>
                      <a:rPr lang="en-US" altLang="en-US" b="0" i="1" smtClean="0">
                        <a:latin typeface="Cambria Math" panose="02040503050406030204" pitchFamily="18" charset="0"/>
                      </a:rPr>
                      <m:t>𝐼𝑛𝑣𝑒𝑛𝑡𝑜𝑟𝑦</m:t>
                    </m:r>
                    <m:r>
                      <a:rPr lang="en-US" altLang="en-US" b="0" i="1" smtClean="0">
                        <a:latin typeface="Cambria Math" panose="02040503050406030204" pitchFamily="18" charset="0"/>
                      </a:rPr>
                      <m:t> </m:t>
                    </m:r>
                    <m:r>
                      <a:rPr lang="en-US" altLang="en-US" b="0" i="1" smtClean="0">
                        <a:latin typeface="Cambria Math" panose="02040503050406030204" pitchFamily="18" charset="0"/>
                      </a:rPr>
                      <m:t>𝑡𝑢𝑟𝑛𝑜𝑣𝑒𝑟</m:t>
                    </m:r>
                    <m:r>
                      <a:rPr lang="en-US" altLang="en-US" b="0" i="1" smtClean="0">
                        <a:latin typeface="Cambria Math" panose="02040503050406030204" pitchFamily="18" charset="0"/>
                      </a:rPr>
                      <m:t>=</m:t>
                    </m:r>
                    <m:f>
                      <m:fPr>
                        <m:ctrlPr>
                          <a:rPr lang="en-US" altLang="en-US" b="0" i="1" smtClean="0">
                            <a:latin typeface="Cambria Math" panose="02040503050406030204" pitchFamily="18" charset="0"/>
                          </a:rPr>
                        </m:ctrlPr>
                      </m:fPr>
                      <m:num>
                        <m:r>
                          <a:rPr lang="en-US" altLang="en-US" b="0" i="1" smtClean="0">
                            <a:latin typeface="Cambria Math" panose="02040503050406030204" pitchFamily="18" charset="0"/>
                          </a:rPr>
                          <m:t>𝐶𝑜𝑠𝑡</m:t>
                        </m:r>
                        <m:r>
                          <a:rPr lang="en-US" altLang="en-US" b="0" i="1" smtClean="0">
                            <a:latin typeface="Cambria Math" panose="02040503050406030204" pitchFamily="18" charset="0"/>
                          </a:rPr>
                          <m:t> </m:t>
                        </m:r>
                        <m:r>
                          <a:rPr lang="en-US" altLang="en-US" b="0" i="1" smtClean="0">
                            <a:latin typeface="Cambria Math" panose="02040503050406030204" pitchFamily="18" charset="0"/>
                          </a:rPr>
                          <m:t>𝑜𝑓</m:t>
                        </m:r>
                        <m:r>
                          <a:rPr lang="en-US" altLang="en-US" b="0" i="1" smtClean="0">
                            <a:latin typeface="Cambria Math" panose="02040503050406030204" pitchFamily="18" charset="0"/>
                          </a:rPr>
                          <m:t> </m:t>
                        </m:r>
                        <m:r>
                          <a:rPr lang="en-US" altLang="en-US" b="0" i="1" smtClean="0">
                            <a:latin typeface="Cambria Math" panose="02040503050406030204" pitchFamily="18" charset="0"/>
                          </a:rPr>
                          <m:t>𝑔𝑜𝑜𝑑𝑠</m:t>
                        </m:r>
                        <m:r>
                          <a:rPr lang="en-US" altLang="en-US" b="0" i="1" smtClean="0">
                            <a:latin typeface="Cambria Math" panose="02040503050406030204" pitchFamily="18" charset="0"/>
                          </a:rPr>
                          <m:t> </m:t>
                        </m:r>
                        <m:r>
                          <a:rPr lang="en-US" altLang="en-US" b="0" i="1" smtClean="0">
                            <a:latin typeface="Cambria Math" panose="02040503050406030204" pitchFamily="18" charset="0"/>
                          </a:rPr>
                          <m:t>𝑠𝑜𝑙𝑑</m:t>
                        </m:r>
                      </m:num>
                      <m:den>
                        <m:r>
                          <a:rPr lang="en-US" altLang="en-US" b="0" i="1" smtClean="0">
                            <a:latin typeface="Cambria Math" panose="02040503050406030204" pitchFamily="18" charset="0"/>
                          </a:rPr>
                          <m:t>𝐴𝑣𝑒𝑟𝑎𝑔𝑒</m:t>
                        </m:r>
                        <m:r>
                          <a:rPr lang="en-US" altLang="en-US" b="0" i="1" smtClean="0">
                            <a:latin typeface="Cambria Math" panose="02040503050406030204" pitchFamily="18" charset="0"/>
                          </a:rPr>
                          <m:t> </m:t>
                        </m:r>
                        <m:r>
                          <a:rPr lang="en-US" altLang="en-US" b="0" i="1" smtClean="0">
                            <a:latin typeface="Cambria Math" panose="02040503050406030204" pitchFamily="18" charset="0"/>
                          </a:rPr>
                          <m:t>𝑎𝑔𝑔𝑟𝑒𝑔𝑎𝑡𝑒</m:t>
                        </m:r>
                        <m:r>
                          <a:rPr lang="en-US" altLang="en-US" b="0" i="1" smtClean="0">
                            <a:latin typeface="Cambria Math" panose="02040503050406030204" pitchFamily="18" charset="0"/>
                          </a:rPr>
                          <m:t> </m:t>
                        </m:r>
                        <m:r>
                          <a:rPr lang="en-US" altLang="en-US" b="0" i="1" smtClean="0">
                            <a:latin typeface="Cambria Math" panose="02040503050406030204" pitchFamily="18" charset="0"/>
                          </a:rPr>
                          <m:t>𝑖𝑛𝑣𝑒𝑛𝑡𝑜𝑟𝑦</m:t>
                        </m:r>
                        <m:r>
                          <a:rPr lang="en-US" altLang="en-US" b="0" i="1" smtClean="0">
                            <a:latin typeface="Cambria Math" panose="02040503050406030204" pitchFamily="18" charset="0"/>
                          </a:rPr>
                          <m:t> </m:t>
                        </m:r>
                        <m:r>
                          <a:rPr lang="en-US" altLang="en-US" b="0" i="1" smtClean="0">
                            <a:latin typeface="Cambria Math" panose="02040503050406030204" pitchFamily="18" charset="0"/>
                          </a:rPr>
                          <m:t>𝑣𝑎𝑙𝑢𝑒</m:t>
                        </m:r>
                      </m:den>
                    </m:f>
                  </m:oMath>
                </a14:m>
                <a:endParaRPr lang="en-US" altLang="en-US" dirty="0"/>
              </a:p>
              <a:p>
                <a:r>
                  <a:rPr lang="en-US" altLang="en-US" b="1" dirty="0"/>
                  <a:t>Weeks of supply</a:t>
                </a:r>
                <a:r>
                  <a:rPr lang="en-US" altLang="en-US" dirty="0"/>
                  <a:t>: how many weeks’ worth of inventory is in the system at a particular point in time</a:t>
                </a:r>
              </a:p>
              <a:p>
                <a:pPr lvl="1"/>
                <a14:m>
                  <m:oMath xmlns:m="http://schemas.openxmlformats.org/officeDocument/2006/math">
                    <m:r>
                      <a:rPr lang="en-US" altLang="en-US" b="0" i="1" smtClean="0">
                        <a:latin typeface="Cambria Math" panose="02040503050406030204" pitchFamily="18" charset="0"/>
                      </a:rPr>
                      <m:t>𝑊𝑒𝑒𝑘𝑠</m:t>
                    </m:r>
                    <m:r>
                      <a:rPr lang="en-US" altLang="en-US" b="0" i="1" smtClean="0">
                        <a:latin typeface="Cambria Math" panose="02040503050406030204" pitchFamily="18" charset="0"/>
                      </a:rPr>
                      <m:t> </m:t>
                    </m:r>
                    <m:r>
                      <a:rPr lang="en-US" altLang="en-US" b="0" i="1" smtClean="0">
                        <a:latin typeface="Cambria Math" panose="02040503050406030204" pitchFamily="18" charset="0"/>
                      </a:rPr>
                      <m:t>𝑜𝑓</m:t>
                    </m:r>
                    <m:r>
                      <a:rPr lang="en-US" altLang="en-US" b="0" i="1" smtClean="0">
                        <a:latin typeface="Cambria Math" panose="02040503050406030204" pitchFamily="18" charset="0"/>
                      </a:rPr>
                      <m:t> </m:t>
                    </m:r>
                    <m:r>
                      <a:rPr lang="en-US" altLang="en-US" b="0" i="1" smtClean="0">
                        <a:latin typeface="Cambria Math" panose="02040503050406030204" pitchFamily="18" charset="0"/>
                      </a:rPr>
                      <m:t>𝑠𝑢𝑝𝑝𝑙𝑦</m:t>
                    </m:r>
                    <m:r>
                      <a:rPr lang="en-US" altLang="en-US" b="0" i="1" smtClean="0">
                        <a:latin typeface="Cambria Math" panose="02040503050406030204" pitchFamily="18" charset="0"/>
                      </a:rPr>
                      <m:t>=</m:t>
                    </m:r>
                    <m:f>
                      <m:fPr>
                        <m:ctrlPr>
                          <a:rPr lang="en-US" altLang="en-US" b="0" i="1" smtClean="0">
                            <a:latin typeface="Cambria Math" panose="02040503050406030204" pitchFamily="18" charset="0"/>
                          </a:rPr>
                        </m:ctrlPr>
                      </m:fPr>
                      <m:num>
                        <m:r>
                          <a:rPr lang="en-US" altLang="en-US" b="0" i="1" smtClean="0">
                            <a:latin typeface="Cambria Math" panose="02040503050406030204" pitchFamily="18" charset="0"/>
                          </a:rPr>
                          <m:t>𝐴𝑣𝑒𝑟𝑎𝑔𝑒</m:t>
                        </m:r>
                        <m:r>
                          <a:rPr lang="en-US" altLang="en-US" b="0" i="1" smtClean="0">
                            <a:latin typeface="Cambria Math" panose="02040503050406030204" pitchFamily="18" charset="0"/>
                          </a:rPr>
                          <m:t> </m:t>
                        </m:r>
                        <m:r>
                          <a:rPr lang="en-US" altLang="en-US" b="0" i="1" smtClean="0">
                            <a:latin typeface="Cambria Math" panose="02040503050406030204" pitchFamily="18" charset="0"/>
                          </a:rPr>
                          <m:t>𝑎𝑔𝑔𝑟𝑒𝑔𝑎𝑡𝑒</m:t>
                        </m:r>
                        <m:r>
                          <a:rPr lang="en-US" altLang="en-US" b="0" i="1" smtClean="0">
                            <a:latin typeface="Cambria Math" panose="02040503050406030204" pitchFamily="18" charset="0"/>
                          </a:rPr>
                          <m:t> </m:t>
                        </m:r>
                        <m:r>
                          <a:rPr lang="en-US" altLang="en-US" b="0" i="1" smtClean="0">
                            <a:latin typeface="Cambria Math" panose="02040503050406030204" pitchFamily="18" charset="0"/>
                          </a:rPr>
                          <m:t>𝑖𝑛𝑣𝑒𝑛𝑡𝑜𝑟𝑦</m:t>
                        </m:r>
                        <m:r>
                          <a:rPr lang="en-US" altLang="en-US" b="0" i="1" smtClean="0">
                            <a:latin typeface="Cambria Math" panose="02040503050406030204" pitchFamily="18" charset="0"/>
                          </a:rPr>
                          <m:t> </m:t>
                        </m:r>
                        <m:r>
                          <a:rPr lang="en-US" altLang="en-US" b="0" i="1" smtClean="0">
                            <a:latin typeface="Cambria Math" panose="02040503050406030204" pitchFamily="18" charset="0"/>
                          </a:rPr>
                          <m:t>𝑣𝑎𝑙𝑢𝑒</m:t>
                        </m:r>
                      </m:num>
                      <m:den>
                        <m:r>
                          <a:rPr lang="en-US" altLang="en-US" b="0" i="1" smtClean="0">
                            <a:latin typeface="Cambria Math" panose="02040503050406030204" pitchFamily="18" charset="0"/>
                          </a:rPr>
                          <m:t>𝐶𝑜𝑠𝑡</m:t>
                        </m:r>
                        <m:r>
                          <a:rPr lang="en-US" altLang="en-US" b="0" i="1" smtClean="0">
                            <a:latin typeface="Cambria Math" panose="02040503050406030204" pitchFamily="18" charset="0"/>
                          </a:rPr>
                          <m:t> </m:t>
                        </m:r>
                        <m:r>
                          <a:rPr lang="en-US" altLang="en-US" b="0" i="1" smtClean="0">
                            <a:latin typeface="Cambria Math" panose="02040503050406030204" pitchFamily="18" charset="0"/>
                          </a:rPr>
                          <m:t>𝑜𝑓</m:t>
                        </m:r>
                        <m:r>
                          <a:rPr lang="en-US" altLang="en-US" b="0" i="1" smtClean="0">
                            <a:latin typeface="Cambria Math" panose="02040503050406030204" pitchFamily="18" charset="0"/>
                          </a:rPr>
                          <m:t> </m:t>
                        </m:r>
                        <m:r>
                          <a:rPr lang="en-US" altLang="en-US" b="0" i="1" smtClean="0">
                            <a:latin typeface="Cambria Math" panose="02040503050406030204" pitchFamily="18" charset="0"/>
                          </a:rPr>
                          <m:t>𝑔𝑜𝑜𝑑𝑠</m:t>
                        </m:r>
                        <m:r>
                          <a:rPr lang="en-US" altLang="en-US" b="0" i="1" smtClean="0">
                            <a:latin typeface="Cambria Math" panose="02040503050406030204" pitchFamily="18" charset="0"/>
                          </a:rPr>
                          <m:t> </m:t>
                        </m:r>
                        <m:r>
                          <a:rPr lang="en-US" altLang="en-US" b="0" i="1" smtClean="0">
                            <a:latin typeface="Cambria Math" panose="02040503050406030204" pitchFamily="18" charset="0"/>
                          </a:rPr>
                          <m:t>𝑠𝑜𝑙𝑑</m:t>
                        </m:r>
                      </m:den>
                    </m:f>
                    <m:r>
                      <a:rPr lang="en-US" altLang="en-US" b="0" i="1" smtClean="0">
                        <a:latin typeface="Cambria Math" panose="02040503050406030204" pitchFamily="18" charset="0"/>
                        <a:ea typeface="Cambria Math" panose="02040503050406030204" pitchFamily="18" charset="0"/>
                      </a:rPr>
                      <m:t>×52</m:t>
                    </m:r>
                  </m:oMath>
                </a14:m>
                <a:endParaRPr lang="en-US" altLang="en-US" dirty="0"/>
              </a:p>
            </p:txBody>
          </p:sp>
        </mc:Choice>
        <mc:Fallback xmlns="">
          <p:sp>
            <p:nvSpPr>
              <p:cNvPr id="174083" name="Rectangle 3"/>
              <p:cNvSpPr>
                <a:spLocks noGrp="1" noRot="1" noChangeAspect="1" noMove="1" noResize="1" noEditPoints="1" noAdjustHandles="1" noChangeArrowheads="1" noChangeShapeType="1" noTextEdit="1"/>
              </p:cNvSpPr>
              <p:nvPr>
                <p:ph type="body" idx="1"/>
              </p:nvPr>
            </p:nvSpPr>
            <p:spPr>
              <a:blipFill rotWithShape="0">
                <a:blip r:embed="rId3"/>
                <a:stretch>
                  <a:fillRect l="-667" t="-875" r="-889"/>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r>
              <a:rPr lang="en-US"/>
              <a:t>16-</a:t>
            </a:r>
            <a:fld id="{B7F9A878-43E0-414B-92DD-5D327E030BF8}" type="slidenum">
              <a:rPr lang="en-US" smtClean="0"/>
              <a:pPr>
                <a:defRPr/>
              </a:pPr>
              <a:t>19</a:t>
            </a:fld>
            <a:endParaRPr lang="en-US" dirty="0"/>
          </a:p>
        </p:txBody>
      </p:sp>
    </p:spTree>
    <p:extLst>
      <p:ext uri="{BB962C8B-B14F-4D97-AF65-F5344CB8AC3E}">
        <p14:creationId xmlns:p14="http://schemas.microsoft.com/office/powerpoint/2010/main" val="32763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a:t>Strategic Sourcing</a:t>
            </a:r>
          </a:p>
        </p:txBody>
      </p:sp>
      <p:sp>
        <p:nvSpPr>
          <p:cNvPr id="4" name="Content Placeholder 3"/>
          <p:cNvSpPr>
            <a:spLocks noGrp="1"/>
          </p:cNvSpPr>
          <p:nvPr>
            <p:ph idx="1"/>
          </p:nvPr>
        </p:nvSpPr>
        <p:spPr/>
        <p:txBody>
          <a:bodyPr/>
          <a:lstStyle/>
          <a:p>
            <a:r>
              <a:rPr lang="en-US" b="1" dirty="0"/>
              <a:t>Strategic sourcing</a:t>
            </a:r>
            <a:r>
              <a:rPr lang="en-US" dirty="0"/>
              <a:t>: the development and management of supplier relationships to acquire goods and services in a way that aids in achieving the immediate needs of the business</a:t>
            </a:r>
          </a:p>
          <a:p>
            <a:r>
              <a:rPr lang="en-US" dirty="0"/>
              <a:t>In the past, sourcing was another name for purchasing</a:t>
            </a:r>
          </a:p>
          <a:p>
            <a:r>
              <a:rPr lang="en-US" dirty="0"/>
              <a:t>As a result of globalization, sourcing implies a more complex process suitable for products that are strategically important</a:t>
            </a:r>
          </a:p>
        </p:txBody>
      </p:sp>
      <p:sp>
        <p:nvSpPr>
          <p:cNvPr id="3" name="Slide Number Placeholder 2"/>
          <p:cNvSpPr>
            <a:spLocks noGrp="1"/>
          </p:cNvSpPr>
          <p:nvPr>
            <p:ph type="sldNum" sz="quarter" idx="10"/>
          </p:nvPr>
        </p:nvSpPr>
        <p:spPr/>
        <p:txBody>
          <a:bodyPr/>
          <a:lstStyle/>
          <a:p>
            <a:r>
              <a:rPr lang="en-US"/>
              <a:t>16-</a:t>
            </a:r>
            <a:fld id="{C00E6116-50A7-437D-A32C-249C43989BD3}"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normAutofit fontScale="90000"/>
          </a:bodyPr>
          <a:lstStyle/>
          <a:p>
            <a:r>
              <a:rPr lang="en-US" dirty="0"/>
              <a:t>Example 16.2: Inventory Turnover Calculation</a:t>
            </a:r>
          </a:p>
        </p:txBody>
      </p:sp>
      <p:sp>
        <p:nvSpPr>
          <p:cNvPr id="3" name="Slide Number Placeholder 2"/>
          <p:cNvSpPr>
            <a:spLocks noGrp="1"/>
          </p:cNvSpPr>
          <p:nvPr>
            <p:ph type="sldNum" sz="quarter" idx="10"/>
          </p:nvPr>
        </p:nvSpPr>
        <p:spPr/>
        <p:txBody>
          <a:bodyPr/>
          <a:lstStyle/>
          <a:p>
            <a:r>
              <a:rPr lang="en-US"/>
              <a:t>16-</a:t>
            </a:r>
            <a:fld id="{91638C72-DE8C-45DB-8172-9D7521495F31}" type="slidenum">
              <a:rPr lang="en-US" smtClean="0"/>
              <a:pPr/>
              <a:t>20</a:t>
            </a:fld>
            <a:endParaRPr lang="en-US" dirty="0"/>
          </a:p>
        </p:txBody>
      </p:sp>
      <p:pic>
        <p:nvPicPr>
          <p:cNvPr id="9" name="Picture 8"/>
          <p:cNvPicPr>
            <a:picLocks noChangeAspect="1"/>
          </p:cNvPicPr>
          <p:nvPr/>
        </p:nvPicPr>
        <p:blipFill>
          <a:blip r:embed="rId2"/>
          <a:stretch>
            <a:fillRect/>
          </a:stretch>
        </p:blipFill>
        <p:spPr>
          <a:xfrm>
            <a:off x="228600" y="1743075"/>
            <a:ext cx="8743950" cy="477202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4" name="Content Placeholder 3"/>
          <p:cNvSpPr>
            <a:spLocks noGrp="1"/>
          </p:cNvSpPr>
          <p:nvPr>
            <p:ph idx="1"/>
          </p:nvPr>
        </p:nvSpPr>
        <p:spPr/>
        <p:txBody>
          <a:bodyPr>
            <a:normAutofit fontScale="92500" lnSpcReduction="10000"/>
          </a:bodyPr>
          <a:lstStyle/>
          <a:p>
            <a:r>
              <a:rPr lang="en-US" dirty="0"/>
              <a:t>Sourcing is a term that captures the strategic nature of purchasing in today's global and Internet-connected marketplace</a:t>
            </a:r>
          </a:p>
          <a:p>
            <a:r>
              <a:rPr lang="en-US" dirty="0"/>
              <a:t>The bullwhip effect is when changes in demand are magnified as they move from the customer to the manufacturer</a:t>
            </a:r>
          </a:p>
          <a:p>
            <a:r>
              <a:rPr lang="en-US" dirty="0"/>
              <a:t>Supply chains can be categorized based on demand and supply uncertainty characteristics</a:t>
            </a:r>
          </a:p>
          <a:p>
            <a:pPr lvl="1"/>
            <a:r>
              <a:rPr lang="en-US" dirty="0"/>
              <a:t>Four types of supply chains are identified: (1) efficient, (2) risk-hedging, (3) responsive, and (4) agile</a:t>
            </a:r>
          </a:p>
          <a:p>
            <a:r>
              <a:rPr lang="en-US" dirty="0"/>
              <a:t>Costs can generally be categorized into three areas</a:t>
            </a:r>
          </a:p>
          <a:p>
            <a:pPr lvl="1"/>
            <a:r>
              <a:rPr lang="en-US" dirty="0"/>
              <a:t>(1) acquisition costs, (2) ownership costs, and (3) post-ownership costs</a:t>
            </a:r>
          </a:p>
          <a:p>
            <a:r>
              <a:rPr lang="en-US" dirty="0"/>
              <a:t>Inventory turn and weeks of supply are the most common measures to evaluate supply chain efficiency</a:t>
            </a:r>
          </a:p>
        </p:txBody>
      </p:sp>
      <p:sp>
        <p:nvSpPr>
          <p:cNvPr id="3" name="Slide Number Placeholder 2"/>
          <p:cNvSpPr>
            <a:spLocks noGrp="1"/>
          </p:cNvSpPr>
          <p:nvPr>
            <p:ph type="sldNum" sz="quarter" idx="10"/>
          </p:nvPr>
        </p:nvSpPr>
        <p:spPr/>
        <p:txBody>
          <a:bodyPr/>
          <a:lstStyle/>
          <a:p>
            <a:pPr>
              <a:defRPr/>
            </a:pPr>
            <a:r>
              <a:rPr lang="en-US"/>
              <a:t>16-</a:t>
            </a:r>
            <a:fld id="{48826FCE-B26C-43E0-B76E-34CF3967A90F}" type="slidenum">
              <a:rPr lang="en-US" smtClean="0"/>
              <a:pPr>
                <a:defRPr/>
              </a:pPr>
              <a:t>21</a:t>
            </a:fld>
            <a:endParaRPr lang="en-US" dirty="0"/>
          </a:p>
        </p:txBody>
      </p:sp>
    </p:spTree>
    <p:extLst>
      <p:ext uri="{BB962C8B-B14F-4D97-AF65-F5344CB8AC3E}">
        <p14:creationId xmlns:p14="http://schemas.microsoft.com/office/powerpoint/2010/main" val="3208598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Exam</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dirty="0"/>
              <a:t>Refers to how common an item is or how many substitutes might be available</a:t>
            </a:r>
          </a:p>
          <a:p>
            <a:pPr marL="457200" indent="-457200">
              <a:buFont typeface="+mj-lt"/>
              <a:buAutoNum type="arabicPeriod"/>
            </a:pPr>
            <a:r>
              <a:rPr lang="en-US" dirty="0"/>
              <a:t>When a customer allows the supplier to manage inventory policy for an item or group of items</a:t>
            </a:r>
          </a:p>
          <a:p>
            <a:pPr marL="457200" indent="-457200">
              <a:buFont typeface="+mj-lt"/>
              <a:buAutoNum type="arabicPeriod"/>
            </a:pPr>
            <a:r>
              <a:rPr lang="en-US" dirty="0"/>
              <a:t>A phenomenon characterized by increased variation in ordering as we move from the customer to the manufacturer in the supply chain</a:t>
            </a:r>
          </a:p>
          <a:p>
            <a:pPr marL="457200" indent="-457200">
              <a:buFont typeface="+mj-lt"/>
              <a:buAutoNum type="arabicPeriod"/>
            </a:pPr>
            <a:r>
              <a:rPr lang="en-US" dirty="0"/>
              <a:t>Products that satisfy basic needs and do not change much over time</a:t>
            </a:r>
          </a:p>
          <a:p>
            <a:pPr marL="457200" indent="-457200">
              <a:buFont typeface="+mj-lt"/>
              <a:buAutoNum type="arabicPeriod"/>
            </a:pPr>
            <a:r>
              <a:rPr lang="en-US" dirty="0"/>
              <a:t>Products with short life cycles and typically high profit margins</a:t>
            </a:r>
          </a:p>
          <a:p>
            <a:pPr marL="457200" indent="-457200">
              <a:buFont typeface="+mj-lt"/>
              <a:buAutoNum type="arabicPeriod"/>
            </a:pPr>
            <a:r>
              <a:rPr lang="en-US" dirty="0"/>
              <a:t>A supply chain that must deal with high levels of both supply and demand uncertainty</a:t>
            </a:r>
          </a:p>
        </p:txBody>
      </p:sp>
      <p:sp>
        <p:nvSpPr>
          <p:cNvPr id="4" name="Slide Number Placeholder 3"/>
          <p:cNvSpPr>
            <a:spLocks noGrp="1"/>
          </p:cNvSpPr>
          <p:nvPr>
            <p:ph type="sldNum" sz="quarter" idx="10"/>
          </p:nvPr>
        </p:nvSpPr>
        <p:spPr/>
        <p:txBody>
          <a:bodyPr/>
          <a:lstStyle/>
          <a:p>
            <a:pPr>
              <a:defRPr/>
            </a:pPr>
            <a:r>
              <a:rPr lang="en-US"/>
              <a:t>16-</a:t>
            </a:r>
            <a:fld id="{B7F9A878-43E0-414B-92DD-5D327E030BF8}" type="slidenum">
              <a:rPr lang="en-US" smtClean="0"/>
              <a:pPr>
                <a:defRPr/>
              </a:pPr>
              <a:t>22</a:t>
            </a:fld>
            <a:endParaRPr lang="en-US" dirty="0"/>
          </a:p>
        </p:txBody>
      </p:sp>
    </p:spTree>
    <p:extLst>
      <p:ext uri="{BB962C8B-B14F-4D97-AF65-F5344CB8AC3E}">
        <p14:creationId xmlns:p14="http://schemas.microsoft.com/office/powerpoint/2010/main" val="1045942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Exam </a:t>
            </a:r>
            <a:r>
              <a:rPr lang="en-US" sz="2000" dirty="0"/>
              <a:t>Continued</a:t>
            </a:r>
          </a:p>
        </p:txBody>
      </p:sp>
      <p:sp>
        <p:nvSpPr>
          <p:cNvPr id="3" name="Content Placeholder 2"/>
          <p:cNvSpPr>
            <a:spLocks noGrp="1"/>
          </p:cNvSpPr>
          <p:nvPr>
            <p:ph idx="1"/>
          </p:nvPr>
        </p:nvSpPr>
        <p:spPr/>
        <p:txBody>
          <a:bodyPr/>
          <a:lstStyle/>
          <a:p>
            <a:pPr marL="457200" indent="-457200">
              <a:buFont typeface="+mj-lt"/>
              <a:buAutoNum type="arabicPeriod" startAt="7"/>
            </a:pPr>
            <a:r>
              <a:rPr lang="en-US" dirty="0"/>
              <a:t>In order to cope with high levels of supply uncertainty, a firm would use this strategy to reduce risk</a:t>
            </a:r>
          </a:p>
          <a:p>
            <a:pPr marL="457200" indent="-457200">
              <a:buFont typeface="+mj-lt"/>
              <a:buAutoNum type="arabicPeriod" startAt="7"/>
            </a:pPr>
            <a:r>
              <a:rPr lang="en-US" dirty="0"/>
              <a:t>Used to describe functions related to the flow of material in a supply chain</a:t>
            </a:r>
          </a:p>
          <a:p>
            <a:pPr marL="457200" indent="-457200">
              <a:buFont typeface="+mj-lt"/>
              <a:buAutoNum type="arabicPeriod" startAt="7"/>
            </a:pPr>
            <a:r>
              <a:rPr lang="en-US" dirty="0"/>
              <a:t>When a firm works with suppliers to look for opportunities to save money and benefit the environment</a:t>
            </a:r>
          </a:p>
          <a:p>
            <a:pPr marL="457200" indent="-457200">
              <a:buFont typeface="+mj-lt"/>
              <a:buAutoNum type="arabicPeriod" startAt="7"/>
            </a:pPr>
            <a:r>
              <a:rPr lang="en-US" dirty="0"/>
              <a:t>Refers to an estimate of the cost of an item that includes all costs related to the procurement and use of an item, including the costs of disposing after its useful life</a:t>
            </a:r>
          </a:p>
        </p:txBody>
      </p:sp>
      <p:sp>
        <p:nvSpPr>
          <p:cNvPr id="4" name="Slide Number Placeholder 3"/>
          <p:cNvSpPr>
            <a:spLocks noGrp="1"/>
          </p:cNvSpPr>
          <p:nvPr>
            <p:ph type="sldNum" sz="quarter" idx="10"/>
          </p:nvPr>
        </p:nvSpPr>
        <p:spPr/>
        <p:txBody>
          <a:bodyPr/>
          <a:lstStyle/>
          <a:p>
            <a:pPr>
              <a:defRPr/>
            </a:pPr>
            <a:r>
              <a:rPr lang="en-US"/>
              <a:t>16-</a:t>
            </a:r>
            <a:fld id="{B7F9A878-43E0-414B-92DD-5D327E030BF8}" type="slidenum">
              <a:rPr lang="en-US" smtClean="0"/>
              <a:pPr>
                <a:defRPr/>
              </a:pPr>
              <a:t>23</a:t>
            </a:fld>
            <a:endParaRPr lang="en-US" dirty="0"/>
          </a:p>
        </p:txBody>
      </p:sp>
    </p:spTree>
    <p:extLst>
      <p:ext uri="{BB962C8B-B14F-4D97-AF65-F5344CB8AC3E}">
        <p14:creationId xmlns:p14="http://schemas.microsoft.com/office/powerpoint/2010/main" val="4209353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a:t>Strategic Sourcing </a:t>
            </a:r>
            <a:r>
              <a:rPr lang="en-US" sz="2000" dirty="0"/>
              <a:t>Continued</a:t>
            </a:r>
          </a:p>
        </p:txBody>
      </p:sp>
      <p:sp>
        <p:nvSpPr>
          <p:cNvPr id="17410" name="Content Placeholder 3"/>
          <p:cNvSpPr>
            <a:spLocks noGrp="1"/>
          </p:cNvSpPr>
          <p:nvPr>
            <p:ph idx="1"/>
          </p:nvPr>
        </p:nvSpPr>
        <p:spPr/>
        <p:txBody>
          <a:bodyPr/>
          <a:lstStyle/>
          <a:p>
            <a:r>
              <a:rPr lang="en-US" b="1" dirty="0"/>
              <a:t>Specificity</a:t>
            </a:r>
            <a:r>
              <a:rPr lang="en-US" dirty="0"/>
              <a:t>: refers to how common the item is and, in a relative sense, how many substitutes might be available</a:t>
            </a:r>
          </a:p>
          <a:p>
            <a:pPr lvl="1"/>
            <a:r>
              <a:rPr lang="en-US" dirty="0"/>
              <a:t>Commonly available products can be purchased using a relatively simple process</a:t>
            </a:r>
          </a:p>
          <a:p>
            <a:r>
              <a:rPr lang="en-US" b="1" dirty="0"/>
              <a:t>Request for proposal (RFP)</a:t>
            </a:r>
            <a:r>
              <a:rPr lang="en-US" dirty="0"/>
              <a:t>: used for purchasing items that are more complex or expensive and where there may be a number of potential vendors</a:t>
            </a:r>
          </a:p>
          <a:p>
            <a:r>
              <a:rPr lang="en-US" b="1" dirty="0"/>
              <a:t>Vendor-managed inventory</a:t>
            </a:r>
            <a:r>
              <a:rPr lang="en-US" dirty="0"/>
              <a:t>: when a customer actually allows the supplier to manage an item or group of items for them</a:t>
            </a:r>
          </a:p>
        </p:txBody>
      </p:sp>
      <p:sp>
        <p:nvSpPr>
          <p:cNvPr id="3" name="Slide Number Placeholder 2"/>
          <p:cNvSpPr>
            <a:spLocks noGrp="1"/>
          </p:cNvSpPr>
          <p:nvPr>
            <p:ph type="sldNum" sz="quarter" idx="10"/>
          </p:nvPr>
        </p:nvSpPr>
        <p:spPr/>
        <p:txBody>
          <a:bodyPr/>
          <a:lstStyle/>
          <a:p>
            <a:r>
              <a:rPr lang="en-US"/>
              <a:t>16-</a:t>
            </a:r>
            <a:fld id="{71C2DF81-C422-4191-8479-BA7B8B7F0CDA}"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a:t>Sourcing/Purchasing Design Matrix</a:t>
            </a:r>
          </a:p>
        </p:txBody>
      </p:sp>
      <p:sp>
        <p:nvSpPr>
          <p:cNvPr id="3" name="Slide Number Placeholder 2"/>
          <p:cNvSpPr>
            <a:spLocks noGrp="1"/>
          </p:cNvSpPr>
          <p:nvPr>
            <p:ph type="sldNum" sz="quarter" idx="10"/>
          </p:nvPr>
        </p:nvSpPr>
        <p:spPr/>
        <p:txBody>
          <a:bodyPr>
            <a:normAutofit/>
          </a:bodyPr>
          <a:lstStyle/>
          <a:p>
            <a:pPr>
              <a:defRPr/>
            </a:pPr>
            <a:r>
              <a:rPr lang="en-US" dirty="0"/>
              <a:t>16-</a:t>
            </a:r>
            <a:fld id="{AB53F3F9-35EB-4E3E-B741-F7E0D215765E}" type="slidenum">
              <a:rPr lang="en-US"/>
              <a:pPr>
                <a:defRPr/>
              </a:pPr>
              <a:t>4</a:t>
            </a:fld>
            <a:endParaRPr lang="en-US" dirty="0"/>
          </a:p>
        </p:txBody>
      </p:sp>
      <p:pic>
        <p:nvPicPr>
          <p:cNvPr id="2" name="Picture 1"/>
          <p:cNvPicPr>
            <a:picLocks noChangeAspect="1"/>
          </p:cNvPicPr>
          <p:nvPr/>
        </p:nvPicPr>
        <p:blipFill>
          <a:blip r:embed="rId2"/>
          <a:stretch>
            <a:fillRect/>
          </a:stretch>
        </p:blipFill>
        <p:spPr>
          <a:xfrm>
            <a:off x="457200" y="1828800"/>
            <a:ext cx="8506313" cy="4453169"/>
          </a:xfrm>
          <a:prstGeom prst="rect">
            <a:avLst/>
          </a:prstGeom>
        </p:spPr>
      </p:pic>
      <p:sp>
        <p:nvSpPr>
          <p:cNvPr id="6" name="TextBox 5"/>
          <p:cNvSpPr txBox="1"/>
          <p:nvPr/>
        </p:nvSpPr>
        <p:spPr>
          <a:xfrm>
            <a:off x="0" y="6572864"/>
            <a:ext cx="2514600" cy="276999"/>
          </a:xfrm>
          <a:prstGeom prst="rect">
            <a:avLst/>
          </a:prstGeom>
          <a:noFill/>
        </p:spPr>
        <p:txBody>
          <a:bodyPr wrap="square" rtlCol="0">
            <a:spAutoFit/>
          </a:bodyPr>
          <a:lstStyle/>
          <a:p>
            <a:r>
              <a:rPr lang="en-US" sz="1200" dirty="0"/>
              <a:t>Exhibit 16.1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a:t>The Bullwhip Effect</a:t>
            </a:r>
          </a:p>
        </p:txBody>
      </p:sp>
      <p:sp>
        <p:nvSpPr>
          <p:cNvPr id="19458" name="Content Placeholder 3"/>
          <p:cNvSpPr>
            <a:spLocks noGrp="1"/>
          </p:cNvSpPr>
          <p:nvPr>
            <p:ph idx="1"/>
          </p:nvPr>
        </p:nvSpPr>
        <p:spPr/>
        <p:txBody>
          <a:bodyPr/>
          <a:lstStyle/>
          <a:p>
            <a:r>
              <a:rPr lang="en-US" b="1" dirty="0"/>
              <a:t>Forward buying</a:t>
            </a:r>
            <a:r>
              <a:rPr lang="en-US" dirty="0"/>
              <a:t>: retailers responding to a temporary price cut by stocking up</a:t>
            </a:r>
          </a:p>
          <a:p>
            <a:r>
              <a:rPr lang="en-US" b="1" dirty="0"/>
              <a:t>Bullwhip effect</a:t>
            </a:r>
            <a:r>
              <a:rPr lang="en-US" dirty="0"/>
              <a:t>: phenomenon of variability magnification as we move from the customer to the producer in the supply chain</a:t>
            </a:r>
          </a:p>
          <a:p>
            <a:pPr lvl="1"/>
            <a:r>
              <a:rPr lang="en-US" dirty="0"/>
              <a:t>A slight change in consumer sales ripples backward as magnified oscillations upstream, like the result of a flick of a bullwhip handle</a:t>
            </a:r>
          </a:p>
          <a:p>
            <a:r>
              <a:rPr lang="en-US" b="1" dirty="0"/>
              <a:t>Continuous replenishment</a:t>
            </a:r>
            <a:r>
              <a:rPr lang="en-US" dirty="0"/>
              <a:t>: inventory is replaced frequently, as part of an ongoing process</a:t>
            </a:r>
          </a:p>
        </p:txBody>
      </p:sp>
      <p:sp>
        <p:nvSpPr>
          <p:cNvPr id="3" name="Slide Number Placeholder 2"/>
          <p:cNvSpPr>
            <a:spLocks noGrp="1"/>
          </p:cNvSpPr>
          <p:nvPr>
            <p:ph type="sldNum" sz="quarter" idx="10"/>
          </p:nvPr>
        </p:nvSpPr>
        <p:spPr/>
        <p:txBody>
          <a:bodyPr/>
          <a:lstStyle/>
          <a:p>
            <a:r>
              <a:rPr lang="en-US"/>
              <a:t>16-</a:t>
            </a:r>
            <a:fld id="{513A6040-1843-4C00-915A-1206A5A2471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normAutofit fontScale="90000"/>
          </a:bodyPr>
          <a:lstStyle/>
          <a:p>
            <a:r>
              <a:rPr lang="en-US" dirty="0"/>
              <a:t>Increasing Variability of Orders Up the Supply Chain</a:t>
            </a:r>
          </a:p>
        </p:txBody>
      </p:sp>
      <p:sp>
        <p:nvSpPr>
          <p:cNvPr id="3" name="Slide Number Placeholder 2"/>
          <p:cNvSpPr>
            <a:spLocks noGrp="1"/>
          </p:cNvSpPr>
          <p:nvPr>
            <p:ph type="sldNum" sz="quarter" idx="10"/>
          </p:nvPr>
        </p:nvSpPr>
        <p:spPr/>
        <p:txBody>
          <a:bodyPr>
            <a:normAutofit/>
          </a:bodyPr>
          <a:lstStyle/>
          <a:p>
            <a:pPr>
              <a:defRPr/>
            </a:pPr>
            <a:r>
              <a:rPr lang="en-US" dirty="0"/>
              <a:t>16-</a:t>
            </a:r>
            <a:fld id="{1C4198D3-5D13-478E-9689-7171716F7A10}" type="slidenum">
              <a:rPr lang="en-US"/>
              <a:pPr>
                <a:defRPr/>
              </a:pPr>
              <a:t>6</a:t>
            </a:fld>
            <a:endParaRPr lang="en-US" dirty="0"/>
          </a:p>
        </p:txBody>
      </p:sp>
      <p:sp>
        <p:nvSpPr>
          <p:cNvPr id="9" name="TextBox 8"/>
          <p:cNvSpPr txBox="1"/>
          <p:nvPr/>
        </p:nvSpPr>
        <p:spPr>
          <a:xfrm>
            <a:off x="0" y="6572864"/>
            <a:ext cx="2514600" cy="276999"/>
          </a:xfrm>
          <a:prstGeom prst="rect">
            <a:avLst/>
          </a:prstGeom>
          <a:noFill/>
        </p:spPr>
        <p:txBody>
          <a:bodyPr wrap="square" rtlCol="0">
            <a:spAutoFit/>
          </a:bodyPr>
          <a:lstStyle/>
          <a:p>
            <a:r>
              <a:rPr lang="en-US" sz="1200" dirty="0"/>
              <a:t>Exhibit 16.2</a:t>
            </a:r>
          </a:p>
        </p:txBody>
      </p:sp>
      <p:graphicFrame>
        <p:nvGraphicFramePr>
          <p:cNvPr id="2" name="Object 1"/>
          <p:cNvGraphicFramePr>
            <a:graphicFrameLocks noChangeAspect="1"/>
          </p:cNvGraphicFramePr>
          <p:nvPr>
            <p:extLst>
              <p:ext uri="{D42A27DB-BD31-4B8C-83A1-F6EECF244321}">
                <p14:modId xmlns:p14="http://schemas.microsoft.com/office/powerpoint/2010/main" val="813215901"/>
              </p:ext>
            </p:extLst>
          </p:nvPr>
        </p:nvGraphicFramePr>
        <p:xfrm>
          <a:off x="1066800" y="1930369"/>
          <a:ext cx="6442075" cy="4236126"/>
        </p:xfrm>
        <a:graphic>
          <a:graphicData uri="http://schemas.openxmlformats.org/presentationml/2006/ole">
            <mc:AlternateContent xmlns:mc="http://schemas.openxmlformats.org/markup-compatibility/2006">
              <mc:Choice xmlns:v="urn:schemas-microsoft-com:vml" Requires="v">
                <p:oleObj spid="_x0000_s1028" name="Image" r:id="rId3" imgW="9307800" imgH="6120360" progId="Photoshop.Image.13">
                  <p:embed/>
                </p:oleObj>
              </mc:Choice>
              <mc:Fallback>
                <p:oleObj name="Image" r:id="rId3" imgW="9307800" imgH="6120360" progId="Photoshop.Image.13">
                  <p:embed/>
                  <p:pic>
                    <p:nvPicPr>
                      <p:cNvPr id="0" name=""/>
                      <p:cNvPicPr/>
                      <p:nvPr/>
                    </p:nvPicPr>
                    <p:blipFill>
                      <a:blip r:embed="rId4"/>
                      <a:stretch>
                        <a:fillRect/>
                      </a:stretch>
                    </p:blipFill>
                    <p:spPr>
                      <a:xfrm>
                        <a:off x="1066800" y="1930369"/>
                        <a:ext cx="6442075" cy="4236126"/>
                      </a:xfrm>
                      <a:prstGeom prst="rect">
                        <a:avLst/>
                      </a:prstGeom>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ltLang="en-US"/>
              <a:t>Functional Products</a:t>
            </a:r>
          </a:p>
        </p:txBody>
      </p:sp>
      <p:sp>
        <p:nvSpPr>
          <p:cNvPr id="156675" name="Rectangle 3"/>
          <p:cNvSpPr>
            <a:spLocks noGrp="1" noChangeArrowheads="1"/>
          </p:cNvSpPr>
          <p:nvPr>
            <p:ph type="body" idx="1"/>
          </p:nvPr>
        </p:nvSpPr>
        <p:spPr/>
        <p:txBody>
          <a:bodyPr/>
          <a:lstStyle/>
          <a:p>
            <a:r>
              <a:rPr lang="en-US" altLang="en-US" b="1" dirty="0"/>
              <a:t>Functional products</a:t>
            </a:r>
            <a:r>
              <a:rPr lang="en-US" altLang="en-US" dirty="0"/>
              <a:t>: the staples that people buy in a wide range of retail outlets, such as grocery stores and gas stations</a:t>
            </a:r>
          </a:p>
          <a:p>
            <a:r>
              <a:rPr lang="en-US" altLang="en-US" dirty="0"/>
              <a:t>Product life cycle of more than two years</a:t>
            </a:r>
          </a:p>
          <a:p>
            <a:r>
              <a:rPr lang="en-US" altLang="en-US" dirty="0"/>
              <a:t>Contribution margin of 5 to 20 percent</a:t>
            </a:r>
          </a:p>
          <a:p>
            <a:r>
              <a:rPr lang="en-US" altLang="en-US" dirty="0"/>
              <a:t>Only 10 to 20 product variations</a:t>
            </a:r>
          </a:p>
          <a:p>
            <a:r>
              <a:rPr lang="en-US" altLang="en-US" dirty="0"/>
              <a:t>An average forecast error of only 10 percent</a:t>
            </a:r>
          </a:p>
          <a:p>
            <a:r>
              <a:rPr lang="en-US" altLang="en-US" dirty="0"/>
              <a:t>Lead time for make-to-order products of from six months to one year</a:t>
            </a:r>
          </a:p>
        </p:txBody>
      </p:sp>
      <p:sp>
        <p:nvSpPr>
          <p:cNvPr id="4" name="Slide Number Placeholder 3"/>
          <p:cNvSpPr>
            <a:spLocks noGrp="1"/>
          </p:cNvSpPr>
          <p:nvPr>
            <p:ph type="sldNum" sz="quarter" idx="10"/>
          </p:nvPr>
        </p:nvSpPr>
        <p:spPr/>
        <p:txBody>
          <a:bodyPr/>
          <a:lstStyle/>
          <a:p>
            <a:pPr>
              <a:defRPr/>
            </a:pPr>
            <a:r>
              <a:rPr lang="en-US"/>
              <a:t>16-</a:t>
            </a:r>
            <a:fld id="{B7F9A878-43E0-414B-92DD-5D327E030BF8}" type="slidenum">
              <a:rPr lang="en-US" smtClean="0"/>
              <a:pPr>
                <a:defRPr/>
              </a:pPr>
              <a:t>7</a:t>
            </a:fld>
            <a:endParaRPr lang="en-US" dirty="0"/>
          </a:p>
        </p:txBody>
      </p:sp>
    </p:spTree>
    <p:extLst>
      <p:ext uri="{BB962C8B-B14F-4D97-AF65-F5344CB8AC3E}">
        <p14:creationId xmlns:p14="http://schemas.microsoft.com/office/powerpoint/2010/main" val="302037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ltLang="en-US"/>
              <a:t>Innovative Products</a:t>
            </a:r>
          </a:p>
        </p:txBody>
      </p:sp>
      <p:sp>
        <p:nvSpPr>
          <p:cNvPr id="157699" name="Rectangle 3"/>
          <p:cNvSpPr>
            <a:spLocks noGrp="1" noChangeArrowheads="1"/>
          </p:cNvSpPr>
          <p:nvPr>
            <p:ph type="body" idx="1"/>
          </p:nvPr>
        </p:nvSpPr>
        <p:spPr/>
        <p:txBody>
          <a:bodyPr/>
          <a:lstStyle/>
          <a:p>
            <a:r>
              <a:rPr lang="en-US" altLang="en-US"/>
              <a:t>Innovation can enable a company to achieve higher profit margins</a:t>
            </a:r>
          </a:p>
          <a:p>
            <a:r>
              <a:rPr lang="en-US" altLang="en-US"/>
              <a:t>Newness of the innovative products makes demand</a:t>
            </a:r>
          </a:p>
          <a:p>
            <a:r>
              <a:rPr lang="en-US" altLang="en-US"/>
              <a:t>for them unpredictable</a:t>
            </a:r>
          </a:p>
          <a:p>
            <a:r>
              <a:rPr lang="en-US" altLang="en-US"/>
              <a:t>Typically have a life cycle of just a few months</a:t>
            </a:r>
          </a:p>
          <a:p>
            <a:pPr lvl="1"/>
            <a:r>
              <a:rPr lang="en-US" altLang="en-US"/>
              <a:t>Imitators quickly erode the competitive advantage that innovative products enjoy</a:t>
            </a:r>
          </a:p>
          <a:p>
            <a:pPr lvl="1"/>
            <a:r>
              <a:rPr lang="en-US" altLang="en-US"/>
              <a:t>Companies are forced to introduce a steady stream of newer innovations</a:t>
            </a:r>
          </a:p>
          <a:p>
            <a:r>
              <a:rPr lang="en-US" altLang="en-US"/>
              <a:t>The short life cycles and the great variety typical of these products further increase unpredictability</a:t>
            </a:r>
          </a:p>
        </p:txBody>
      </p:sp>
      <p:sp>
        <p:nvSpPr>
          <p:cNvPr id="2" name="Slide Number Placeholder 1"/>
          <p:cNvSpPr>
            <a:spLocks noGrp="1"/>
          </p:cNvSpPr>
          <p:nvPr>
            <p:ph type="sldNum" sz="quarter" idx="10"/>
          </p:nvPr>
        </p:nvSpPr>
        <p:spPr/>
        <p:txBody>
          <a:bodyPr/>
          <a:lstStyle/>
          <a:p>
            <a:r>
              <a:rPr lang="en-US"/>
              <a:t>16-</a:t>
            </a:r>
            <a:fld id="{B7F9A878-43E0-414B-92DD-5D327E030BF8}" type="slidenum">
              <a:rPr lang="en-US" smtClean="0"/>
              <a:pPr/>
              <a:t>8</a:t>
            </a:fld>
            <a:endParaRPr lang="en-US" dirty="0"/>
          </a:p>
        </p:txBody>
      </p:sp>
    </p:spTree>
    <p:extLst>
      <p:ext uri="{BB962C8B-B14F-4D97-AF65-F5344CB8AC3E}">
        <p14:creationId xmlns:p14="http://schemas.microsoft.com/office/powerpoint/2010/main" val="3711394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normAutofit fontScale="90000"/>
          </a:bodyPr>
          <a:lstStyle/>
          <a:p>
            <a:r>
              <a:rPr lang="en-US" dirty="0"/>
              <a:t>Product and Process Uncertainty Characteristics</a:t>
            </a:r>
          </a:p>
        </p:txBody>
      </p:sp>
      <p:sp>
        <p:nvSpPr>
          <p:cNvPr id="3" name="Slide Number Placeholder 2"/>
          <p:cNvSpPr>
            <a:spLocks noGrp="1"/>
          </p:cNvSpPr>
          <p:nvPr>
            <p:ph type="sldNum" sz="quarter" idx="10"/>
          </p:nvPr>
        </p:nvSpPr>
        <p:spPr/>
        <p:txBody>
          <a:bodyPr>
            <a:normAutofit/>
          </a:bodyPr>
          <a:lstStyle/>
          <a:p>
            <a:pPr>
              <a:defRPr/>
            </a:pPr>
            <a:r>
              <a:rPr lang="en-US" dirty="0"/>
              <a:t>16-</a:t>
            </a:r>
            <a:fld id="{FBA346A1-0C80-411B-84E5-7B56E09553B3}" type="slidenum">
              <a:rPr lang="en-US"/>
              <a:pPr>
                <a:defRPr/>
              </a:pPr>
              <a:t>9</a:t>
            </a:fld>
            <a:endParaRPr lang="en-US" dirty="0"/>
          </a:p>
        </p:txBody>
      </p:sp>
      <p:sp>
        <p:nvSpPr>
          <p:cNvPr id="5" name="TextBox 4"/>
          <p:cNvSpPr txBox="1"/>
          <p:nvPr/>
        </p:nvSpPr>
        <p:spPr>
          <a:xfrm>
            <a:off x="0" y="6572864"/>
            <a:ext cx="2514600" cy="276999"/>
          </a:xfrm>
          <a:prstGeom prst="rect">
            <a:avLst/>
          </a:prstGeom>
          <a:noFill/>
        </p:spPr>
        <p:txBody>
          <a:bodyPr wrap="square" rtlCol="0">
            <a:spAutoFit/>
          </a:bodyPr>
          <a:lstStyle/>
          <a:p>
            <a:r>
              <a:rPr lang="en-US" sz="1200" dirty="0"/>
              <a:t>Exhibit 16.3</a:t>
            </a:r>
          </a:p>
        </p:txBody>
      </p:sp>
      <p:pic>
        <p:nvPicPr>
          <p:cNvPr id="4" name="Picture 3"/>
          <p:cNvPicPr>
            <a:picLocks noChangeAspect="1"/>
          </p:cNvPicPr>
          <p:nvPr/>
        </p:nvPicPr>
        <p:blipFill>
          <a:blip r:embed="rId2"/>
          <a:stretch>
            <a:fillRect/>
          </a:stretch>
        </p:blipFill>
        <p:spPr>
          <a:xfrm>
            <a:off x="457200" y="2133600"/>
            <a:ext cx="8360949" cy="22098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cobs 15">
  <a:themeElements>
    <a:clrScheme name="Custom 1">
      <a:dk1>
        <a:srgbClr val="0A658C"/>
      </a:dk1>
      <a:lt1>
        <a:sysClr val="window" lastClr="FFFFFF"/>
      </a:lt1>
      <a:dk2>
        <a:srgbClr val="0A658C"/>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Jacobs 15" id="{AA0FF940-185A-4B65-B35C-DB8CDBD6AC87}" vid="{47819D0E-1C6C-4503-90FE-3C90CBDFFF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rgbClr val="0A658C"/>
    </a:dk1>
    <a:lt1>
      <a:sysClr val="window" lastClr="FFFFFF"/>
    </a:lt1>
    <a:dk2>
      <a:srgbClr val="0A658C"/>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Jacobs 15</Template>
  <TotalTime>337</TotalTime>
  <Words>1146</Words>
  <Application>Microsoft Office PowerPoint</Application>
  <PresentationFormat>On-screen Show (4:3)</PresentationFormat>
  <Paragraphs>134</Paragraphs>
  <Slides>23</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Cambria Math</vt:lpstr>
      <vt:lpstr>Times New Roman</vt:lpstr>
      <vt:lpstr>Jacobs 15</vt:lpstr>
      <vt:lpstr>Image</vt:lpstr>
      <vt:lpstr>Chapter 16: Global Sourcing and Procurement</vt:lpstr>
      <vt:lpstr>Strategic Sourcing</vt:lpstr>
      <vt:lpstr>Strategic Sourcing Continued</vt:lpstr>
      <vt:lpstr>Sourcing/Purchasing Design Matrix</vt:lpstr>
      <vt:lpstr>The Bullwhip Effect</vt:lpstr>
      <vt:lpstr>Increasing Variability of Orders Up the Supply Chain</vt:lpstr>
      <vt:lpstr>Functional Products</vt:lpstr>
      <vt:lpstr>Innovative Products</vt:lpstr>
      <vt:lpstr>Product and Process Uncertainty Characteristics</vt:lpstr>
      <vt:lpstr>Supply Chain Uncertainty Framework</vt:lpstr>
      <vt:lpstr>Four Types of Supply Chain Strategies</vt:lpstr>
      <vt:lpstr>Outsourcing</vt:lpstr>
      <vt:lpstr>Reasons to Outsource and the Resulting Benefits</vt:lpstr>
      <vt:lpstr>Logistics Outsourcing</vt:lpstr>
      <vt:lpstr>A Framework for Structuring Supplier Relationships</vt:lpstr>
      <vt:lpstr>Green Sourcing</vt:lpstr>
      <vt:lpstr>Green Sourcing Process</vt:lpstr>
      <vt:lpstr>Total Cost of Ownership</vt:lpstr>
      <vt:lpstr>Measuring Sourcing Performance</vt:lpstr>
      <vt:lpstr>Example 16.2: Inventory Turnover Calculation</vt:lpstr>
      <vt:lpstr>Summary</vt:lpstr>
      <vt:lpstr>Practice Exam</vt:lpstr>
      <vt:lpstr>Practice Exam Continued</vt:lpstr>
    </vt:vector>
  </TitlesOfParts>
  <Manager>Camille Corum</Manager>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Sourcing and Procurement</dc:title>
  <dc:subject>Operations Management</dc:subject>
  <dc:creator>Dr. Ronny Richardson DrRonnyRichardson@gmail.com</dc:creator>
  <cp:lastModifiedBy>McAndrews, Ryan</cp:lastModifiedBy>
  <cp:revision>50</cp:revision>
  <dcterms:created xsi:type="dcterms:W3CDTF">2012-08-16T13:11:05Z</dcterms:created>
  <dcterms:modified xsi:type="dcterms:W3CDTF">2017-01-20T21:31:49Z</dcterms:modified>
</cp:coreProperties>
</file>