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7" r:id="rId1"/>
  </p:sldMasterIdLst>
  <p:notesMasterIdLst>
    <p:notesMasterId r:id="rId25"/>
  </p:notesMasterIdLst>
  <p:sldIdLst>
    <p:sldId id="256" r:id="rId2"/>
    <p:sldId id="283" r:id="rId3"/>
    <p:sldId id="260" r:id="rId4"/>
    <p:sldId id="284" r:id="rId5"/>
    <p:sldId id="262" r:id="rId6"/>
    <p:sldId id="285" r:id="rId7"/>
    <p:sldId id="286" r:id="rId8"/>
    <p:sldId id="263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70" r:id="rId17"/>
    <p:sldId id="271" r:id="rId18"/>
    <p:sldId id="294" r:id="rId19"/>
    <p:sldId id="273" r:id="rId20"/>
    <p:sldId id="295" r:id="rId21"/>
    <p:sldId id="296" r:id="rId22"/>
    <p:sldId id="297" r:id="rId23"/>
    <p:sldId id="29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18" autoAdjust="0"/>
    <p:restoredTop sz="95232" autoAdjust="0"/>
  </p:normalViewPr>
  <p:slideViewPr>
    <p:cSldViewPr>
      <p:cViewPr varScale="1">
        <p:scale>
          <a:sx n="90" d="100"/>
          <a:sy n="90" d="100"/>
        </p:scale>
        <p:origin x="16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F4EAF78-7F56-46C8-B372-23C699E1CA02}" type="datetimeFigureOut">
              <a:rPr lang="en-US"/>
              <a:pPr>
                <a:defRPr/>
              </a:pPr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15816B-A31D-4291-9DE8-F2FD48991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50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4B251-46F0-47DD-9E0A-0BB5AADE6D89}" type="datetime1">
              <a:rPr lang="en-US" smtClean="0"/>
              <a:pPr>
                <a:defRPr/>
              </a:pPr>
              <a:t>1/20/2017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4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1570038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 dirty="0" smtClean="0"/>
            </a:lvl1pPr>
          </a:lstStyle>
          <a:p>
            <a:pPr>
              <a:defRPr/>
            </a:pPr>
            <a:r>
              <a:rPr lang="en-US" dirty="0"/>
              <a:t>17-</a:t>
            </a:r>
            <a:fld id="{3A71A205-D0E9-43AE-A0E0-4C4CAE13561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96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 dirty="0" smtClean="0"/>
            </a:lvl1pPr>
          </a:lstStyle>
          <a:p>
            <a:pPr>
              <a:defRPr/>
            </a:pPr>
            <a:fld id="{14FD62DA-DA65-406C-B3C0-334B67DB63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788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68313" y="1598613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 dirty="0" smtClean="0"/>
            </a:lvl1pPr>
          </a:lstStyle>
          <a:p>
            <a:pPr>
              <a:defRPr/>
            </a:pPr>
            <a:r>
              <a:rPr lang="en-US" dirty="0"/>
              <a:t>17-</a:t>
            </a:r>
            <a:fld id="{890AC912-A5A6-41E9-BA37-B107D48DD88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48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8313" y="1598613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 dirty="0" smtClean="0"/>
            </a:lvl1pPr>
          </a:lstStyle>
          <a:p>
            <a:pPr>
              <a:defRPr/>
            </a:pPr>
            <a:r>
              <a:rPr lang="en-US" dirty="0"/>
              <a:t>17-</a:t>
            </a:r>
            <a:fld id="{9BDCF280-3696-4148-87CD-5F197A41878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54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17-</a:t>
            </a:r>
            <a:fld id="{7EC70FE5-F225-404A-B2FF-449559785A4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68313" y="1598613"/>
            <a:ext cx="8229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56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17-</a:t>
            </a:r>
            <a:fld id="{1E893167-7C67-460C-90F0-1A19B0EB41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92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066088" y="6515100"/>
            <a:ext cx="1066800" cy="328613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17-</a:t>
            </a:r>
            <a:fld id="{D7CF93E0-6DCE-4193-9257-0E9FF8777B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2514600" y="65532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674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Enterprise resource planning systems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marL="796925" indent="-796925"/>
            <a:r>
              <a:rPr lang="en-US" dirty="0"/>
              <a:t>LO17–1: Understand what an enterprise resource planning (ERP) system is.</a:t>
            </a:r>
          </a:p>
          <a:p>
            <a:pPr marL="796925" indent="-796925"/>
            <a:r>
              <a:rPr lang="en-US" dirty="0"/>
              <a:t>LO17–2: Explain how ERP integrates business units through information sharing.</a:t>
            </a:r>
          </a:p>
          <a:p>
            <a:pPr marL="796925" indent="-796925"/>
            <a:r>
              <a:rPr lang="en-US" dirty="0"/>
              <a:t>LO17–3: Illustrate how supply chain planning and control fits within ERP.</a:t>
            </a:r>
          </a:p>
          <a:p>
            <a:pPr marL="796925" indent="-796925"/>
            <a:r>
              <a:rPr lang="en-US" dirty="0"/>
              <a:t>LO17–4: Evaluate supply chain performance using data from the ERP system.</a:t>
            </a:r>
          </a:p>
        </p:txBody>
      </p:sp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77788" y="6535738"/>
            <a:ext cx="1222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McGraw-Hill/Irwin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SAP Supply Chain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SAP divides its supply chain software into four main functions</a:t>
            </a:r>
          </a:p>
          <a:p>
            <a:pPr marL="731837" lvl="1" indent="-457200">
              <a:buFont typeface="+mj-lt"/>
              <a:buAutoNum type="arabicPeriod"/>
            </a:pPr>
            <a:r>
              <a:rPr lang="en-US" dirty="0"/>
              <a:t>Supply chain planning</a:t>
            </a:r>
          </a:p>
          <a:p>
            <a:pPr marL="731837" lvl="1" indent="-457200">
              <a:buFont typeface="+mj-lt"/>
              <a:buAutoNum type="arabicPeriod"/>
            </a:pPr>
            <a:r>
              <a:rPr lang="en-US" dirty="0"/>
              <a:t>Supply chain execution</a:t>
            </a:r>
          </a:p>
          <a:p>
            <a:pPr marL="731837" lvl="1" indent="-457200">
              <a:buFont typeface="+mj-lt"/>
              <a:buAutoNum type="arabicPeriod"/>
            </a:pPr>
            <a:r>
              <a:rPr lang="en-US" dirty="0"/>
              <a:t>Supply chain collaboration</a:t>
            </a:r>
          </a:p>
          <a:p>
            <a:pPr marL="731837" lvl="1" indent="-457200">
              <a:buFont typeface="+mj-lt"/>
              <a:buAutoNum type="arabicPeriod"/>
            </a:pPr>
            <a:r>
              <a:rPr lang="en-US" dirty="0"/>
              <a:t>Supply chain coordination</a:t>
            </a:r>
          </a:p>
          <a:p>
            <a:r>
              <a:rPr lang="en-US" i="1" dirty="0"/>
              <a:t>Supply chain design </a:t>
            </a:r>
            <a:r>
              <a:rPr lang="en-US" dirty="0"/>
              <a:t>module provides a centralized overview of the entire supply chain and key performance indicators</a:t>
            </a:r>
          </a:p>
          <a:p>
            <a:r>
              <a:rPr lang="en-US" i="1" dirty="0"/>
              <a:t>Collaborative demand and supply planning </a:t>
            </a:r>
            <a:r>
              <a:rPr lang="en-US" dirty="0"/>
              <a:t>helps match demand to supply</a:t>
            </a:r>
          </a:p>
          <a:p>
            <a:r>
              <a:rPr lang="en-US" i="1" dirty="0"/>
              <a:t>Materials management </a:t>
            </a:r>
            <a:r>
              <a:rPr lang="en-US" dirty="0"/>
              <a:t>shares inventory and procurement order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17-</a:t>
            </a:r>
            <a:fld id="{3A71A205-D0E9-43AE-A0E0-4C4CAE13561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73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SAP Supply Chain Management </a:t>
            </a:r>
            <a:r>
              <a:rPr lang="en-US" sz="2000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Collaborative manufacturing </a:t>
            </a:r>
            <a:r>
              <a:rPr lang="en-US" dirty="0"/>
              <a:t>shares information with partners</a:t>
            </a:r>
          </a:p>
          <a:p>
            <a:r>
              <a:rPr lang="en-US" i="1" dirty="0"/>
              <a:t>Collaborative fulfillment </a:t>
            </a:r>
            <a:r>
              <a:rPr lang="en-US" dirty="0"/>
              <a:t>supports partnerships that can intelligently commit to delivery dates in real time</a:t>
            </a:r>
          </a:p>
          <a:p>
            <a:r>
              <a:rPr lang="en-US" dirty="0"/>
              <a:t>The </a:t>
            </a:r>
            <a:r>
              <a:rPr lang="en-US" i="1" dirty="0"/>
              <a:t>inventory collaboration </a:t>
            </a:r>
            <a:r>
              <a:rPr lang="en-US" dirty="0"/>
              <a:t>hub uses the Internet to gain visibility to suppliers and manage the replenishment process</a:t>
            </a:r>
          </a:p>
          <a:p>
            <a:r>
              <a:rPr lang="en-US" i="1" dirty="0"/>
              <a:t>Collaborative replenishment planning </a:t>
            </a:r>
            <a:r>
              <a:rPr lang="en-US" dirty="0"/>
              <a:t>allow manufacturers to collaborate with their strategic retail customers</a:t>
            </a:r>
          </a:p>
          <a:p>
            <a:r>
              <a:rPr lang="en-US" i="1" dirty="0"/>
              <a:t>Vendor managed inventory </a:t>
            </a:r>
            <a:r>
              <a:rPr lang="en-US" dirty="0"/>
              <a:t>(VMI) enables vendor-driven inventory replenishment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17-</a:t>
            </a:r>
            <a:fld id="{3A71A205-D0E9-43AE-A0E0-4C4CAE13561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80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SAP Supply Chain Management </a:t>
            </a:r>
            <a:r>
              <a:rPr lang="en-US" sz="2000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Enterprise portal </a:t>
            </a:r>
            <a:r>
              <a:rPr lang="en-US" dirty="0"/>
              <a:t>gives users personalized access to a range of information, applications, and services supported by the system</a:t>
            </a:r>
          </a:p>
          <a:p>
            <a:r>
              <a:rPr lang="en-US" i="1" dirty="0"/>
              <a:t>Mobile supply chain management </a:t>
            </a:r>
            <a:r>
              <a:rPr lang="en-US" dirty="0"/>
              <a:t>allows people to plan, execute, and monitor activity using mobile and remote devices</a:t>
            </a:r>
          </a:p>
          <a:p>
            <a:r>
              <a:rPr lang="en-US" i="1" dirty="0"/>
              <a:t>Supply chain event management </a:t>
            </a:r>
            <a:r>
              <a:rPr lang="en-US" dirty="0"/>
              <a:t>monitors the execution of supply chain events</a:t>
            </a:r>
          </a:p>
          <a:p>
            <a:r>
              <a:rPr lang="en-US" i="1" dirty="0"/>
              <a:t>Supply chain performance management </a:t>
            </a:r>
            <a:r>
              <a:rPr lang="en-US" dirty="0"/>
              <a:t>allows the firm to monitor key performance indicators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17-</a:t>
            </a:r>
            <a:fld id="{3A71A205-D0E9-43AE-A0E0-4C4CAE13561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755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Metrics to Evaluate Integrated System Effectiveness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An ERP system can provide the data needed for a comprehensive set of performance measures</a:t>
            </a:r>
          </a:p>
          <a:p>
            <a:pPr lvl="1"/>
            <a:r>
              <a:rPr lang="en-US" sz="1800" dirty="0"/>
              <a:t>This allows the firm to evaluate strategic alignment of the various functions with the firm’s strategy</a:t>
            </a:r>
          </a:p>
          <a:p>
            <a:r>
              <a:rPr lang="en-US" sz="2000" dirty="0"/>
              <a:t>Three major functional areas make up the internal supply chain of a manufacturing enterprise</a:t>
            </a:r>
          </a:p>
          <a:p>
            <a:pPr marL="731837" lvl="1" indent="-457200">
              <a:buFont typeface="+mj-lt"/>
              <a:buAutoNum type="arabicPeriod"/>
            </a:pPr>
            <a:r>
              <a:rPr lang="en-US" sz="1800" dirty="0"/>
              <a:t>Purchasing</a:t>
            </a:r>
          </a:p>
          <a:p>
            <a:pPr marL="731837" lvl="1" indent="-457200">
              <a:buFont typeface="+mj-lt"/>
              <a:buAutoNum type="arabicPeriod"/>
            </a:pPr>
            <a:r>
              <a:rPr lang="en-US" sz="1800" dirty="0"/>
              <a:t>Manufacturing</a:t>
            </a:r>
          </a:p>
          <a:p>
            <a:pPr marL="731837" lvl="1" indent="-457200">
              <a:buFont typeface="+mj-lt"/>
              <a:buAutoNum type="arabicPeriod"/>
            </a:pPr>
            <a:r>
              <a:rPr lang="en-US" sz="1800" dirty="0"/>
              <a:t>Sales and distribution</a:t>
            </a:r>
          </a:p>
          <a:p>
            <a:r>
              <a:rPr lang="en-US" sz="2000" dirty="0"/>
              <a:t>Tight cooperation is required between these three functions for effective manufacturing planning and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17-</a:t>
            </a:r>
            <a:fld id="{3A71A205-D0E9-43AE-A0E0-4C4CAE13561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887" y="5378190"/>
            <a:ext cx="4275913" cy="11753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17.2</a:t>
            </a:r>
          </a:p>
        </p:txBody>
      </p:sp>
    </p:spTree>
    <p:extLst>
      <p:ext uri="{BB962C8B-B14F-4D97-AF65-F5344CB8AC3E}">
        <p14:creationId xmlns:p14="http://schemas.microsoft.com/office/powerpoint/2010/main" val="67410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“Functional Silo”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Purchasing</a:t>
            </a:r>
          </a:p>
          <a:p>
            <a:pPr lvl="1"/>
            <a:r>
              <a:rPr lang="en-US" dirty="0"/>
              <a:t>Responsible for buying all material to support manufacturing operations</a:t>
            </a:r>
          </a:p>
          <a:p>
            <a:pPr lvl="1"/>
            <a:r>
              <a:rPr lang="en-US" dirty="0"/>
              <a:t>Wishes to know what quantities are going to be needed over the long term</a:t>
            </a:r>
          </a:p>
          <a:p>
            <a:pPr lvl="1"/>
            <a:r>
              <a:rPr lang="en-US" dirty="0"/>
              <a:t>Solicits bids for the best price for each material</a:t>
            </a:r>
          </a:p>
          <a:p>
            <a:pPr lvl="1"/>
            <a:r>
              <a:rPr lang="en-US" dirty="0"/>
              <a:t>The main criterion is simply the cost of the material</a:t>
            </a:r>
          </a:p>
          <a:p>
            <a:r>
              <a:rPr lang="en-US" dirty="0"/>
              <a:t>Manufacturing</a:t>
            </a:r>
          </a:p>
          <a:p>
            <a:pPr lvl="1"/>
            <a:r>
              <a:rPr lang="en-US" dirty="0"/>
              <a:t>Making the product at the lowest possible cost is classic metric</a:t>
            </a:r>
          </a:p>
          <a:p>
            <a:pPr lvl="1"/>
            <a:r>
              <a:rPr lang="en-US" dirty="0"/>
              <a:t>Long production runs lead to lower unit costs and high inventories</a:t>
            </a:r>
          </a:p>
          <a:p>
            <a:r>
              <a:rPr lang="en-US" dirty="0"/>
              <a:t>Distribution</a:t>
            </a:r>
          </a:p>
          <a:p>
            <a:pPr lvl="1"/>
            <a:r>
              <a:rPr lang="en-US" dirty="0"/>
              <a:t>Job is moving product from the manufacturing site to the customer at lowest possible cost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17-</a:t>
            </a:r>
            <a:fld id="{3A71A205-D0E9-43AE-A0E0-4C4CAE13561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49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Implications if all Three Areas are Allowed to Work Independently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Purchasing will buy the largest quantities possible</a:t>
            </a:r>
          </a:p>
          <a:p>
            <a:pPr lvl="1"/>
            <a:r>
              <a:rPr lang="en-US" dirty="0"/>
              <a:t>This results in large amounts of raw material inventory</a:t>
            </a:r>
          </a:p>
          <a:p>
            <a:r>
              <a:rPr lang="en-US" dirty="0"/>
              <a:t>Manufacturing group desires to maximize production volumes</a:t>
            </a:r>
          </a:p>
          <a:p>
            <a:pPr lvl="1"/>
            <a:r>
              <a:rPr lang="en-US" dirty="0"/>
              <a:t>Spread the fixed costs of production over as many units as possible</a:t>
            </a:r>
          </a:p>
          <a:p>
            <a:pPr lvl="1"/>
            <a:r>
              <a:rPr lang="en-US" dirty="0"/>
              <a:t>Results in high WIP</a:t>
            </a:r>
          </a:p>
          <a:p>
            <a:pPr lvl="1"/>
            <a:r>
              <a:rPr lang="en-US" dirty="0"/>
              <a:t>Time between batches increases</a:t>
            </a:r>
          </a:p>
          <a:p>
            <a:pPr lvl="1"/>
            <a:r>
              <a:rPr lang="en-US" dirty="0"/>
              <a:t>Response time to unexpected demand increases</a:t>
            </a:r>
          </a:p>
          <a:p>
            <a:r>
              <a:rPr lang="en-US" dirty="0"/>
              <a:t>Distribution will try to fully load every truck</a:t>
            </a:r>
          </a:p>
          <a:p>
            <a:pPr lvl="1"/>
            <a:r>
              <a:rPr lang="en-US" dirty="0"/>
              <a:t>Minimize transportation cost</a:t>
            </a:r>
          </a:p>
          <a:p>
            <a:pPr lvl="1"/>
            <a:r>
              <a:rPr lang="en-US" dirty="0"/>
              <a:t>Result in larges amount of inventory in distribution centers</a:t>
            </a:r>
          </a:p>
          <a:p>
            <a:r>
              <a:rPr lang="en-US" dirty="0"/>
              <a:t>Sales group might sell product that cannot possibly be delivered on time</a:t>
            </a:r>
          </a:p>
          <a:p>
            <a:r>
              <a:rPr lang="en-US" dirty="0"/>
              <a:t>A more coordinated approach is facilitated by the use of an ERP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17-</a:t>
            </a:r>
            <a:fld id="{3A71A205-D0E9-43AE-A0E0-4C4CAE13561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770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Integrated Supply Chain Metrics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Developed by the APICS Supply Chain Council</a:t>
            </a:r>
          </a:p>
          <a:p>
            <a:r>
              <a:rPr lang="en-US" dirty="0"/>
              <a:t>Designed to measure the impact of decisions on the entire supply chain</a:t>
            </a:r>
          </a:p>
          <a:p>
            <a:r>
              <a:rPr lang="en-US" dirty="0"/>
              <a:t>Avoids development of functional silos by developing metrics that reflect the entire supply chain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17-</a:t>
            </a:r>
            <a:fld id="{F113433B-002D-416F-B657-B8EA3C0514D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Supply Chain Metrics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17-</a:t>
            </a:r>
            <a:fld id="{4FC9B78F-68DE-4A45-AA12-A7B82E12424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17.4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3863" y="1763913"/>
            <a:ext cx="5796274" cy="4751187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Cash-to-Cash Cycle Time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Cash-to-cash cycle time</a:t>
            </a:r>
            <a:r>
              <a:rPr lang="en-US" sz="2000" dirty="0"/>
              <a:t>: integrates the purchasing, manufacturing, and sales/distribution cycles</a:t>
            </a:r>
          </a:p>
          <a:p>
            <a:pPr lvl="1"/>
            <a:r>
              <a:rPr lang="en-US" sz="1800" dirty="0"/>
              <a:t>Calculating the measure requires the use of data related to purchasing, accounting, manufacturing, and sales</a:t>
            </a:r>
          </a:p>
          <a:p>
            <a:r>
              <a:rPr lang="en-US" sz="2000" dirty="0"/>
              <a:t>Is a measure of cash flow</a:t>
            </a:r>
          </a:p>
          <a:p>
            <a:pPr lvl="1"/>
            <a:r>
              <a:rPr lang="en-US" sz="1800" dirty="0"/>
              <a:t>Where cash comes from</a:t>
            </a:r>
          </a:p>
          <a:p>
            <a:pPr lvl="1"/>
            <a:r>
              <a:rPr lang="en-US" sz="1800" dirty="0"/>
              <a:t>Where cash is spent</a:t>
            </a:r>
          </a:p>
          <a:p>
            <a:pPr lvl="1"/>
            <a:r>
              <a:rPr lang="en-US" sz="1800" dirty="0"/>
              <a:t>Net change in cash</a:t>
            </a:r>
          </a:p>
          <a:p>
            <a:pPr defTabSz="3770313">
              <a:tabLst>
                <a:tab pos="3200400" algn="l"/>
              </a:tabLst>
            </a:pPr>
            <a:r>
              <a:rPr lang="en-US" sz="2000" dirty="0"/>
              <a:t>Cash-to-cash cycle time = Inventory days of supply</a:t>
            </a:r>
            <a:br>
              <a:rPr lang="en-US" sz="2000" dirty="0"/>
            </a:br>
            <a:r>
              <a:rPr lang="en-US" sz="2000" dirty="0"/>
              <a:t>	+ Days of sales outstanding</a:t>
            </a:r>
            <a:br>
              <a:rPr lang="en-US" sz="2000" dirty="0"/>
            </a:br>
            <a:r>
              <a:rPr lang="en-US" sz="2000" dirty="0"/>
              <a:t>	- Average payment period for material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17-</a:t>
            </a:r>
            <a:fld id="{7EC70FE5-F225-404A-B2FF-449559785A4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407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Integrated ERP Data for Cash-to-Cash Cycle Time Calculation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17-</a:t>
            </a:r>
            <a:fld id="{690D98BF-7D0D-4C32-839D-D86B3897899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17.5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888147"/>
              </p:ext>
            </p:extLst>
          </p:nvPr>
        </p:nvGraphicFramePr>
        <p:xfrm>
          <a:off x="1028700" y="1865400"/>
          <a:ext cx="7086600" cy="4640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Image" r:id="rId3" imgW="9637920" imgH="6310800" progId="Photoshop.Image.13">
                  <p:embed/>
                </p:oleObj>
              </mc:Choice>
              <mc:Fallback>
                <p:oleObj name="Image" r:id="rId3" imgW="9637920" imgH="631080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8700" y="1865400"/>
                        <a:ext cx="7086600" cy="46403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ERP?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Managers</a:t>
            </a:r>
          </a:p>
          <a:p>
            <a:pPr lvl="1"/>
            <a:r>
              <a:rPr lang="en-US"/>
              <a:t>ERP is a comprehensive software approach to support decisions concurrent with planning and controlling the business</a:t>
            </a:r>
          </a:p>
          <a:p>
            <a:r>
              <a:rPr lang="en-US"/>
              <a:t>IT Community</a:t>
            </a:r>
          </a:p>
          <a:p>
            <a:pPr lvl="1"/>
            <a:r>
              <a:rPr lang="en-US"/>
              <a:t>ERP is a term describing a software system that integrates application programs in finance, manufacturing, logistics, sales and marketing, human resources, and other functions in a firm</a:t>
            </a:r>
          </a:p>
          <a:p>
            <a:pPr lvl="1"/>
            <a:r>
              <a:rPr lang="en-US"/>
              <a:t>Accomplished through a database shared by all the functions and data-processing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17-</a:t>
            </a:r>
            <a:fld id="{3A71A205-D0E9-43AE-A0E0-4C4CAE13561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476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Calculating the Cash-to-Cash Cycle Time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98255449"/>
                  </p:ext>
                </p:extLst>
              </p:nvPr>
            </p:nvGraphicFramePr>
            <p:xfrm>
              <a:off x="457200" y="1600200"/>
              <a:ext cx="8229600" cy="415220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908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6388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 err="1">
                              <a:solidFill>
                                <a:schemeClr val="tx1"/>
                              </a:solidFill>
                            </a:rPr>
                            <a:t>S</a:t>
                          </a:r>
                          <a:r>
                            <a:rPr lang="en-US" b="0" baseline="-25000" dirty="0" err="1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= average daily sales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S =</a:t>
                          </a:r>
                          <a:r>
                            <a:rPr lang="en-US" b="0" baseline="0" dirty="0">
                              <a:solidFill>
                                <a:schemeClr val="tx1"/>
                              </a:solidFill>
                            </a:rPr>
                            <a:t> sales over d days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baseline="0" dirty="0">
                              <a:solidFill>
                                <a:schemeClr val="tx1"/>
                              </a:solidFill>
                            </a:rPr>
                            <a:t>d = days</a:t>
                          </a:r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𝐴𝑅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𝐴𝑅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 err="1">
                              <a:solidFill>
                                <a:schemeClr val="tx1"/>
                              </a:solidFill>
                            </a:rPr>
                            <a:t>AR</a:t>
                          </a:r>
                          <a:r>
                            <a:rPr lang="en-US" b="0" baseline="-25000" dirty="0" err="1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= average</a:t>
                          </a:r>
                          <a:r>
                            <a:rPr lang="en-US" b="0" baseline="0" dirty="0">
                              <a:solidFill>
                                <a:schemeClr val="tx1"/>
                              </a:solidFill>
                            </a:rPr>
                            <a:t> days of accounts receivable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baseline="0" dirty="0">
                              <a:solidFill>
                                <a:schemeClr val="tx1"/>
                              </a:solidFill>
                            </a:rPr>
                            <a:t>AR = accounts receivable</a:t>
                          </a:r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𝐶𝑆</m:t>
                                </m:r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  <a:r>
                            <a:rPr lang="en-US" b="0" baseline="-25000" dirty="0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= average daily cost of sales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CS = cost of sales (percent)</a:t>
                          </a: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I</a:t>
                          </a:r>
                          <a:r>
                            <a:rPr lang="en-US" b="0" baseline="-25000" dirty="0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= average days of inventory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I = current value of inventory (total)</a:t>
                          </a: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𝐴𝑃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 err="1">
                              <a:solidFill>
                                <a:schemeClr val="tx1"/>
                              </a:solidFill>
                            </a:rPr>
                            <a:t>AP</a:t>
                          </a:r>
                          <a:r>
                            <a:rPr lang="en-US" b="0" baseline="-25000" dirty="0" err="1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= average days of accounts payable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AP = accounts payable</a:t>
                          </a: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pPr algn="l"/>
                          <a:endParaRPr lang="en-US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𝐶𝑎𝑠h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𝑡𝑜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𝑐𝑎𝑠h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𝑐𝑦𝑐𝑙𝑒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𝑡𝑖𝑚𝑒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𝐴𝑅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98255449"/>
                  </p:ext>
                </p:extLst>
              </p:nvPr>
            </p:nvGraphicFramePr>
            <p:xfrm>
              <a:off x="457200" y="1600200"/>
              <a:ext cx="8229600" cy="415220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90800"/>
                    <a:gridCol w="5638800"/>
                  </a:tblGrid>
                  <a:tr h="914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71" t="-3333" r="-218824" b="-36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 err="1" smtClean="0">
                              <a:solidFill>
                                <a:schemeClr val="tx1"/>
                              </a:solidFill>
                            </a:rPr>
                            <a:t>S</a:t>
                          </a:r>
                          <a:r>
                            <a:rPr lang="en-US" b="0" baseline="-25000" dirty="0" err="1" smtClean="0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 = average daily sales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S =</a:t>
                          </a:r>
                          <a:r>
                            <a:rPr lang="en-US" b="0" baseline="0" dirty="0" smtClean="0">
                              <a:solidFill>
                                <a:schemeClr val="tx1"/>
                              </a:solidFill>
                            </a:rPr>
                            <a:t> sales over d days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baseline="0" dirty="0" smtClean="0">
                              <a:solidFill>
                                <a:schemeClr val="tx1"/>
                              </a:solidFill>
                            </a:rPr>
                            <a:t>d = days</a:t>
                          </a:r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</a:tr>
                  <a:tr h="65316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71" t="-144860" r="-218824" b="-4056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 err="1" smtClean="0">
                              <a:solidFill>
                                <a:schemeClr val="tx1"/>
                              </a:solidFill>
                            </a:rPr>
                            <a:t>AR</a:t>
                          </a:r>
                          <a:r>
                            <a:rPr lang="en-US" b="0" baseline="-25000" dirty="0" err="1" smtClean="0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 = average</a:t>
                          </a:r>
                          <a:r>
                            <a:rPr lang="en-US" b="0" baseline="0" dirty="0" smtClean="0">
                              <a:solidFill>
                                <a:schemeClr val="tx1"/>
                              </a:solidFill>
                            </a:rPr>
                            <a:t> days of accounts receivable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baseline="0" dirty="0" smtClean="0">
                              <a:solidFill>
                                <a:schemeClr val="tx1"/>
                              </a:solidFill>
                            </a:rPr>
                            <a:t>AR = accounts receivable</a:t>
                          </a:r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71" t="-247170" r="-218824" b="-3094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  <a:r>
                            <a:rPr lang="en-US" b="0" baseline="-25000" dirty="0" smtClean="0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 = average daily cost of sales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CS = cost of sales (percent)</a:t>
                          </a:r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</a:tr>
                  <a:tr h="651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71" t="-343925" r="-218824" b="-2065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I</a:t>
                          </a:r>
                          <a:r>
                            <a:rPr lang="en-US" b="0" baseline="-25000" dirty="0" smtClean="0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 = average days of inventory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I = current value of inventory (total)</a:t>
                          </a:r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</a:tr>
                  <a:tr h="65316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71" t="-443925" r="-218824" b="-1065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 err="1" smtClean="0">
                              <a:solidFill>
                                <a:schemeClr val="tx1"/>
                              </a:solidFill>
                            </a:rPr>
                            <a:t>AP</a:t>
                          </a:r>
                          <a:r>
                            <a:rPr lang="en-US" b="0" baseline="-25000" dirty="0" err="1" smtClean="0">
                              <a:solidFill>
                                <a:schemeClr val="tx1"/>
                              </a:solidFill>
                            </a:rPr>
                            <a:t>d</a:t>
                          </a:r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 = average days of accounts payable</a:t>
                          </a:r>
                        </a:p>
                        <a:p>
                          <a:pPr marL="285750" indent="-2857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AP = accounts payable</a:t>
                          </a:r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</a:tr>
                  <a:tr h="64008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48" t="-554286" r="-370" b="-857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17-</a:t>
            </a:r>
            <a:fld id="{7EC70FE5-F225-404A-B2FF-449559785A4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676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17.1: Cash-to-Cash Cycle Time Calculation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17-</a:t>
            </a:r>
            <a:fld id="{3A71A205-D0E9-43AE-A0E0-4C4CAE13561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828800"/>
            <a:ext cx="6629400" cy="471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062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ERP is a comprehensive software system that integrates data from all functional areas of a business</a:t>
            </a:r>
          </a:p>
          <a:p>
            <a:pPr lvl="1"/>
            <a:r>
              <a:rPr lang="en-US" dirty="0"/>
              <a:t>Benefits gained are better processes, information accuracy, and responsiveness through the real-time information provided by the system</a:t>
            </a:r>
          </a:p>
          <a:p>
            <a:r>
              <a:rPr lang="en-US" dirty="0"/>
              <a:t>Typical ERP systems have application modules in finance, manufacturing and logistics, sales and marketing, and human resources</a:t>
            </a:r>
          </a:p>
          <a:p>
            <a:pPr lvl="1"/>
            <a:r>
              <a:rPr lang="en-US" dirty="0"/>
              <a:t>The software modules connect to a common database that is updated in real time</a:t>
            </a:r>
          </a:p>
          <a:p>
            <a:r>
              <a:rPr lang="en-US" dirty="0"/>
              <a:t>Applications for supply chain activities are all included</a:t>
            </a:r>
          </a:p>
          <a:p>
            <a:r>
              <a:rPr lang="en-US" dirty="0"/>
              <a:t>Performance measures that span functional areas are most useful to ensure that each area is not optimizing their own processes at the expense of the other areas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17-</a:t>
            </a:r>
            <a:fld id="{7EC70FE5-F225-404A-B2FF-449559785A4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52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 computer system that links all areas of a company using an integrated set of application programs and a common database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application programs are designed in accordance with industry norms or _____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Implementing </a:t>
            </a:r>
            <a:r>
              <a:rPr lang="en-US" dirty="0"/>
              <a:t>an ERP system is a simple exercise that involves loading software on a computer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term used for delivering ERP services on demand over the Internet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name of Microsoft’s ERP offering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Part of an ERP system that manages the activities within a certain functional area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set of processes to enable vendor-driven replenishment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metric that measures the percentage of orders shipped according to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17-</a:t>
            </a:r>
            <a:fld id="{3A71A205-D0E9-43AE-A0E0-4C4CAE13561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475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ERP</a:t>
            </a:r>
            <a:endParaRPr lang="en-US" dirty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ERP requires consistent numbers across all applications</a:t>
            </a:r>
          </a:p>
          <a:p>
            <a:r>
              <a:rPr lang="en-US" dirty="0"/>
              <a:t>There are four aspects of ERP software that determine the quality of an ERP system</a:t>
            </a:r>
          </a:p>
          <a:p>
            <a:pPr marL="731837" lvl="1" indent="-457200">
              <a:buFont typeface="+mj-lt"/>
              <a:buAutoNum type="arabicPeriod"/>
            </a:pPr>
            <a:r>
              <a:rPr lang="en-US" dirty="0"/>
              <a:t>The software should be multifunctional in scope</a:t>
            </a:r>
          </a:p>
          <a:p>
            <a:pPr marL="731837" lvl="1" indent="-457200">
              <a:buFont typeface="+mj-lt"/>
              <a:buAutoNum type="arabicPeriod"/>
            </a:pPr>
            <a:r>
              <a:rPr lang="en-US" dirty="0"/>
              <a:t>The software should be integrated</a:t>
            </a:r>
          </a:p>
          <a:p>
            <a:pPr marL="731837" lvl="1" indent="-457200">
              <a:buFont typeface="+mj-lt"/>
              <a:buAutoNum type="arabicPeriod"/>
            </a:pPr>
            <a:r>
              <a:rPr lang="en-US" dirty="0"/>
              <a:t>The software needs to be modular in structure</a:t>
            </a:r>
          </a:p>
          <a:p>
            <a:pPr marL="731837" lvl="1" indent="-457200">
              <a:buFont typeface="+mj-lt"/>
              <a:buAutoNum type="arabicPeriod"/>
            </a:pPr>
            <a:r>
              <a:rPr lang="en-US" dirty="0"/>
              <a:t>The software must facilitate basic planning and control activities</a:t>
            </a:r>
          </a:p>
          <a:p>
            <a:r>
              <a:rPr lang="en-US" b="1" dirty="0"/>
              <a:t>Transaction processing</a:t>
            </a:r>
            <a:r>
              <a:rPr lang="en-US" dirty="0"/>
              <a:t>: the posting and tracking of the activities that document the business</a:t>
            </a:r>
          </a:p>
          <a:p>
            <a:pPr lvl="1"/>
            <a:r>
              <a:rPr lang="en-US" dirty="0"/>
              <a:t>Efficient handling of the transactions as goods move through each step of the process is the primary goal of an ERP system</a:t>
            </a:r>
          </a:p>
          <a:p>
            <a:r>
              <a:rPr lang="en-US" b="1" dirty="0"/>
              <a:t>Decision support</a:t>
            </a:r>
            <a:r>
              <a:rPr lang="en-US" dirty="0"/>
              <a:t>: the system helps the user make intelligent judgments about how to run the business</a:t>
            </a:r>
          </a:p>
          <a:p>
            <a:pPr lvl="1"/>
            <a:r>
              <a:rPr lang="en-US" dirty="0"/>
              <a:t>This is a second objective of an ERP system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17-</a:t>
            </a:r>
            <a:fld id="{0A01C4F6-2EE9-46CE-8983-F4028AF56C9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ERP Connects the Functional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typical ERP system is made up of functionally oriented and tightly integrated modules</a:t>
            </a:r>
          </a:p>
          <a:p>
            <a:r>
              <a:rPr lang="en-US" dirty="0"/>
              <a:t>All the modules of the system use a common database that is updated in real time</a:t>
            </a:r>
          </a:p>
          <a:p>
            <a:r>
              <a:rPr lang="en-US" dirty="0"/>
              <a:t>ERP vendors are constantly looking for ways to improve the functionality of their software, so new features are often added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17-</a:t>
            </a:r>
            <a:fld id="{3A71A205-D0E9-43AE-A0E0-4C4CAE13561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1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Scope of ERP Applications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17-</a:t>
            </a:r>
            <a:fld id="{ABA7A5B4-85D5-426E-B27F-726170B0DAD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17.2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431087"/>
              </p:ext>
            </p:extLst>
          </p:nvPr>
        </p:nvGraphicFramePr>
        <p:xfrm>
          <a:off x="1181100" y="1830774"/>
          <a:ext cx="6781800" cy="4435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Image" r:id="rId3" imgW="9358560" imgH="6120360" progId="Photoshop.Image.13">
                  <p:embed/>
                </p:oleObj>
              </mc:Choice>
              <mc:Fallback>
                <p:oleObj name="Image" r:id="rId3" imgW="9358560" imgH="612036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1100" y="1830774"/>
                        <a:ext cx="6781800" cy="4435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ERP Modules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Finance</a:t>
            </a:r>
          </a:p>
          <a:p>
            <a:pPr lvl="1"/>
            <a:r>
              <a:rPr lang="en-US" dirty="0"/>
              <a:t>Automatic capture of basic accounting transactions at the source</a:t>
            </a:r>
          </a:p>
          <a:p>
            <a:r>
              <a:rPr lang="en-US" dirty="0"/>
              <a:t>Manufacturing and Logistics</a:t>
            </a:r>
          </a:p>
          <a:p>
            <a:pPr lvl="1"/>
            <a:r>
              <a:rPr lang="en-US" dirty="0"/>
              <a:t>Largest and most complex of the module categories</a:t>
            </a:r>
          </a:p>
          <a:p>
            <a:pPr lvl="1"/>
            <a:r>
              <a:rPr lang="en-US" dirty="0"/>
              <a:t>Typical components include:</a:t>
            </a:r>
          </a:p>
          <a:p>
            <a:pPr lvl="2"/>
            <a:r>
              <a:rPr lang="en-US" dirty="0"/>
              <a:t>Sales and operations planning</a:t>
            </a:r>
          </a:p>
          <a:p>
            <a:pPr lvl="2"/>
            <a:r>
              <a:rPr lang="en-US" dirty="0"/>
              <a:t>Materials management</a:t>
            </a:r>
          </a:p>
          <a:p>
            <a:pPr lvl="2"/>
            <a:r>
              <a:rPr lang="en-US" dirty="0"/>
              <a:t>Plant maintenance</a:t>
            </a:r>
          </a:p>
          <a:p>
            <a:pPr lvl="2"/>
            <a:r>
              <a:rPr lang="en-US" dirty="0"/>
              <a:t>Quality management</a:t>
            </a:r>
          </a:p>
          <a:p>
            <a:pPr lvl="2"/>
            <a:r>
              <a:rPr lang="en-US" dirty="0"/>
              <a:t>Production planning and control</a:t>
            </a:r>
          </a:p>
          <a:p>
            <a:pPr lvl="2"/>
            <a:r>
              <a:rPr lang="en-US" dirty="0"/>
              <a:t>Project management</a:t>
            </a:r>
          </a:p>
          <a:p>
            <a:r>
              <a:rPr lang="en-US" dirty="0"/>
              <a:t>Sales and Marketing</a:t>
            </a:r>
          </a:p>
          <a:p>
            <a:pPr lvl="1"/>
            <a:r>
              <a:rPr lang="en-US" dirty="0"/>
              <a:t>Customer and sales management, forecasting, and so on</a:t>
            </a:r>
          </a:p>
          <a:p>
            <a:r>
              <a:rPr lang="en-US" dirty="0"/>
              <a:t>Human Resources</a:t>
            </a:r>
          </a:p>
          <a:p>
            <a:pPr lvl="1"/>
            <a:r>
              <a:rPr lang="en-US" dirty="0"/>
              <a:t>Supports the need to manage, schedule, pay, hire, and train people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17-</a:t>
            </a:r>
            <a:fld id="{7EC70FE5-F225-404A-B2FF-449559785A4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12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Customized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 to the standard application modules, many companies utilize special add-on modules</a:t>
            </a:r>
          </a:p>
          <a:p>
            <a:pPr lvl="1"/>
            <a:r>
              <a:rPr lang="en-US" dirty="0"/>
              <a:t>These link to the standard modules</a:t>
            </a:r>
          </a:p>
          <a:p>
            <a:pPr lvl="1"/>
            <a:r>
              <a:rPr lang="en-US" dirty="0"/>
              <a:t>They tailor applications to specific needs</a:t>
            </a:r>
          </a:p>
          <a:p>
            <a:r>
              <a:rPr lang="en-US" dirty="0"/>
              <a:t>These modules may be tailored to specific industries</a:t>
            </a:r>
          </a:p>
          <a:p>
            <a:r>
              <a:rPr lang="en-US" dirty="0"/>
              <a:t>They may also provide special decision support functions</a:t>
            </a:r>
          </a:p>
          <a:p>
            <a:r>
              <a:rPr lang="en-US" dirty="0"/>
              <a:t>Even with standard ERP packages, additional software will usually be required</a:t>
            </a:r>
          </a:p>
          <a:p>
            <a:pPr lvl="1"/>
            <a:r>
              <a:rPr lang="en-US" dirty="0"/>
              <a:t>Each company has a unique mix of products and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17-</a:t>
            </a:r>
            <a:fld id="{3A71A205-D0E9-43AE-A0E0-4C4CAE13561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32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Integration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ERP works from a single database</a:t>
            </a:r>
          </a:p>
          <a:p>
            <a:pPr lvl="0"/>
            <a:r>
              <a:rPr lang="en-US" dirty="0"/>
              <a:t>Transactions are processed in real time</a:t>
            </a:r>
          </a:p>
          <a:p>
            <a:pPr lvl="0"/>
            <a:r>
              <a:rPr lang="en-US" dirty="0"/>
              <a:t>Data entered by one functional area updates all other functional areas and the data are processed in real time</a:t>
            </a:r>
          </a:p>
          <a:p>
            <a:pPr lvl="1"/>
            <a:r>
              <a:rPr lang="en-US" dirty="0"/>
              <a:t>Eliminates reposting of data (errors)</a:t>
            </a:r>
          </a:p>
          <a:p>
            <a:pPr lvl="1"/>
            <a:r>
              <a:rPr lang="en-US" dirty="0"/>
              <a:t>Ensures a common vision instantly displayed</a:t>
            </a:r>
          </a:p>
          <a:p>
            <a:r>
              <a:rPr lang="en-US" dirty="0"/>
              <a:t>Data warehouse: a special program that is designed to automatically archive and process data for uses that are outside the basic ERP system applications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17-</a:t>
            </a:r>
            <a:fld id="{4D5581CF-8B6E-4832-87F7-CB6CEC53696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Supply Chain Planning and Control Fits Within ERP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ERP is concerned with all aspects of a supply chain</a:t>
            </a:r>
          </a:p>
          <a:p>
            <a:pPr lvl="1"/>
            <a:r>
              <a:rPr lang="en-US" dirty="0"/>
              <a:t>managing materials</a:t>
            </a:r>
          </a:p>
          <a:p>
            <a:pPr lvl="1"/>
            <a:r>
              <a:rPr lang="en-US" dirty="0"/>
              <a:t>Scheduling machines and people</a:t>
            </a:r>
          </a:p>
          <a:p>
            <a:pPr lvl="1"/>
            <a:r>
              <a:rPr lang="en-US" dirty="0"/>
              <a:t>Coordinating suppliers and key customers</a:t>
            </a:r>
          </a:p>
          <a:p>
            <a:r>
              <a:rPr lang="en-US" dirty="0"/>
              <a:t>The coordination required for success runs across all functional units in the firm</a:t>
            </a:r>
          </a:p>
          <a:p>
            <a:pPr lvl="1"/>
            <a:r>
              <a:rPr lang="en-US" dirty="0"/>
              <a:t>An ERP system is designed to provide the information and decision support needed to coordinate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17-</a:t>
            </a:r>
            <a:fld id="{3A71A205-D0E9-43AE-A0E0-4C4CAE13561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871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acobs 15">
  <a:themeElements>
    <a:clrScheme name="Custom 1">
      <a:dk1>
        <a:srgbClr val="0A658C"/>
      </a:dk1>
      <a:lt1>
        <a:sysClr val="window" lastClr="FFFFFF"/>
      </a:lt1>
      <a:dk2>
        <a:srgbClr val="0A658C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15" id="{AA0FF940-185A-4B65-B35C-DB8CDBD6AC87}" vid="{47819D0E-1C6C-4503-90FE-3C90CBDFFF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rgbClr val="0A658C"/>
    </a:dk1>
    <a:lt1>
      <a:sysClr val="window" lastClr="FFFFFF"/>
    </a:lt1>
    <a:dk2>
      <a:srgbClr val="0A658C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Jacobs 15</Template>
  <TotalTime>486</TotalTime>
  <Words>1460</Words>
  <Application>Microsoft Office PowerPoint</Application>
  <PresentationFormat>On-screen Show (4:3)</PresentationFormat>
  <Paragraphs>194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Cambria Math</vt:lpstr>
      <vt:lpstr>Times New Roman</vt:lpstr>
      <vt:lpstr>Jacobs 15</vt:lpstr>
      <vt:lpstr>Image</vt:lpstr>
      <vt:lpstr>Enterprise resource planning systems</vt:lpstr>
      <vt:lpstr>What is ERP?</vt:lpstr>
      <vt:lpstr>ERP</vt:lpstr>
      <vt:lpstr>How ERP Connects the Functional Units</vt:lpstr>
      <vt:lpstr>The Scope of ERP Applications</vt:lpstr>
      <vt:lpstr>Typical ERP Modules</vt:lpstr>
      <vt:lpstr>Customized Software</vt:lpstr>
      <vt:lpstr>Data Integration</vt:lpstr>
      <vt:lpstr>How Supply Chain Planning and Control Fits Within ERP</vt:lpstr>
      <vt:lpstr>SAP Supply Chain Management</vt:lpstr>
      <vt:lpstr>SAP Supply Chain Management Continued</vt:lpstr>
      <vt:lpstr>SAP Supply Chain Management Continued</vt:lpstr>
      <vt:lpstr>Performance Metrics to Evaluate Integrated System Effectiveness</vt:lpstr>
      <vt:lpstr>The “Functional Silo” Approach</vt:lpstr>
      <vt:lpstr>Implications if all Three Areas are Allowed to Work Independently</vt:lpstr>
      <vt:lpstr>Integrated Supply Chain Metrics</vt:lpstr>
      <vt:lpstr>Supply Chain Metrics</vt:lpstr>
      <vt:lpstr>Cash-to-Cash Cycle Time</vt:lpstr>
      <vt:lpstr>Integrated ERP Data for Cash-to-Cash Cycle Time Calculation</vt:lpstr>
      <vt:lpstr>Calculating the Cash-to-Cash Cycle Time</vt:lpstr>
      <vt:lpstr>Example 17.1: Cash-to-Cash Cycle Time Calculation</vt:lpstr>
      <vt:lpstr>Summary</vt:lpstr>
      <vt:lpstr>Practice Exam</vt:lpstr>
    </vt:vector>
  </TitlesOfParts>
  <Manager>Camille Corum</Manager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Enterprise Resource Planning Systems</dc:title>
  <dc:subject>Operations Management</dc:subject>
  <dc:creator>Dr. Ronny Richardson DrRonnyRichardson@gmail.com</dc:creator>
  <cp:lastModifiedBy>McAndrews, Ryan</cp:lastModifiedBy>
  <cp:revision>62</cp:revision>
  <dcterms:created xsi:type="dcterms:W3CDTF">2012-08-16T13:11:05Z</dcterms:created>
  <dcterms:modified xsi:type="dcterms:W3CDTF">2017-01-20T21:33:28Z</dcterms:modified>
</cp:coreProperties>
</file>