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51"/>
  </p:notesMasterIdLst>
  <p:sldIdLst>
    <p:sldId id="256" r:id="rId2"/>
    <p:sldId id="258" r:id="rId3"/>
    <p:sldId id="297" r:id="rId4"/>
    <p:sldId id="259" r:id="rId5"/>
    <p:sldId id="299" r:id="rId6"/>
    <p:sldId id="300" r:id="rId7"/>
    <p:sldId id="301" r:id="rId8"/>
    <p:sldId id="261" r:id="rId9"/>
    <p:sldId id="30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96" r:id="rId18"/>
    <p:sldId id="272" r:id="rId19"/>
    <p:sldId id="303" r:id="rId20"/>
    <p:sldId id="304" r:id="rId21"/>
    <p:sldId id="273" r:id="rId22"/>
    <p:sldId id="305" r:id="rId23"/>
    <p:sldId id="274" r:id="rId24"/>
    <p:sldId id="275" r:id="rId25"/>
    <p:sldId id="276" r:id="rId26"/>
    <p:sldId id="277" r:id="rId27"/>
    <p:sldId id="306" r:id="rId28"/>
    <p:sldId id="307" r:id="rId29"/>
    <p:sldId id="279" r:id="rId30"/>
    <p:sldId id="280" r:id="rId31"/>
    <p:sldId id="308" r:id="rId32"/>
    <p:sldId id="309" r:id="rId33"/>
    <p:sldId id="310" r:id="rId34"/>
    <p:sldId id="283" r:id="rId35"/>
    <p:sldId id="311" r:id="rId36"/>
    <p:sldId id="312" r:id="rId37"/>
    <p:sldId id="313" r:id="rId38"/>
    <p:sldId id="314" r:id="rId39"/>
    <p:sldId id="287" r:id="rId40"/>
    <p:sldId id="315" r:id="rId41"/>
    <p:sldId id="289" r:id="rId42"/>
    <p:sldId id="290" r:id="rId43"/>
    <p:sldId id="291" r:id="rId44"/>
    <p:sldId id="292" r:id="rId45"/>
    <p:sldId id="293" r:id="rId46"/>
    <p:sldId id="294" r:id="rId47"/>
    <p:sldId id="316" r:id="rId48"/>
    <p:sldId id="317" r:id="rId49"/>
    <p:sldId id="31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0" autoAdjust="0"/>
    <p:restoredTop sz="95232" autoAdjust="0"/>
  </p:normalViewPr>
  <p:slideViewPr>
    <p:cSldViewPr>
      <p:cViewPr varScale="1">
        <p:scale>
          <a:sx n="96" d="100"/>
          <a:sy n="96" d="100"/>
        </p:scale>
        <p:origin x="17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D3B3E-D6D5-48C3-B0E3-24710C3C8094}" type="doc">
      <dgm:prSet loTypeId="urn:microsoft.com/office/officeart/2005/8/layout/hProcess9" loCatId="process" qsTypeId="urn:microsoft.com/office/officeart/2005/8/quickstyle/simple1#51" qsCatId="simple" csTypeId="urn:microsoft.com/office/officeart/2005/8/colors/accent1_2#51" csCatId="accent1" phldr="1"/>
      <dgm:spPr/>
    </dgm:pt>
    <dgm:pt modelId="{76320B41-4067-4407-8F8F-A6E89BC1CEFA}">
      <dgm:prSet phldrT="[Text]"/>
      <dgm:spPr/>
      <dgm:t>
        <a:bodyPr/>
        <a:lstStyle/>
        <a:p>
          <a:r>
            <a:rPr lang="en-US" dirty="0"/>
            <a:t>Creation of a front-end partnership agreement</a:t>
          </a:r>
        </a:p>
      </dgm:t>
    </dgm:pt>
    <dgm:pt modelId="{D94309DA-8BA2-4FFF-B81C-CE222620790B}" type="parTrans" cxnId="{26D81646-5F78-418D-85FA-D3FE38F2AD8F}">
      <dgm:prSet/>
      <dgm:spPr/>
      <dgm:t>
        <a:bodyPr/>
        <a:lstStyle/>
        <a:p>
          <a:endParaRPr lang="en-US"/>
        </a:p>
      </dgm:t>
    </dgm:pt>
    <dgm:pt modelId="{157B4043-9076-484B-A73B-074BA22492C7}" type="sibTrans" cxnId="{26D81646-5F78-418D-85FA-D3FE38F2AD8F}">
      <dgm:prSet/>
      <dgm:spPr/>
      <dgm:t>
        <a:bodyPr/>
        <a:lstStyle/>
        <a:p>
          <a:endParaRPr lang="en-US"/>
        </a:p>
      </dgm:t>
    </dgm:pt>
    <dgm:pt modelId="{3A96A4B2-FE72-40AB-AF1A-E3D103DCE5DC}">
      <dgm:prSet phldrT="[Text]"/>
      <dgm:spPr/>
      <dgm:t>
        <a:bodyPr/>
        <a:lstStyle/>
        <a:p>
          <a:r>
            <a:rPr lang="en-US" dirty="0"/>
            <a:t>Joint business planning</a:t>
          </a:r>
        </a:p>
      </dgm:t>
    </dgm:pt>
    <dgm:pt modelId="{0813882A-9F0E-4D80-B268-C1CB18F7D706}" type="parTrans" cxnId="{69DF8522-5D8E-41E8-BDC9-A0A1B3F2E242}">
      <dgm:prSet/>
      <dgm:spPr/>
      <dgm:t>
        <a:bodyPr/>
        <a:lstStyle/>
        <a:p>
          <a:endParaRPr lang="en-US"/>
        </a:p>
      </dgm:t>
    </dgm:pt>
    <dgm:pt modelId="{E604DE01-597E-4F0D-8A3B-6C104741A026}" type="sibTrans" cxnId="{69DF8522-5D8E-41E8-BDC9-A0A1B3F2E242}">
      <dgm:prSet/>
      <dgm:spPr/>
      <dgm:t>
        <a:bodyPr/>
        <a:lstStyle/>
        <a:p>
          <a:endParaRPr lang="en-US"/>
        </a:p>
      </dgm:t>
    </dgm:pt>
    <dgm:pt modelId="{6AC9E793-A7C5-44F1-836E-1CFE0925CAB9}">
      <dgm:prSet phldrT="[Text]"/>
      <dgm:spPr/>
      <dgm:t>
        <a:bodyPr/>
        <a:lstStyle/>
        <a:p>
          <a:r>
            <a:rPr lang="en-US" dirty="0"/>
            <a:t>Development of demand forecasts</a:t>
          </a:r>
        </a:p>
      </dgm:t>
    </dgm:pt>
    <dgm:pt modelId="{D0F9790D-4A21-457F-929F-652B7E3712AF}" type="parTrans" cxnId="{20142560-A0A8-4D6E-A8F8-9D4A25EF7FCC}">
      <dgm:prSet/>
      <dgm:spPr/>
      <dgm:t>
        <a:bodyPr/>
        <a:lstStyle/>
        <a:p>
          <a:endParaRPr lang="en-US"/>
        </a:p>
      </dgm:t>
    </dgm:pt>
    <dgm:pt modelId="{1DF844BA-5DFB-4CC1-B590-3841A59387BB}" type="sibTrans" cxnId="{20142560-A0A8-4D6E-A8F8-9D4A25EF7FCC}">
      <dgm:prSet/>
      <dgm:spPr/>
      <dgm:t>
        <a:bodyPr/>
        <a:lstStyle/>
        <a:p>
          <a:endParaRPr lang="en-US"/>
        </a:p>
      </dgm:t>
    </dgm:pt>
    <dgm:pt modelId="{B25EE5FB-FB6B-4C61-A4B0-D0891E2C8E78}">
      <dgm:prSet phldrT="[Text]"/>
      <dgm:spPr/>
      <dgm:t>
        <a:bodyPr/>
        <a:lstStyle/>
        <a:p>
          <a:r>
            <a:rPr lang="en-US"/>
            <a:t>Sharing forecasts</a:t>
          </a:r>
          <a:endParaRPr lang="en-US" dirty="0"/>
        </a:p>
      </dgm:t>
    </dgm:pt>
    <dgm:pt modelId="{EEE4F37B-4119-4411-936D-A137EB2EE98F}" type="parTrans" cxnId="{0B784763-3E7A-4683-B95F-043C8728AE26}">
      <dgm:prSet/>
      <dgm:spPr/>
      <dgm:t>
        <a:bodyPr/>
        <a:lstStyle/>
        <a:p>
          <a:endParaRPr lang="en-US"/>
        </a:p>
      </dgm:t>
    </dgm:pt>
    <dgm:pt modelId="{EB5964F4-FF93-4536-9240-9A92F740864A}" type="sibTrans" cxnId="{0B784763-3E7A-4683-B95F-043C8728AE26}">
      <dgm:prSet/>
      <dgm:spPr/>
      <dgm:t>
        <a:bodyPr/>
        <a:lstStyle/>
        <a:p>
          <a:endParaRPr lang="en-US"/>
        </a:p>
      </dgm:t>
    </dgm:pt>
    <dgm:pt modelId="{0D01D891-95ED-4BA0-9AB5-A85207163BA6}">
      <dgm:prSet phldrT="[Text]"/>
      <dgm:spPr/>
      <dgm:t>
        <a:bodyPr/>
        <a:lstStyle/>
        <a:p>
          <a:r>
            <a:rPr lang="en-US" dirty="0"/>
            <a:t>Inventory replenishment</a:t>
          </a:r>
        </a:p>
      </dgm:t>
    </dgm:pt>
    <dgm:pt modelId="{81C83D66-6E01-4F48-BC7A-D6061D7EFA44}" type="parTrans" cxnId="{A95BF5C0-77DC-4C82-8EE6-8B7ECD73AFCE}">
      <dgm:prSet/>
      <dgm:spPr/>
      <dgm:t>
        <a:bodyPr/>
        <a:lstStyle/>
        <a:p>
          <a:endParaRPr lang="en-US"/>
        </a:p>
      </dgm:t>
    </dgm:pt>
    <dgm:pt modelId="{97282C5C-7BEB-41F4-B855-C19D32F436FB}" type="sibTrans" cxnId="{A95BF5C0-77DC-4C82-8EE6-8B7ECD73AFCE}">
      <dgm:prSet/>
      <dgm:spPr/>
      <dgm:t>
        <a:bodyPr/>
        <a:lstStyle/>
        <a:p>
          <a:endParaRPr lang="en-US"/>
        </a:p>
      </dgm:t>
    </dgm:pt>
    <dgm:pt modelId="{A85C2D66-EBDA-4BA5-9B0C-FAE5477DF62A}" type="pres">
      <dgm:prSet presAssocID="{B6FD3B3E-D6D5-48C3-B0E3-24710C3C8094}" presName="CompostProcess" presStyleCnt="0">
        <dgm:presLayoutVars>
          <dgm:dir/>
          <dgm:resizeHandles val="exact"/>
        </dgm:presLayoutVars>
      </dgm:prSet>
      <dgm:spPr/>
    </dgm:pt>
    <dgm:pt modelId="{47629450-5BB3-4284-AA82-F0B0D753531A}" type="pres">
      <dgm:prSet presAssocID="{B6FD3B3E-D6D5-48C3-B0E3-24710C3C8094}" presName="arrow" presStyleLbl="bgShp" presStyleIdx="0" presStyleCnt="1" custLinFactNeighborX="-60294" custLinFactNeighborY="-30909"/>
      <dgm:spPr/>
    </dgm:pt>
    <dgm:pt modelId="{F47266B2-B593-4164-B662-02EBEE1D29AA}" type="pres">
      <dgm:prSet presAssocID="{B6FD3B3E-D6D5-48C3-B0E3-24710C3C8094}" presName="linearProcess" presStyleCnt="0"/>
      <dgm:spPr/>
    </dgm:pt>
    <dgm:pt modelId="{42EB8358-8D60-4D3C-8B59-8B9ACB03BF93}" type="pres">
      <dgm:prSet presAssocID="{76320B41-4067-4407-8F8F-A6E89BC1CEF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47BFA-796C-4909-8C89-5F7E0CCB3486}" type="pres">
      <dgm:prSet presAssocID="{157B4043-9076-484B-A73B-074BA22492C7}" presName="sibTrans" presStyleCnt="0"/>
      <dgm:spPr/>
    </dgm:pt>
    <dgm:pt modelId="{F44E2975-AEAC-4AE7-9070-F4C3D0FD2DA0}" type="pres">
      <dgm:prSet presAssocID="{3A96A4B2-FE72-40AB-AF1A-E3D103DCE5D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2337F-7FAE-4189-BAD7-ADCA1B29E6AD}" type="pres">
      <dgm:prSet presAssocID="{E604DE01-597E-4F0D-8A3B-6C104741A026}" presName="sibTrans" presStyleCnt="0"/>
      <dgm:spPr/>
    </dgm:pt>
    <dgm:pt modelId="{CDF38C95-D725-407D-8286-D5952A7780D7}" type="pres">
      <dgm:prSet presAssocID="{6AC9E793-A7C5-44F1-836E-1CFE0925CAB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3735-1EB2-4ACF-AC7F-6BA338BDD1C1}" type="pres">
      <dgm:prSet presAssocID="{1DF844BA-5DFB-4CC1-B590-3841A59387BB}" presName="sibTrans" presStyleCnt="0"/>
      <dgm:spPr/>
    </dgm:pt>
    <dgm:pt modelId="{777EB9D6-F76E-41E7-9434-2C8AD94AA3DE}" type="pres">
      <dgm:prSet presAssocID="{B25EE5FB-FB6B-4C61-A4B0-D0891E2C8E7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62FE-82B3-4708-8A99-18C457343ADB}" type="pres">
      <dgm:prSet presAssocID="{EB5964F4-FF93-4536-9240-9A92F740864A}" presName="sibTrans" presStyleCnt="0"/>
      <dgm:spPr/>
    </dgm:pt>
    <dgm:pt modelId="{EED18EE9-3385-434D-9BDD-A80909B2F635}" type="pres">
      <dgm:prSet presAssocID="{0D01D891-95ED-4BA0-9AB5-A85207163B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F01FB-2863-42D6-AE99-185EC474B991}" type="presOf" srcId="{B25EE5FB-FB6B-4C61-A4B0-D0891E2C8E78}" destId="{777EB9D6-F76E-41E7-9434-2C8AD94AA3DE}" srcOrd="0" destOrd="0" presId="urn:microsoft.com/office/officeart/2005/8/layout/hProcess9"/>
    <dgm:cxn modelId="{A95BF5C0-77DC-4C82-8EE6-8B7ECD73AFCE}" srcId="{B6FD3B3E-D6D5-48C3-B0E3-24710C3C8094}" destId="{0D01D891-95ED-4BA0-9AB5-A85207163BA6}" srcOrd="4" destOrd="0" parTransId="{81C83D66-6E01-4F48-BC7A-D6061D7EFA44}" sibTransId="{97282C5C-7BEB-41F4-B855-C19D32F436FB}"/>
    <dgm:cxn modelId="{0B784763-3E7A-4683-B95F-043C8728AE26}" srcId="{B6FD3B3E-D6D5-48C3-B0E3-24710C3C8094}" destId="{B25EE5FB-FB6B-4C61-A4B0-D0891E2C8E78}" srcOrd="3" destOrd="0" parTransId="{EEE4F37B-4119-4411-936D-A137EB2EE98F}" sibTransId="{EB5964F4-FF93-4536-9240-9A92F740864A}"/>
    <dgm:cxn modelId="{99D9510E-4380-4F65-9C78-4F999670F839}" type="presOf" srcId="{6AC9E793-A7C5-44F1-836E-1CFE0925CAB9}" destId="{CDF38C95-D725-407D-8286-D5952A7780D7}" srcOrd="0" destOrd="0" presId="urn:microsoft.com/office/officeart/2005/8/layout/hProcess9"/>
    <dgm:cxn modelId="{E4B5BA1A-4DEF-42A9-BBCB-ED6396384FF4}" type="presOf" srcId="{3A96A4B2-FE72-40AB-AF1A-E3D103DCE5DC}" destId="{F44E2975-AEAC-4AE7-9070-F4C3D0FD2DA0}" srcOrd="0" destOrd="0" presId="urn:microsoft.com/office/officeart/2005/8/layout/hProcess9"/>
    <dgm:cxn modelId="{20142560-A0A8-4D6E-A8F8-9D4A25EF7FCC}" srcId="{B6FD3B3E-D6D5-48C3-B0E3-24710C3C8094}" destId="{6AC9E793-A7C5-44F1-836E-1CFE0925CAB9}" srcOrd="2" destOrd="0" parTransId="{D0F9790D-4A21-457F-929F-652B7E3712AF}" sibTransId="{1DF844BA-5DFB-4CC1-B590-3841A59387BB}"/>
    <dgm:cxn modelId="{26D81646-5F78-418D-85FA-D3FE38F2AD8F}" srcId="{B6FD3B3E-D6D5-48C3-B0E3-24710C3C8094}" destId="{76320B41-4067-4407-8F8F-A6E89BC1CEFA}" srcOrd="0" destOrd="0" parTransId="{D94309DA-8BA2-4FFF-B81C-CE222620790B}" sibTransId="{157B4043-9076-484B-A73B-074BA22492C7}"/>
    <dgm:cxn modelId="{BD99DA4F-E3F6-4546-AEAB-A936019460C8}" type="presOf" srcId="{B6FD3B3E-D6D5-48C3-B0E3-24710C3C8094}" destId="{A85C2D66-EBDA-4BA5-9B0C-FAE5477DF62A}" srcOrd="0" destOrd="0" presId="urn:microsoft.com/office/officeart/2005/8/layout/hProcess9"/>
    <dgm:cxn modelId="{69DF8522-5D8E-41E8-BDC9-A0A1B3F2E242}" srcId="{B6FD3B3E-D6D5-48C3-B0E3-24710C3C8094}" destId="{3A96A4B2-FE72-40AB-AF1A-E3D103DCE5DC}" srcOrd="1" destOrd="0" parTransId="{0813882A-9F0E-4D80-B268-C1CB18F7D706}" sibTransId="{E604DE01-597E-4F0D-8A3B-6C104741A026}"/>
    <dgm:cxn modelId="{353A2382-4B76-43B9-BFBD-EC4C18DD6C2C}" type="presOf" srcId="{0D01D891-95ED-4BA0-9AB5-A85207163BA6}" destId="{EED18EE9-3385-434D-9BDD-A80909B2F635}" srcOrd="0" destOrd="0" presId="urn:microsoft.com/office/officeart/2005/8/layout/hProcess9"/>
    <dgm:cxn modelId="{2FC5CDFE-47E2-451C-B1B7-2519A0BD4CF4}" type="presOf" srcId="{76320B41-4067-4407-8F8F-A6E89BC1CEFA}" destId="{42EB8358-8D60-4D3C-8B59-8B9ACB03BF93}" srcOrd="0" destOrd="0" presId="urn:microsoft.com/office/officeart/2005/8/layout/hProcess9"/>
    <dgm:cxn modelId="{CDFFF685-BD95-4345-BD88-10B01CF216AE}" type="presParOf" srcId="{A85C2D66-EBDA-4BA5-9B0C-FAE5477DF62A}" destId="{47629450-5BB3-4284-AA82-F0B0D753531A}" srcOrd="0" destOrd="0" presId="urn:microsoft.com/office/officeart/2005/8/layout/hProcess9"/>
    <dgm:cxn modelId="{878E3D4E-A8F2-4636-BC65-FF07BF25CF91}" type="presParOf" srcId="{A85C2D66-EBDA-4BA5-9B0C-FAE5477DF62A}" destId="{F47266B2-B593-4164-B662-02EBEE1D29AA}" srcOrd="1" destOrd="0" presId="urn:microsoft.com/office/officeart/2005/8/layout/hProcess9"/>
    <dgm:cxn modelId="{F712D118-4918-4F40-AF5E-3FA0566729F7}" type="presParOf" srcId="{F47266B2-B593-4164-B662-02EBEE1D29AA}" destId="{42EB8358-8D60-4D3C-8B59-8B9ACB03BF93}" srcOrd="0" destOrd="0" presId="urn:microsoft.com/office/officeart/2005/8/layout/hProcess9"/>
    <dgm:cxn modelId="{186B5AAF-A10B-4595-B617-E4AC70D8B278}" type="presParOf" srcId="{F47266B2-B593-4164-B662-02EBEE1D29AA}" destId="{E6847BFA-796C-4909-8C89-5F7E0CCB3486}" srcOrd="1" destOrd="0" presId="urn:microsoft.com/office/officeart/2005/8/layout/hProcess9"/>
    <dgm:cxn modelId="{AF99DED8-693D-48D5-A5B8-3593517C66E6}" type="presParOf" srcId="{F47266B2-B593-4164-B662-02EBEE1D29AA}" destId="{F44E2975-AEAC-4AE7-9070-F4C3D0FD2DA0}" srcOrd="2" destOrd="0" presId="urn:microsoft.com/office/officeart/2005/8/layout/hProcess9"/>
    <dgm:cxn modelId="{E7FDD23F-C19C-46D6-868F-FF4843200A7D}" type="presParOf" srcId="{F47266B2-B593-4164-B662-02EBEE1D29AA}" destId="{A0A2337F-7FAE-4189-BAD7-ADCA1B29E6AD}" srcOrd="3" destOrd="0" presId="urn:microsoft.com/office/officeart/2005/8/layout/hProcess9"/>
    <dgm:cxn modelId="{C3EF62EA-3D4D-4421-A4B1-FC37861BEFDA}" type="presParOf" srcId="{F47266B2-B593-4164-B662-02EBEE1D29AA}" destId="{CDF38C95-D725-407D-8286-D5952A7780D7}" srcOrd="4" destOrd="0" presId="urn:microsoft.com/office/officeart/2005/8/layout/hProcess9"/>
    <dgm:cxn modelId="{CEA0EE0A-2EFC-422A-A014-5607B4542E23}" type="presParOf" srcId="{F47266B2-B593-4164-B662-02EBEE1D29AA}" destId="{53133735-1EB2-4ACF-AC7F-6BA338BDD1C1}" srcOrd="5" destOrd="0" presId="urn:microsoft.com/office/officeart/2005/8/layout/hProcess9"/>
    <dgm:cxn modelId="{0C6B21ED-F8C8-48C6-816D-478F49E43957}" type="presParOf" srcId="{F47266B2-B593-4164-B662-02EBEE1D29AA}" destId="{777EB9D6-F76E-41E7-9434-2C8AD94AA3DE}" srcOrd="6" destOrd="0" presId="urn:microsoft.com/office/officeart/2005/8/layout/hProcess9"/>
    <dgm:cxn modelId="{FC040F8E-C341-44AA-BFFD-369D444A7AEF}" type="presParOf" srcId="{F47266B2-B593-4164-B662-02EBEE1D29AA}" destId="{D8AA62FE-82B3-4708-8A99-18C457343ADB}" srcOrd="7" destOrd="0" presId="urn:microsoft.com/office/officeart/2005/8/layout/hProcess9"/>
    <dgm:cxn modelId="{51103F05-2029-47B5-93F1-4C2B298CAA16}" type="presParOf" srcId="{F47266B2-B593-4164-B662-02EBEE1D29AA}" destId="{EED18EE9-3385-434D-9BDD-A80909B2F63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29450-5BB3-4284-AA82-F0B0D753531A}">
      <dsp:nvSpPr>
        <dsp:cNvPr id="0" name=""/>
        <dsp:cNvSpPr/>
      </dsp:nvSpPr>
      <dsp:spPr>
        <a:xfrm>
          <a:off x="0" y="0"/>
          <a:ext cx="7383780" cy="48698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8358-8D60-4D3C-8B59-8B9ACB03BF93}">
      <dsp:nvSpPr>
        <dsp:cNvPr id="0" name=""/>
        <dsp:cNvSpPr/>
      </dsp:nvSpPr>
      <dsp:spPr>
        <a:xfrm>
          <a:off x="3817" y="1460961"/>
          <a:ext cx="1669070" cy="194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Creation of a front-end partnership agreement</a:t>
          </a:r>
        </a:p>
      </dsp:txBody>
      <dsp:txXfrm>
        <a:off x="85294" y="1542438"/>
        <a:ext cx="1506116" cy="1784994"/>
      </dsp:txXfrm>
    </dsp:sp>
    <dsp:sp modelId="{F44E2975-AEAC-4AE7-9070-F4C3D0FD2DA0}">
      <dsp:nvSpPr>
        <dsp:cNvPr id="0" name=""/>
        <dsp:cNvSpPr/>
      </dsp:nvSpPr>
      <dsp:spPr>
        <a:xfrm>
          <a:off x="1756341" y="1460961"/>
          <a:ext cx="1669070" cy="194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Joint business planning</a:t>
          </a:r>
        </a:p>
      </dsp:txBody>
      <dsp:txXfrm>
        <a:off x="1837818" y="1542438"/>
        <a:ext cx="1506116" cy="1784994"/>
      </dsp:txXfrm>
    </dsp:sp>
    <dsp:sp modelId="{CDF38C95-D725-407D-8286-D5952A7780D7}">
      <dsp:nvSpPr>
        <dsp:cNvPr id="0" name=""/>
        <dsp:cNvSpPr/>
      </dsp:nvSpPr>
      <dsp:spPr>
        <a:xfrm>
          <a:off x="3508864" y="1460961"/>
          <a:ext cx="1669070" cy="194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Development of demand forecasts</a:t>
          </a:r>
        </a:p>
      </dsp:txBody>
      <dsp:txXfrm>
        <a:off x="3590341" y="1542438"/>
        <a:ext cx="1506116" cy="1784994"/>
      </dsp:txXfrm>
    </dsp:sp>
    <dsp:sp modelId="{777EB9D6-F76E-41E7-9434-2C8AD94AA3DE}">
      <dsp:nvSpPr>
        <dsp:cNvPr id="0" name=""/>
        <dsp:cNvSpPr/>
      </dsp:nvSpPr>
      <dsp:spPr>
        <a:xfrm>
          <a:off x="5261388" y="1460961"/>
          <a:ext cx="1669070" cy="194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Sharing forecasts</a:t>
          </a:r>
          <a:endParaRPr lang="en-US" sz="1700" kern="1200" dirty="0"/>
        </a:p>
      </dsp:txBody>
      <dsp:txXfrm>
        <a:off x="5342865" y="1542438"/>
        <a:ext cx="1506116" cy="1784994"/>
      </dsp:txXfrm>
    </dsp:sp>
    <dsp:sp modelId="{EED18EE9-3385-434D-9BDD-A80909B2F635}">
      <dsp:nvSpPr>
        <dsp:cNvPr id="0" name=""/>
        <dsp:cNvSpPr/>
      </dsp:nvSpPr>
      <dsp:spPr>
        <a:xfrm>
          <a:off x="7013912" y="1460961"/>
          <a:ext cx="1669070" cy="194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Inventory replenishment</a:t>
          </a:r>
        </a:p>
      </dsp:txBody>
      <dsp:txXfrm>
        <a:off x="7095389" y="1542438"/>
        <a:ext cx="1506116" cy="178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7322C5-47C6-4CD2-854B-05AA6D528EDC}" type="datetimeFigureOut">
              <a:rPr lang="en-US"/>
              <a:pPr>
                <a:defRPr/>
              </a:pPr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A0EEE4-D183-4831-AD19-E18185EEB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EEE4-D183-4831-AD19-E18185EEBE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6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>
                <a:effectLst/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27385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93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95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50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1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43551B-F94A-4B4A-B962-82A2E8CD7168}" type="datetime1">
              <a:rPr lang="en-US" smtClean="0"/>
              <a:pPr>
                <a:defRPr/>
              </a:pPr>
              <a:t>11/6/17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313" y="1570038"/>
            <a:ext cx="8229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dirty="0"/>
              <a:t>18-</a:t>
            </a:r>
            <a:fld id="{1CA2F62D-E52F-4014-A217-DF781B469E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dirty="0" smtClean="0"/>
            </a:lvl1pPr>
          </a:lstStyle>
          <a:p>
            <a:pPr>
              <a:defRPr/>
            </a:pPr>
            <a:fld id="{0D98F02F-CC5A-4693-9D81-48EA59C92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8313" y="1598613"/>
            <a:ext cx="8229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dirty="0"/>
              <a:t>18-</a:t>
            </a:r>
            <a:fld id="{EFF141D3-D40D-4A9B-B7D2-D76BF9084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313" y="1598613"/>
            <a:ext cx="8229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dirty="0"/>
              <a:t>18-</a:t>
            </a:r>
            <a:fld id="{3662D4B6-9377-49F8-9E01-B0499AE4D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18-</a:t>
            </a:r>
            <a:fld id="{2F475DD2-2A6B-44D6-B884-4882C09A8E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8313" y="1598613"/>
            <a:ext cx="8229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2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18-</a:t>
            </a:r>
            <a:fld id="{FB7705A8-4924-4A7A-97C9-CD8CF8B4EA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6088" y="6515100"/>
            <a:ext cx="1066800" cy="32861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18-</a:t>
            </a:r>
            <a:fld id="{0477B54E-E44E-4AE5-954B-A4778FA74A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553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Copyright ©2017 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62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18: Forecasting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973138" indent="-973138"/>
            <a:r>
              <a:rPr lang="en-US" dirty="0"/>
              <a:t>LO18–1: Understand how forecasting is essential to supply chain planning.</a:t>
            </a:r>
          </a:p>
          <a:p>
            <a:pPr marL="973138" indent="-973138"/>
            <a:r>
              <a:rPr lang="en-US" dirty="0"/>
              <a:t>LO18–2: Evaluate demand using quantitative forecasting models.</a:t>
            </a:r>
          </a:p>
          <a:p>
            <a:pPr marL="973138" indent="-973138"/>
            <a:r>
              <a:rPr lang="en-US" dirty="0"/>
              <a:t>LO18–3: Apply qualitative techniques to forecast demand.</a:t>
            </a:r>
          </a:p>
          <a:p>
            <a:pPr marL="973138" indent="-973138"/>
            <a:r>
              <a:rPr lang="en-US" dirty="0"/>
              <a:t>LO18–4: Apply collaborative techniques to forecast demand.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77788" y="6535738"/>
            <a:ext cx="1222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</a:rPr>
              <a:t>McGraw-Hill/Irwin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Factors Affecting Forecasting Model Selection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Time horizon to be forecast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availability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Accuracy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Size of forecasting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Availability of qualified personnel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9BAB30C4-9A78-4610-99BF-FD05E66DBC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Guide to Selecting an Appropriate Forecasting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E0E2E8B0-5076-444E-9476-90C55A8A1B1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438400"/>
            <a:ext cx="8229600" cy="201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Moving Average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Forecast is the average of a fixed number of past periods</a:t>
                </a:r>
              </a:p>
              <a:p>
                <a:r>
                  <a:rPr lang="en-US" dirty="0"/>
                  <a:t>Useful when demand is not growing or declining rapidly and no seasonality is present</a:t>
                </a:r>
              </a:p>
              <a:p>
                <a:r>
                  <a:rPr lang="en-US" dirty="0"/>
                  <a:t>Removes some of the random fluctuation from the data</a:t>
                </a:r>
              </a:p>
              <a:p>
                <a:r>
                  <a:rPr lang="en-US" dirty="0"/>
                  <a:t>Selecting the period length is important</a:t>
                </a:r>
              </a:p>
              <a:p>
                <a:pPr lvl="1"/>
                <a:r>
                  <a:rPr lang="en-US" dirty="0"/>
                  <a:t>Longer periods provide more smoothing</a:t>
                </a:r>
              </a:p>
              <a:p>
                <a:pPr lvl="1"/>
                <a:r>
                  <a:rPr lang="en-US" dirty="0"/>
                  <a:t>Shorter periods react to trends more quickly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</a:t>
                </a:r>
                <a:r>
                  <a:rPr lang="en-US" baseline="-25000" dirty="0"/>
                  <a:t>t</a:t>
                </a:r>
                <a:r>
                  <a:rPr lang="en-US" dirty="0"/>
                  <a:t> = Forecast in the coming period (t)</a:t>
                </a:r>
              </a:p>
              <a:p>
                <a:pPr lvl="1"/>
                <a:r>
                  <a:rPr lang="en-US" dirty="0"/>
                  <a:t>n = Number of periods to be averaged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t-1</a:t>
                </a:r>
                <a:r>
                  <a:rPr lang="en-US" dirty="0"/>
                  <a:t> = Actual occurrence in the just pasted period (t-1)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t-2</a:t>
                </a:r>
                <a:r>
                  <a:rPr lang="en-US" dirty="0"/>
                  <a:t>, A</a:t>
                </a:r>
                <a:r>
                  <a:rPr lang="en-US" baseline="-25000" dirty="0"/>
                  <a:t>t-3</a:t>
                </a:r>
                <a:r>
                  <a:rPr lang="en-US" dirty="0"/>
                  <a:t>, and A</a:t>
                </a:r>
                <a:r>
                  <a:rPr lang="en-US" baseline="-25000" dirty="0"/>
                  <a:t>t-n</a:t>
                </a:r>
                <a:r>
                  <a:rPr lang="en-US" dirty="0"/>
                  <a:t> = Actual occurrences two periods ago, an so on</a:t>
                </a:r>
              </a:p>
            </p:txBody>
          </p:sp>
        </mc:Choice>
        <mc:Fallback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 b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503A6B6C-758D-4444-A618-532DC07979F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Moving Average – Example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340" y="1673225"/>
            <a:ext cx="3922319" cy="47180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79676"/>
            <a:ext cx="4038600" cy="19051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29F91BB0-2269-4BE1-B8A2-8117CC53428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simple moving average formula implies equal weighting for all periods</a:t>
                </a:r>
              </a:p>
              <a:p>
                <a:r>
                  <a:rPr lang="en-US" dirty="0"/>
                  <a:t>A weighted moving average allows unequal weighting of prior time periods</a:t>
                </a:r>
              </a:p>
              <a:p>
                <a:pPr lvl="1"/>
                <a:r>
                  <a:rPr lang="en-US" dirty="0"/>
                  <a:t>The sum of the weights must be equal to one</a:t>
                </a:r>
              </a:p>
              <a:p>
                <a:pPr lvl="1"/>
                <a:r>
                  <a:rPr lang="en-US" dirty="0"/>
                  <a:t>Often, more recent periods are given higher weights than periods farther in the past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274637" lvl="1" indent="0">
                  <a:buNone/>
                </a:pPr>
                <a:r>
                  <a:rPr lang="en-US" dirty="0"/>
                  <a:t>w</a:t>
                </a:r>
                <a:r>
                  <a:rPr lang="en-US" baseline="-25000" dirty="0"/>
                  <a:t>1</a:t>
                </a:r>
                <a:r>
                  <a:rPr lang="en-US" dirty="0"/>
                  <a:t> = Weight to be given to the actual occurrence for period t-1</a:t>
                </a:r>
              </a:p>
              <a:p>
                <a:pPr marL="274637" lvl="1" indent="0">
                  <a:buNone/>
                </a:pPr>
                <a:r>
                  <a:rPr lang="en-US" dirty="0"/>
                  <a:t>w</a:t>
                </a:r>
                <a:r>
                  <a:rPr lang="en-US" baseline="-25000" dirty="0"/>
                  <a:t>2</a:t>
                </a:r>
                <a:r>
                  <a:rPr lang="en-US" dirty="0"/>
                  <a:t> = Weight to be given to the actual occurrence for period t-2</a:t>
                </a:r>
              </a:p>
              <a:p>
                <a:pPr marL="274637" lvl="1" indent="0">
                  <a:buNone/>
                </a:pPr>
                <a:r>
                  <a:rPr lang="en-US" dirty="0" err="1"/>
                  <a:t>w</a:t>
                </a:r>
                <a:r>
                  <a:rPr lang="en-US" baseline="-25000" dirty="0" err="1"/>
                  <a:t>n</a:t>
                </a:r>
                <a:r>
                  <a:rPr lang="en-US" dirty="0"/>
                  <a:t> = Weight to be given to the actual occurrence for period t-n</a:t>
                </a:r>
              </a:p>
              <a:p>
                <a:pPr marL="274637" lvl="1" indent="0">
                  <a:buNone/>
                </a:pPr>
                <a:r>
                  <a:rPr lang="en-US" dirty="0"/>
                  <a:t>n = Total number of prior periods in the forecast</a:t>
                </a:r>
              </a:p>
            </p:txBody>
          </p:sp>
        </mc:Choice>
        <mc:Fallback xmlns="">
          <p:sp>
            <p:nvSpPr>
              <p:cNvPr id="276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E29F5583-9221-4E13-9BAC-E64B376B8B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Weights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and/or trial-and-error are the simplest approaches</a:t>
            </a:r>
          </a:p>
          <a:p>
            <a:r>
              <a:rPr lang="en-US" dirty="0"/>
              <a:t>The recent past is often the best indicator of the future, so weights are generally higher for more recent data</a:t>
            </a:r>
          </a:p>
          <a:p>
            <a:r>
              <a:rPr lang="en-US" dirty="0"/>
              <a:t>If the data are seasonal, weights should reflect this appropriately</a:t>
            </a:r>
          </a:p>
          <a:p>
            <a:pPr lvl="1"/>
            <a:r>
              <a:rPr lang="en-US" dirty="0"/>
              <a:t>That is, the sales from the same period last time should be weighted the heaviest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879E6540-928E-47EC-946B-AC1F66FB589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weighted average method that includes all past data in the forecasting calculation</a:t>
            </a:r>
          </a:p>
          <a:p>
            <a:r>
              <a:rPr lang="en-US" dirty="0"/>
              <a:t>More recent results weighted more heavily</a:t>
            </a:r>
          </a:p>
          <a:p>
            <a:r>
              <a:rPr lang="en-US" dirty="0"/>
              <a:t>The most used of all forecasting techniques</a:t>
            </a:r>
          </a:p>
          <a:p>
            <a:r>
              <a:rPr lang="en-US" dirty="0"/>
              <a:t>An integral part of computerized forecasting</a:t>
            </a:r>
          </a:p>
          <a:p>
            <a:r>
              <a:rPr lang="en-US" dirty="0"/>
              <a:t>Well accepted for six reasons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Exponential models are surprisingly accurate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Formulating an exponential model is relatively easy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The user can understand how the model works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Little computation is required to use the model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Computer storage requirements are small</a:t>
            </a:r>
          </a:p>
          <a:p>
            <a:pPr marL="731837" lvl="1" indent="-457200">
              <a:buFont typeface="+mj-lt"/>
              <a:buAutoNum type="arabicPeriod"/>
            </a:pPr>
            <a:r>
              <a:rPr lang="en-US" dirty="0"/>
              <a:t>Tests for accuracy are easy to compute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694A57BB-0238-4634-A14D-4FFE7379A66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Smoothing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/>
              <a:lstStyle/>
              <a:p>
                <a:r>
                  <a:rPr lang="en-US" dirty="0"/>
                  <a:t>Only three pieces of data are required:</a:t>
                </a:r>
              </a:p>
              <a:p>
                <a:pPr marL="731837" lvl="1" indent="-457200">
                  <a:buFont typeface="+mj-lt"/>
                  <a:buAutoNum type="arabicPeriod"/>
                </a:pPr>
                <a:r>
                  <a:rPr lang="en-US" dirty="0"/>
                  <a:t>Most recent forecast</a:t>
                </a:r>
              </a:p>
              <a:p>
                <a:pPr marL="731837" lvl="1" indent="-457200">
                  <a:buFont typeface="+mj-lt"/>
                  <a:buAutoNum type="arabicPeriod"/>
                </a:pPr>
                <a:r>
                  <a:rPr lang="en-US" dirty="0"/>
                  <a:t>Actual demand for the forecast period</a:t>
                </a:r>
              </a:p>
              <a:p>
                <a:pPr marL="731837" lvl="1" indent="-457200">
                  <a:buFont typeface="+mj-lt"/>
                  <a:buAutoNum type="arabicPeriod"/>
                </a:pPr>
                <a:r>
                  <a:rPr lang="en-US" dirty="0"/>
                  <a:t>Smoothing constant alpha (</a:t>
                </a:r>
                <a:r>
                  <a:rPr lang="en-US" dirty="0">
                    <a:sym typeface="Symbol" panose="05050102010706020507" pitchFamily="18" charset="2"/>
                  </a:rPr>
                  <a:t>)</a:t>
                </a:r>
                <a:endParaRPr lang="en-US" dirty="0"/>
              </a:p>
              <a:p>
                <a:pPr lvl="2"/>
                <a:r>
                  <a:rPr lang="en-US" dirty="0"/>
                  <a:t>Determines the level of smoothing and speed of reaction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</a:t>
                </a:r>
                <a:r>
                  <a:rPr lang="en-US" baseline="-25000" dirty="0"/>
                  <a:t>t</a:t>
                </a:r>
                <a:r>
                  <a:rPr lang="en-US" dirty="0"/>
                  <a:t> = The exponentially smoothed forecast for period t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baseline="-25000" dirty="0"/>
                  <a:t>t-1</a:t>
                </a:r>
                <a:r>
                  <a:rPr lang="en-US" dirty="0"/>
                  <a:t> = The exponentially smoothed forecast made for the prior period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t-1</a:t>
                </a:r>
                <a:r>
                  <a:rPr lang="en-US" dirty="0"/>
                  <a:t> = The actual demand in the prior period</a:t>
                </a: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 = The desired response rate, or smoothing constant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  <a:blipFill rotWithShape="0">
                <a:blip r:embed="rId2"/>
                <a:stretch>
                  <a:fillRect l="-648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B906FFF0-3E72-4581-B431-3F52F76C29A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Smoothing Example (</a:t>
            </a:r>
            <a:r>
              <a:rPr lang="en-US" dirty="0">
                <a:sym typeface="Symbol" panose="05050102010706020507" pitchFamily="18" charset="2"/>
              </a:rPr>
              <a:t>=0.20)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7633F7C4-7065-4432-A457-4459223B939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36279"/>
              </p:ext>
            </p:extLst>
          </p:nvPr>
        </p:nvGraphicFramePr>
        <p:xfrm>
          <a:off x="228600" y="1752600"/>
          <a:ext cx="358140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Week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Demand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Forecast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820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775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820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811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655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785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750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759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757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766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689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772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775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756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 760</a:t>
                      </a:r>
                      <a:endParaRPr lang="en-US" sz="1800" b="0" i="0" u="none" strike="noStrike" dirty="0">
                        <a:solidFill>
                          <a:srgbClr val="4E3B3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429000" y="2514600"/>
            <a:ext cx="5486400" cy="369332"/>
            <a:chOff x="3276600" y="2514600"/>
            <a:chExt cx="5486400" cy="369332"/>
          </a:xfrm>
        </p:grpSpPr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91000" y="2514600"/>
              <a:ext cx="4572000" cy="369332"/>
            </a:xfrm>
            <a:prstGeom prst="rect">
              <a:avLst/>
            </a:prstGeom>
            <a:blipFill rotWithShape="1">
              <a:blip r:embed="rId2"/>
              <a:stretch>
                <a:fillRect t="-6452" b="-2258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276600" y="269875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429000" y="3276600"/>
            <a:ext cx="5486400" cy="369332"/>
            <a:chOff x="3429000" y="3276600"/>
            <a:chExt cx="5486400" cy="369332"/>
          </a:xfrm>
        </p:grpSpPr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43400" y="3276600"/>
              <a:ext cx="4572000" cy="369332"/>
            </a:xfrm>
            <a:prstGeom prst="rect">
              <a:avLst/>
            </a:prstGeom>
            <a:blipFill rotWithShape="1">
              <a:blip r:embed="rId3"/>
              <a:stretch>
                <a:fillRect t="-6452" b="-2258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3429000" y="346075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29000" y="3962400"/>
            <a:ext cx="5486400" cy="369332"/>
            <a:chOff x="3429000" y="3962400"/>
            <a:chExt cx="5486400" cy="369332"/>
          </a:xfrm>
        </p:grpSpPr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43400" y="3962400"/>
              <a:ext cx="4572000" cy="369332"/>
            </a:xfrm>
            <a:prstGeom prst="rect">
              <a:avLst/>
            </a:prstGeom>
            <a:blipFill rotWithShape="1">
              <a:blip r:embed="rId4"/>
              <a:stretch>
                <a:fillRect t="-6349" b="-22222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3429000" y="414655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63925" y="4724400"/>
            <a:ext cx="5486111" cy="369332"/>
            <a:chOff x="3463925" y="4724400"/>
            <a:chExt cx="5486111" cy="369332"/>
          </a:xfrm>
        </p:grpSpPr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78036" y="4724400"/>
              <a:ext cx="4572000" cy="369332"/>
            </a:xfrm>
            <a:prstGeom prst="rect">
              <a:avLst/>
            </a:prstGeom>
            <a:blipFill rotWithShape="1">
              <a:blip r:embed="rId5"/>
              <a:stretch>
                <a:fillRect t="-6349" b="-22222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3463925" y="490855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29000" y="5454134"/>
            <a:ext cx="5486400" cy="369332"/>
            <a:chOff x="3429000" y="5454134"/>
            <a:chExt cx="5486400" cy="369332"/>
          </a:xfrm>
        </p:grpSpPr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43400" y="5454134"/>
              <a:ext cx="4572000" cy="369332"/>
            </a:xfrm>
            <a:prstGeom prst="rect">
              <a:avLst/>
            </a:prstGeom>
            <a:blipFill rotWithShape="1">
              <a:blip r:embed="rId6"/>
              <a:stretch>
                <a:fillRect t="-6452" r="-798" b="-24194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>
              <a:off x="3429000" y="563880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way to find F</a:t>
            </a:r>
            <a:r>
              <a:rPr lang="en-US" baseline="-25000" dirty="0"/>
              <a:t>1</a:t>
            </a:r>
            <a:r>
              <a:rPr lang="en-US" dirty="0"/>
              <a:t> since F</a:t>
            </a:r>
            <a:r>
              <a:rPr lang="en-US" baseline="-25000" dirty="0"/>
              <a:t>t</a:t>
            </a:r>
            <a:r>
              <a:rPr lang="en-US" dirty="0"/>
              <a:t> is a function of F</a:t>
            </a:r>
            <a:r>
              <a:rPr lang="en-US" baseline="-25000" dirty="0"/>
              <a:t>t-1</a:t>
            </a:r>
          </a:p>
          <a:p>
            <a:r>
              <a:rPr lang="en-US" dirty="0"/>
              <a:t>When exponential smoothing is first used for an item, an initial forecast may be obtained by using a simple estimate</a:t>
            </a:r>
          </a:p>
          <a:p>
            <a:pPr lvl="1"/>
            <a:r>
              <a:rPr lang="en-US" dirty="0"/>
              <a:t>Like the first period’s demand</a:t>
            </a:r>
          </a:p>
          <a:p>
            <a:pPr lvl="1"/>
            <a:r>
              <a:rPr lang="en-US" dirty="0"/>
              <a:t>Or by using an average of preceding periods, such as the average of the first two or three periods</a:t>
            </a:r>
          </a:p>
          <a:p>
            <a:r>
              <a:rPr lang="en-US" dirty="0"/>
              <a:t>For working homework, assume F</a:t>
            </a:r>
            <a:r>
              <a:rPr lang="en-US" baseline="-25000" dirty="0"/>
              <a:t>1</a:t>
            </a:r>
            <a:r>
              <a:rPr lang="en-US" dirty="0"/>
              <a:t> = A</a:t>
            </a:r>
            <a:r>
              <a:rPr lang="en-US" baseline="-25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Forecasting in Operations and Supply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 is a vital function and affects every significant management decision</a:t>
            </a:r>
          </a:p>
          <a:p>
            <a:pPr lvl="1"/>
            <a:r>
              <a:rPr lang="en-US" dirty="0"/>
              <a:t>Finance and accounting use forecasts as the basis for budgeting and cost control</a:t>
            </a:r>
          </a:p>
          <a:p>
            <a:pPr lvl="1"/>
            <a:r>
              <a:rPr lang="en-US" dirty="0"/>
              <a:t>Marketing relies on forecasts to make key decisions such as new product planning and personnel compensation</a:t>
            </a:r>
          </a:p>
          <a:p>
            <a:pPr lvl="1"/>
            <a:r>
              <a:rPr lang="en-US" dirty="0"/>
              <a:t>Production uses forecasts to select suppliers; determine capacity requirements; and drive decisions about purchasing, staffing, and inventory</a:t>
            </a:r>
          </a:p>
          <a:p>
            <a:r>
              <a:rPr lang="en-US" dirty="0"/>
              <a:t>Different roles require different forecasting approaches</a:t>
            </a:r>
          </a:p>
          <a:p>
            <a:pPr lvl="1"/>
            <a:r>
              <a:rPr lang="en-US" dirty="0"/>
              <a:t>Decisions about overall directions require </a:t>
            </a:r>
            <a:r>
              <a:rPr lang="en-US" i="1" dirty="0"/>
              <a:t>strategic forecasts</a:t>
            </a:r>
          </a:p>
          <a:p>
            <a:pPr lvl="1"/>
            <a:r>
              <a:rPr lang="en-US" i="1" dirty="0"/>
              <a:t>Tactical forecasts </a:t>
            </a:r>
            <a:r>
              <a:rPr lang="en-US" dirty="0"/>
              <a:t>are used to guide day-to-day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D08D310C-229C-4924-BF2C-24FDF2E5A3A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Exponential Forecasts vs. Actual Demand for Product over Time Showing Forecast Lag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8901"/>
              </p:ext>
            </p:extLst>
          </p:nvPr>
        </p:nvGraphicFramePr>
        <p:xfrm>
          <a:off x="1476375" y="1939623"/>
          <a:ext cx="6191250" cy="463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" r:id="rId3" imgW="9637920" imgH="7212600" progId="Photoshop.Image.13">
                  <p:embed/>
                </p:oleObj>
              </mc:Choice>
              <mc:Fallback>
                <p:oleObj name="Image" r:id="rId3" imgW="9637920" imgH="7212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1939623"/>
                        <a:ext cx="6191250" cy="463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06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Exponential Smoothing with Trend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D79950C7-4B6A-4487-9532-821BC0FE6FA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trend in data causes the exponential forecast to always lag the actual data</a:t>
            </a:r>
          </a:p>
          <a:p>
            <a:r>
              <a:rPr lang="en-US" altLang="en-US" dirty="0"/>
              <a:t>Can be corrected somewhat by adding in a trend adjustment</a:t>
            </a:r>
          </a:p>
          <a:p>
            <a:r>
              <a:rPr lang="en-US" altLang="en-US" dirty="0"/>
              <a:t>To correct the trend, we need two smoothing constants</a:t>
            </a:r>
          </a:p>
          <a:p>
            <a:pPr lvl="1"/>
            <a:r>
              <a:rPr lang="en-US" altLang="en-US" dirty="0"/>
              <a:t>Smoothing constant alpha (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Trend smoothing constant delta (</a:t>
            </a:r>
            <a:r>
              <a:rPr lang="el-GR" altLang="en-US" dirty="0">
                <a:cs typeface="Arial" panose="020B0604020202020204" pitchFamily="34" charset="0"/>
              </a:rPr>
              <a:t>δ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Trend Effects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𝐹𝐼𝑇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𝐹𝐼𝑇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𝐹𝐼𝑇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𝐹𝐼𝑇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/>
                  <a:t>F</a:t>
                </a:r>
                <a:r>
                  <a:rPr lang="en-US" baseline="-25000" dirty="0"/>
                  <a:t>t</a:t>
                </a:r>
                <a:r>
                  <a:rPr lang="en-US" dirty="0"/>
                  <a:t>	=	The exponentially smoothed forecast that does not include trend for period t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/>
                  <a:t>T</a:t>
                </a:r>
                <a:r>
                  <a:rPr lang="en-US" baseline="-25000" dirty="0"/>
                  <a:t>t</a:t>
                </a:r>
                <a:r>
                  <a:rPr lang="en-US" dirty="0"/>
                  <a:t>	=	The exponentially smoothed trend for period t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 err="1"/>
                  <a:t>FIT</a:t>
                </a:r>
                <a:r>
                  <a:rPr lang="en-US" baseline="-25000" dirty="0" err="1"/>
                  <a:t>t</a:t>
                </a:r>
                <a:r>
                  <a:rPr lang="en-US" dirty="0"/>
                  <a:t>	=	The forecast including trend for period t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/>
                  <a:t>FIT</a:t>
                </a:r>
                <a:r>
                  <a:rPr lang="en-US" baseline="-25000" dirty="0"/>
                  <a:t>t-1</a:t>
                </a:r>
                <a:r>
                  <a:rPr lang="en-US" dirty="0"/>
                  <a:t>	=	The forecast including trend made for the prior period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/>
                  <a:t>A</a:t>
                </a:r>
                <a:r>
                  <a:rPr lang="en-US" baseline="-25000" dirty="0"/>
                  <a:t>t-1</a:t>
                </a:r>
                <a:r>
                  <a:rPr lang="en-US" dirty="0"/>
                  <a:t>	=	The actual demand for the prior period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/>
                  <a:t>δ	=	Smoothing constant (delta)</a:t>
                </a:r>
              </a:p>
              <a:p>
                <a:pPr marL="1082675" indent="-1082675">
                  <a:buNone/>
                  <a:tabLst>
                    <a:tab pos="801688" algn="l"/>
                    <a:tab pos="1082675" algn="l"/>
                  </a:tabLst>
                </a:pPr>
                <a:r>
                  <a:rPr lang="en-US" dirty="0">
                    <a:sym typeface="Symbol" panose="05050102010706020507" pitchFamily="18" charset="2"/>
                  </a:rPr>
                  <a:t>	=	</a:t>
                </a:r>
                <a:r>
                  <a:rPr lang="en-US" dirty="0"/>
                  <a:t>Smoothing constant (alpha)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1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18.1: Forecast Including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Previous forecast including trend of 110 units</a:t>
                </a:r>
              </a:p>
              <a:p>
                <a:r>
                  <a:rPr lang="en-US" sz="2000" dirty="0"/>
                  <a:t>Previous trend estimate of 10 units</a:t>
                </a:r>
              </a:p>
              <a:p>
                <a:r>
                  <a:rPr lang="en-US" sz="2000" dirty="0"/>
                  <a:t>Alpha of 0.20</a:t>
                </a:r>
              </a:p>
              <a:p>
                <a:r>
                  <a:rPr lang="en-US" sz="2000" dirty="0"/>
                  <a:t>Delta of 0.30</a:t>
                </a:r>
              </a:p>
              <a:p>
                <a:r>
                  <a:rPr lang="en-US" sz="2000" dirty="0"/>
                  <a:t>Actual demand of 115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𝐹𝐼𝑇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𝐹𝐼𝑇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=110+.2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115−110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=111.0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𝐹𝐼𝑇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=10+.3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111−110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=10.3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𝐹𝐼𝑇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=110.0+10.3=121.3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actual 120, instead of 121.3, forecast for next period is…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𝐹𝐼𝑇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𝐹𝐼𝑇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21.3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+.2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21.3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21.04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𝐹𝐼𝑇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+.3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21.04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21.3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𝐹𝐼𝑇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.26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625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C2EE9FBB-4CE7-4C9A-89D7-0E9C85BE555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Alpha and Delta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smoothing requires that the smoothing constants be given a value between 0 and 1 </a:t>
            </a:r>
          </a:p>
          <a:p>
            <a:r>
              <a:rPr lang="en-US" dirty="0"/>
              <a:t>Typically fairly small values are used for alpha and delta in the range of .1 to .3</a:t>
            </a:r>
          </a:p>
          <a:p>
            <a:r>
              <a:rPr lang="en-US" dirty="0"/>
              <a:t>The values depend on how much random variation there is in demand and how steady the trend factor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76DBC09F-12A5-4585-A700-37AB4CED84A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Regression is used to identify the functional relationship between two or more correlated variables, usually from observed data</a:t>
            </a:r>
          </a:p>
          <a:p>
            <a:r>
              <a:rPr lang="en-US" dirty="0"/>
              <a:t>Dependent variable is predicted for given values of the independent variable</a:t>
            </a:r>
          </a:p>
          <a:p>
            <a:r>
              <a:rPr lang="en-US" dirty="0"/>
              <a:t>Linear regression is special case that assumes the relationship between the variables can be explained with a straight line</a:t>
            </a:r>
          </a:p>
          <a:p>
            <a:r>
              <a:rPr lang="en-US" dirty="0"/>
              <a:t>Useful for long-term forecasting</a:t>
            </a:r>
          </a:p>
          <a:p>
            <a:r>
              <a:rPr lang="en-US" dirty="0"/>
              <a:t>Y = a + </a:t>
            </a:r>
            <a:r>
              <a:rPr lang="en-US" dirty="0" err="1"/>
              <a:t>bt</a:t>
            </a:r>
            <a:endParaRPr lang="en-US" dirty="0"/>
          </a:p>
          <a:p>
            <a:pPr lvl="1"/>
            <a:r>
              <a:rPr lang="en-US" dirty="0"/>
              <a:t>Y = Dependent variable computed by the equation</a:t>
            </a:r>
          </a:p>
          <a:p>
            <a:pPr lvl="1"/>
            <a:r>
              <a:rPr lang="en-US" dirty="0"/>
              <a:t>y = The actual dependent variable data point</a:t>
            </a:r>
          </a:p>
          <a:p>
            <a:pPr lvl="1"/>
            <a:r>
              <a:rPr lang="en-US" dirty="0"/>
              <a:t>a = Y intercept</a:t>
            </a:r>
          </a:p>
          <a:p>
            <a:pPr lvl="1"/>
            <a:r>
              <a:rPr lang="en-US" dirty="0"/>
              <a:t>b = Slope of the line</a:t>
            </a:r>
          </a:p>
          <a:p>
            <a:pPr lvl="1"/>
            <a:r>
              <a:rPr lang="en-US" dirty="0"/>
              <a:t>t = Time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721E556F-7539-4159-8003-832328E4655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18.2: Least Squares Method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246943"/>
              </p:ext>
            </p:extLst>
          </p:nvPr>
        </p:nvGraphicFramePr>
        <p:xfrm>
          <a:off x="5105400" y="1600200"/>
          <a:ext cx="3733800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Quarter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Sales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Quarter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Sales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2,600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1,550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2,900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4,500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2,400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4,000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3,100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4,900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63C7D7C1-05D9-448E-8950-335E78A5506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05409"/>
              </p:ext>
            </p:extLst>
          </p:nvPr>
        </p:nvGraphicFramePr>
        <p:xfrm>
          <a:off x="76200" y="2974668"/>
          <a:ext cx="4824219" cy="35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3" imgW="6298200" imgH="4571280" progId="Photoshop.Image.13">
                  <p:embed/>
                </p:oleObj>
              </mc:Choice>
              <mc:Fallback>
                <p:oleObj name="Image" r:id="rId3" imgW="6298200" imgH="4571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974668"/>
                        <a:ext cx="4824219" cy="350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Example 18.1: Calculating Totals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06" y="1891621"/>
            <a:ext cx="7185788" cy="42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5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Example 18.1: Other Calculations</a:t>
            </a: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62336"/>
              </p:ext>
            </p:extLst>
          </p:nvPr>
        </p:nvGraphicFramePr>
        <p:xfrm>
          <a:off x="76200" y="1981200"/>
          <a:ext cx="6896746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Bitmap Image" r:id="rId4" imgW="6354062" imgH="3123810" progId="Paint.Picture">
                  <p:embed/>
                </p:oleObj>
              </mc:Choice>
              <mc:Fallback>
                <p:oleObj name="Bitmap Image" r:id="rId4" imgW="6354062" imgH="3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81200"/>
                        <a:ext cx="6896746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828800"/>
            <a:ext cx="3162574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with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8F086071-D9AD-4DD1-8E82-CEFD52E7ED1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24" y="1755287"/>
            <a:ext cx="5876707" cy="4645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Forecasting and Decoupling Point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Decoupling point</a:t>
            </a:r>
            <a:r>
              <a:rPr lang="en-US" dirty="0"/>
              <a:t>: Point at which inventory is stored, which allows SC to operate independently</a:t>
            </a:r>
          </a:p>
          <a:p>
            <a:r>
              <a:rPr lang="en-US" dirty="0"/>
              <a:t>The choice of the decoupling point in a supply chain is strategic</a:t>
            </a:r>
          </a:p>
          <a:p>
            <a:r>
              <a:rPr lang="en-US" dirty="0"/>
              <a:t>Forecasting helps determine the level of inventory needed at the decoupling points</a:t>
            </a:r>
          </a:p>
          <a:p>
            <a:r>
              <a:rPr lang="en-US" dirty="0"/>
              <a:t>The decision will be affected by the error produced in the forecast and the type of product (easily inventoried or easily perishable)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D0F21F21-273B-4F2F-84DE-9782D93F6D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Series Decomposition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Chronologically ordered data are referred to as a time series</a:t>
            </a:r>
          </a:p>
          <a:p>
            <a:r>
              <a:rPr lang="en-US" dirty="0"/>
              <a:t>A time series may contain one or many elements</a:t>
            </a:r>
          </a:p>
          <a:p>
            <a:pPr lvl="1"/>
            <a:r>
              <a:rPr lang="en-US" dirty="0"/>
              <a:t>Trend, seasonal, cyclical, autocorrelation, and random</a:t>
            </a:r>
          </a:p>
          <a:p>
            <a:r>
              <a:rPr lang="en-US" dirty="0"/>
              <a:t>Identifying these elements and separating the time series data into these components is known as decomposition</a:t>
            </a:r>
          </a:p>
          <a:p>
            <a:r>
              <a:rPr lang="en-US" dirty="0"/>
              <a:t>Seasonal variation may be either additive or multiplicative</a:t>
            </a:r>
          </a:p>
          <a:p>
            <a:pPr lvl="1"/>
            <a:r>
              <a:rPr lang="en-US" sz="1800" dirty="0"/>
              <a:t>Additive:  Forecast including trend and seasonal = Trend + Seasonal</a:t>
            </a:r>
          </a:p>
          <a:p>
            <a:pPr lvl="1"/>
            <a:r>
              <a:rPr lang="en-US" sz="1800" dirty="0"/>
              <a:t>Multiplicative: Forecast including trend and seasonal = Trend × Seasonal factor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AE0F65BD-CCD0-45F8-9A8C-0D36E23A9EB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137" y="5105401"/>
            <a:ext cx="3851063" cy="14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18.3: Simple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past years, firm sold an average of 1,000 units each year</a:t>
            </a:r>
          </a:p>
          <a:p>
            <a:pPr lvl="1"/>
            <a:r>
              <a:rPr lang="en-US" dirty="0"/>
              <a:t>200 in spring</a:t>
            </a:r>
          </a:p>
          <a:p>
            <a:pPr lvl="1"/>
            <a:r>
              <a:rPr lang="en-US" dirty="0"/>
              <a:t>350 in summer</a:t>
            </a:r>
          </a:p>
          <a:p>
            <a:pPr lvl="1"/>
            <a:r>
              <a:rPr lang="en-US" dirty="0"/>
              <a:t>300 in fall</a:t>
            </a:r>
          </a:p>
          <a:p>
            <a:pPr lvl="1"/>
            <a:r>
              <a:rPr lang="en-US" dirty="0"/>
              <a:t>150 in winter</a:t>
            </a:r>
          </a:p>
          <a:p>
            <a:r>
              <a:rPr lang="en-US" dirty="0"/>
              <a:t>Find the seasonal factors</a:t>
            </a:r>
          </a:p>
          <a:p>
            <a:r>
              <a:rPr lang="en-US" dirty="0"/>
              <a:t>Using those factors, if we expected demand for next year to be 1,100 units, compute demand per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2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18.3: Finding Seasonal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00617"/>
              </p:ext>
            </p:extLst>
          </p:nvPr>
        </p:nvGraphicFramePr>
        <p:xfrm>
          <a:off x="533400" y="1905000"/>
          <a:ext cx="8001000" cy="383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Image" r:id="rId3" imgW="8990280" imgH="4304520" progId="Photoshop.Image.13">
                  <p:embed/>
                </p:oleObj>
              </mc:Choice>
              <mc:Fallback>
                <p:oleObj name="Image" r:id="rId3" imgW="8990280" imgH="4304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905000"/>
                        <a:ext cx="8001000" cy="383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219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18.3: Forecast for Next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38742"/>
              </p:ext>
            </p:extLst>
          </p:nvPr>
        </p:nvGraphicFramePr>
        <p:xfrm>
          <a:off x="344521" y="1905000"/>
          <a:ext cx="845495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Image" r:id="rId3" imgW="13244400" imgH="4774320" progId="Photoshop.Image.13">
                  <p:embed/>
                </p:oleObj>
              </mc:Choice>
              <mc:Fallback>
                <p:oleObj name="Image" r:id="rId3" imgW="13244400" imgH="4774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521" y="1905000"/>
                        <a:ext cx="8454958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85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Decomposition Using Least Squares Regression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Decompose the time series into its components</a:t>
            </a:r>
          </a:p>
          <a:p>
            <a:pPr marL="731837" lvl="1" indent="-457200">
              <a:buFont typeface="+mj-lt"/>
              <a:buAutoNum type="alphaLcPeriod"/>
            </a:pPr>
            <a:r>
              <a:rPr lang="en-US" dirty="0"/>
              <a:t>Find seasonal component</a:t>
            </a:r>
          </a:p>
          <a:p>
            <a:pPr marL="731837" lvl="1" indent="-457200">
              <a:buFont typeface="+mj-lt"/>
              <a:buAutoNum type="alphaLcPeriod"/>
            </a:pPr>
            <a:r>
              <a:rPr lang="en-US" dirty="0"/>
              <a:t>Deseasonalize the demand</a:t>
            </a:r>
          </a:p>
          <a:p>
            <a:pPr marL="731837" lvl="1" indent="-457200">
              <a:buFont typeface="+mj-lt"/>
              <a:buAutoNum type="alphaLcPeriod"/>
            </a:pPr>
            <a:r>
              <a:rPr lang="en-US" dirty="0"/>
              <a:t>Find trend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Forecast future values of each component</a:t>
            </a:r>
          </a:p>
          <a:p>
            <a:pPr marL="731837" lvl="1" indent="-457200">
              <a:buFont typeface="+mj-lt"/>
              <a:buAutoNum type="alphaLcPeriod"/>
            </a:pPr>
            <a:r>
              <a:rPr lang="en-US" dirty="0"/>
              <a:t>Project trend component into the future</a:t>
            </a:r>
          </a:p>
          <a:p>
            <a:pPr marL="731837" lvl="1" indent="-457200">
              <a:buFont typeface="+mj-lt"/>
              <a:buAutoNum type="alphaLcPeriod"/>
            </a:pPr>
            <a:r>
              <a:rPr lang="en-US" dirty="0"/>
              <a:t>Multiply trend component by seasonal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6594DB77-68A1-4431-BE55-C1BED5D4BB5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Deseasonalized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09259"/>
            <a:ext cx="7543800" cy="48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2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Step 1: determine the seasonal factor</a:t>
                </a:r>
              </a:p>
              <a:p>
                <a:pPr lvl="1"/>
                <a:r>
                  <a:rPr lang="en-US" dirty="0"/>
                  <a:t>Column 4 develops an average for the same quarters in the three-year period</a:t>
                </a:r>
              </a:p>
              <a:p>
                <a:pPr lvl="1"/>
                <a:r>
                  <a:rPr lang="en-US" dirty="0"/>
                  <a:t>Average of all 12 periods (column 3)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33,350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=2,779.2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of the same quarters for each year</a:t>
                </a:r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2,400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3,800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=2,266.7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1,550+3,100+4,500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=3,050</m:t>
                    </m:r>
                  </m:oMath>
                </a14:m>
                <a:endParaRPr lang="en-US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1,500+2,600+4,000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=2,700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1,500+2,900+4,900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=3,100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Seasonal factor is value from column 4 divided by overall average of 2,779.2</a:t>
                </a:r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2,266.7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2,779.2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3,050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2,779.2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=1.10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2,700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2,779.2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=0.97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2,779.2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=1.12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0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2: deseasonalize the original data</a:t>
                </a:r>
              </a:p>
              <a:p>
                <a:pPr lvl="1"/>
                <a:r>
                  <a:rPr lang="en-US" dirty="0"/>
                  <a:t>Column 3 is divided by the appropriate seasonal factor</a:t>
                </a:r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=735.7, 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=2,942.6,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3,800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=4,659.2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=1,412.4,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2,824.7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4,100.4</m:t>
                    </m:r>
                  </m:oMath>
                </a14:m>
                <a:endParaRPr lang="en-US" b="0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=1,544.0,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0.97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2,676.2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4,000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0.97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4,117.3</m:t>
                    </m:r>
                  </m:oMath>
                </a14:m>
                <a:endParaRPr lang="en-US" dirty="0"/>
              </a:p>
              <a:p>
                <a:pPr marL="890587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=1,344.8,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2,900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2,599.9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4,900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4,392.9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3: develop a least squares regression line for the deseasonalized data</a:t>
                </a:r>
              </a:p>
              <a:p>
                <a:pPr lvl="1"/>
                <a:r>
                  <a:rPr lang="en-US" dirty="0"/>
                  <a:t>Y = a + </a:t>
                </a:r>
                <a:r>
                  <a:rPr lang="en-US" dirty="0" err="1"/>
                  <a:t>bt</a:t>
                </a:r>
                <a:endParaRPr lang="en-US" dirty="0"/>
              </a:p>
              <a:p>
                <a:pPr lvl="1"/>
                <a:r>
                  <a:rPr lang="en-US" dirty="0"/>
                  <a:t>Calculations shown in exhibit</a:t>
                </a:r>
              </a:p>
              <a:p>
                <a:pPr lvl="1"/>
                <a:r>
                  <a:rPr lang="en-US" dirty="0"/>
                  <a:t>Values are a = 554.9 and b = 342.2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57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1CA2F62D-E52F-4014-A217-DF781B469E0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3516216"/>
            <a:ext cx="8229600" cy="29607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4: project the regression line through the period to be forecast</a:t>
            </a:r>
          </a:p>
          <a:p>
            <a:pPr lvl="1"/>
            <a:r>
              <a:rPr lang="en-US" dirty="0"/>
              <a:t>Use slope and intercept given earlier</a:t>
            </a:r>
          </a:p>
          <a:p>
            <a:pPr lvl="1"/>
            <a:r>
              <a:rPr lang="en-US" dirty="0"/>
              <a:t>Use period numbers (t) of 13-16</a:t>
            </a:r>
          </a:p>
          <a:p>
            <a:pPr lvl="1"/>
            <a:r>
              <a:rPr lang="en-US" dirty="0"/>
              <a:t>Results shown in third column above</a:t>
            </a:r>
          </a:p>
          <a:p>
            <a:r>
              <a:rPr lang="en-US" dirty="0"/>
              <a:t>Step 5: create the final forecast by adjusting the regression line by the seasonal factor</a:t>
            </a:r>
          </a:p>
          <a:p>
            <a:pPr lvl="1"/>
            <a:r>
              <a:rPr lang="en-US" dirty="0"/>
              <a:t>Third column times appropriate seasonal factor in column four</a:t>
            </a:r>
          </a:p>
          <a:p>
            <a:pPr lvl="1"/>
            <a:r>
              <a:rPr lang="en-US" dirty="0"/>
              <a:t>Final forecast shown in fifth column above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134976" cy="18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 error is the difference between the forecast value and what actually occurred</a:t>
            </a:r>
          </a:p>
          <a:p>
            <a:r>
              <a:rPr lang="en-US" dirty="0"/>
              <a:t>Can come from a variety of sources</a:t>
            </a:r>
          </a:p>
          <a:p>
            <a:r>
              <a:rPr lang="en-US" dirty="0"/>
              <a:t>All forecasts contain some level of error</a:t>
            </a:r>
          </a:p>
          <a:p>
            <a:r>
              <a:rPr lang="en-US" dirty="0"/>
              <a:t>Sources of error</a:t>
            </a:r>
          </a:p>
          <a:p>
            <a:pPr lvl="1"/>
            <a:r>
              <a:rPr lang="en-US" b="1" dirty="0"/>
              <a:t>Bias</a:t>
            </a:r>
            <a:r>
              <a:rPr lang="en-US" dirty="0"/>
              <a:t>: when a consistent mistake is made</a:t>
            </a:r>
          </a:p>
          <a:p>
            <a:pPr lvl="1"/>
            <a:r>
              <a:rPr lang="en-US" b="1" dirty="0"/>
              <a:t>Random</a:t>
            </a:r>
            <a:r>
              <a:rPr lang="en-US" dirty="0"/>
              <a:t>: errors that are not explained by the model being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EBDB6DFC-EC6F-44F1-B58F-8E7E4727FF7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Forecasting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four basic types of forecasts</a:t>
            </a:r>
          </a:p>
          <a:p>
            <a:pPr marL="879475" lvl="1" indent="-514350">
              <a:buFont typeface="Tw Cen MT" pitchFamily="34" charset="0"/>
              <a:buAutoNum type="arabicPeriod"/>
            </a:pPr>
            <a:r>
              <a:rPr lang="en-US" dirty="0"/>
              <a:t>Qualitative</a:t>
            </a:r>
          </a:p>
          <a:p>
            <a:pPr marL="879475" lvl="1" indent="-514350">
              <a:buFont typeface="Tw Cen MT" pitchFamily="34" charset="0"/>
              <a:buAutoNum type="arabicPeriod"/>
            </a:pPr>
            <a:r>
              <a:rPr lang="en-US" dirty="0"/>
              <a:t>Time series analysis</a:t>
            </a:r>
          </a:p>
          <a:p>
            <a:pPr marL="879475" lvl="1" indent="-514350">
              <a:buFont typeface="Tw Cen MT" pitchFamily="34" charset="0"/>
              <a:buAutoNum type="arabicPeriod"/>
            </a:pPr>
            <a:r>
              <a:rPr lang="en-US" dirty="0"/>
              <a:t>Causal relationships</a:t>
            </a:r>
          </a:p>
          <a:p>
            <a:pPr marL="879475" lvl="1" indent="-514350">
              <a:buFont typeface="Tw Cen MT" pitchFamily="34" charset="0"/>
              <a:buAutoNum type="arabicPeriod"/>
            </a:pPr>
            <a:r>
              <a:rPr lang="en-US" dirty="0"/>
              <a:t>Simulation</a:t>
            </a:r>
          </a:p>
          <a:p>
            <a:r>
              <a:rPr lang="en-US" dirty="0"/>
              <a:t>Time series analysis is based on the idea that data relating to past demand can be used to predict future demand</a:t>
            </a:r>
          </a:p>
          <a:p>
            <a:r>
              <a:rPr lang="en-US" dirty="0"/>
              <a:t>Chapter focuses on qualitative and time series techniques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5641679F-3783-4266-B8CF-549A7DE91B0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 absolute deviation (MAD)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Ideally, MAD will be zero (no forecasting error)</a:t>
                </a:r>
              </a:p>
              <a:p>
                <a:pPr lvl="1"/>
                <a:r>
                  <a:rPr lang="en-US" dirty="0"/>
                  <a:t>Larger values of MAD indicate a less accurate model</a:t>
                </a:r>
              </a:p>
              <a:p>
                <a:r>
                  <a:rPr lang="en-US" dirty="0"/>
                  <a:t>Mean absolute percent error (MAPE)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𝑀𝐴𝑃𝐸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𝑑𝑒𝑚𝑎𝑛𝑑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Scales the forecast error to the magnitude of demand</a:t>
                </a:r>
              </a:p>
              <a:p>
                <a:r>
                  <a:rPr lang="en-US" dirty="0"/>
                  <a:t>Tracking signal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𝑅𝑢𝑛𝑛𝑖𝑛𝑔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𝑓𝑜𝑟𝑒𝑐𝑎𝑠𝑡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𝑒𝑟𝑟𝑜𝑟𝑠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𝑀𝐴𝐷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Indicates whether forecast errors are accumulating over time (either positive or negative errors)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EBDB6DFC-EC6F-44F1-B58F-8E7E4727FF7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4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Forecast Error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2D691581-C8DB-4F9A-AF80-99B7DDBA4B7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9" y="2057401"/>
            <a:ext cx="8318241" cy="342260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Causal Relationship Forecasting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Causal relationship forecasting uses independent variables other than time to predict future demand</a:t>
            </a:r>
          </a:p>
          <a:p>
            <a:pPr lvl="1"/>
            <a:r>
              <a:rPr lang="en-US" dirty="0"/>
              <a:t>This independent variable must be a leading indicator</a:t>
            </a:r>
          </a:p>
          <a:p>
            <a:pPr lvl="1"/>
            <a:r>
              <a:rPr lang="en-US" dirty="0"/>
              <a:t>For example, using rain to forecast sales of umbrellas</a:t>
            </a:r>
          </a:p>
          <a:p>
            <a:r>
              <a:rPr lang="en-US" dirty="0"/>
              <a:t>Many apparently causal relationships are actually just correlated events</a:t>
            </a:r>
          </a:p>
          <a:p>
            <a:pPr lvl="1"/>
            <a:r>
              <a:rPr lang="en-US" dirty="0"/>
              <a:t>Care must be taken when selecting causal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6840C148-319D-4C6F-B0B0-681E8DB144D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Regression Techniques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more than one independent variable may be a valid predictor of future demand</a:t>
            </a:r>
          </a:p>
          <a:p>
            <a:r>
              <a:rPr lang="en-US" dirty="0"/>
              <a:t>In this case, the forecast analyst may utilize multiple regression</a:t>
            </a:r>
          </a:p>
          <a:p>
            <a:pPr lvl="1"/>
            <a:r>
              <a:rPr lang="en-US" dirty="0"/>
              <a:t>Analogous to linear regression analysis, but with multiple independent variables</a:t>
            </a:r>
          </a:p>
          <a:p>
            <a:pPr lvl="1"/>
            <a:r>
              <a:rPr lang="en-US" dirty="0"/>
              <a:t>Multiple regression supported by statistical software packages</a:t>
            </a:r>
          </a:p>
          <a:p>
            <a:r>
              <a:rPr lang="en-US" dirty="0"/>
              <a:t>Requires collecting additional data to perform the forecast</a:t>
            </a:r>
          </a:p>
          <a:p>
            <a:pPr lvl="1"/>
            <a:r>
              <a:rPr lang="en-US" dirty="0"/>
              <a:t>Some of that data will likely come from outside the firm</a:t>
            </a:r>
          </a:p>
          <a:p>
            <a:r>
              <a:rPr lang="en-US" dirty="0"/>
              <a:t>Microsoft Excel supports multiple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75CECFB1-5BBA-4499-8104-A115C7B979EA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Forecasting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used to take advantage of expert knowledge</a:t>
            </a:r>
          </a:p>
          <a:p>
            <a:r>
              <a:rPr lang="en-US" dirty="0"/>
              <a:t>Useful when judgment is required, when products are new, or if the firm has little experience in a new market</a:t>
            </a:r>
          </a:p>
          <a:p>
            <a:r>
              <a:rPr lang="en-US" dirty="0"/>
              <a:t>Examples…</a:t>
            </a:r>
          </a:p>
          <a:p>
            <a:pPr lvl="1"/>
            <a:r>
              <a:rPr lang="en-US" dirty="0"/>
              <a:t>Market research</a:t>
            </a:r>
          </a:p>
          <a:p>
            <a:pPr lvl="1"/>
            <a:r>
              <a:rPr lang="en-US" dirty="0"/>
              <a:t>Panel consensus</a:t>
            </a:r>
          </a:p>
          <a:p>
            <a:pPr lvl="1"/>
            <a:r>
              <a:rPr lang="en-US" dirty="0"/>
              <a:t>Historical analogy</a:t>
            </a:r>
          </a:p>
          <a:p>
            <a:pPr lvl="1"/>
            <a:r>
              <a:rPr lang="en-US" dirty="0"/>
              <a:t>Delphi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46731533-D096-4D71-9C75-0F103EB20E4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Collaborative Planning, Forecasting, and Replenishment (CPFR)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web-based process used to coordinate the efforts of a supply chain</a:t>
            </a:r>
          </a:p>
          <a:p>
            <a:pPr lvl="1"/>
            <a:r>
              <a:rPr lang="en-US" dirty="0"/>
              <a:t>Demand forecasting</a:t>
            </a:r>
          </a:p>
          <a:p>
            <a:pPr lvl="1"/>
            <a:r>
              <a:rPr lang="en-US" dirty="0"/>
              <a:t>Production and purchasing</a:t>
            </a:r>
          </a:p>
          <a:p>
            <a:pPr lvl="1"/>
            <a:r>
              <a:rPr lang="en-US" dirty="0"/>
              <a:t>Inventory replenishment</a:t>
            </a:r>
          </a:p>
          <a:p>
            <a:r>
              <a:rPr lang="en-US" dirty="0"/>
              <a:t>Integrates all members of a supply chain – manufacturers, distributors, and retailers</a:t>
            </a:r>
          </a:p>
          <a:p>
            <a:r>
              <a:rPr lang="en-US" dirty="0"/>
              <a:t>Depends upon the exchange of internal information to provide a more reliable view of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EBA3AB65-081B-4CA1-8031-87224828218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CPFR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18-</a:t>
            </a:r>
            <a:fld id="{4DD6B758-B759-414B-B4BF-D93F41914D0C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683329"/>
          <a:ext cx="8686800" cy="486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Strategic forecasts are longer term and usually involve forecasting demand for a group of products</a:t>
            </a:r>
          </a:p>
          <a:p>
            <a:r>
              <a:rPr lang="en-US" dirty="0"/>
              <a:t>Tactical forecasts would cover only a short period of time</a:t>
            </a:r>
          </a:p>
          <a:p>
            <a:r>
              <a:rPr lang="en-US" dirty="0"/>
              <a:t>Demand can be broken down or “decomposed” into basic elements, such as trend, seasonality, and random variation</a:t>
            </a:r>
          </a:p>
          <a:p>
            <a:r>
              <a:rPr lang="en-US" dirty="0"/>
              <a:t>Four different time series models are evaluated</a:t>
            </a:r>
          </a:p>
          <a:p>
            <a:pPr lvl="1"/>
            <a:r>
              <a:rPr lang="en-US" dirty="0"/>
              <a:t>(1) simple moving average, (2) weighted moving average, (3) exponential smoothing, and (4) linear regression</a:t>
            </a:r>
          </a:p>
          <a:p>
            <a:r>
              <a:rPr lang="en-US" dirty="0"/>
              <a:t>Causal relationship forecasting is different from time series</a:t>
            </a:r>
          </a:p>
          <a:p>
            <a:r>
              <a:rPr lang="en-US" dirty="0"/>
              <a:t>The quality of a forecast is measured based on its error</a:t>
            </a:r>
          </a:p>
          <a:p>
            <a:r>
              <a:rPr lang="en-US" dirty="0"/>
              <a:t>Qualitative techniques depend more on judgment or the opinions of experts</a:t>
            </a:r>
          </a:p>
          <a:p>
            <a:pPr lvl="1"/>
            <a:r>
              <a:rPr lang="en-US" dirty="0"/>
              <a:t>These techniques typically involve a structured process so that experience can be acquired and accuracy assessed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8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This is a type of forecast used to make long-term decisions, such as where to locate a warehouse or how many employees to have in a plant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is the type of demand that is most appropriate for using forecasting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is a term used for actually influencing the sale of a product or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These are the six major components of demand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type of analysis is most appropriate when the past is a good predictor of the future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is identifying and separating time series data into components of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18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</a:t>
            </a:r>
            <a:r>
              <a:rPr lang="en-US" sz="2000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Your forecast is, on average, incorrect by about 10 percent</a:t>
            </a:r>
          </a:p>
          <a:p>
            <a:pPr lvl="1"/>
            <a:r>
              <a:rPr lang="en-US" dirty="0"/>
              <a:t>The average demand is 130 units</a:t>
            </a:r>
          </a:p>
          <a:p>
            <a:pPr lvl="1"/>
            <a:r>
              <a:rPr lang="en-US" dirty="0"/>
              <a:t>What is the MAD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If the tracking signal for your forecast was consistently positive, you could then say this about your forecasting technique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What would you suggest to improve the forecast described in question 8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You know that sales are greatly influenced by the amount your firm advertises in the local paper</a:t>
            </a:r>
          </a:p>
          <a:p>
            <a:pPr lvl="1"/>
            <a:r>
              <a:rPr lang="en-US" dirty="0"/>
              <a:t>What forecasting technique would you suggest trying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What forecasting tool is most appropriate when closely working with customers dependent on </a:t>
            </a:r>
            <a:r>
              <a:rPr lang="en-US"/>
              <a:t>your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9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Components of Demand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Average demand for a period of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Trend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Seasonal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Cyclical 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Random variation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Autocorrelation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Product Demand Consisting of a Growth Trend and Seasonal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5" y="2057400"/>
            <a:ext cx="7718776" cy="3476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18.1</a:t>
            </a:r>
          </a:p>
        </p:txBody>
      </p:sp>
    </p:spTree>
    <p:extLst>
      <p:ext uri="{BB962C8B-B14F-4D97-AF65-F5344CB8AC3E}">
        <p14:creationId xmlns:p14="http://schemas.microsoft.com/office/powerpoint/2010/main" val="105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Cyclical factors are more difficult to determine because the time span may be unknown or the cause of the cycle may not be considered</a:t>
            </a:r>
          </a:p>
          <a:p>
            <a:pPr lvl="1"/>
            <a:r>
              <a:rPr lang="en-US" dirty="0"/>
              <a:t>Political elections, war, economic conditions, or sociological pressures</a:t>
            </a:r>
          </a:p>
          <a:p>
            <a:r>
              <a:rPr lang="en-US" dirty="0"/>
              <a:t>Random variations are caused by chance events</a:t>
            </a:r>
          </a:p>
          <a:p>
            <a:pPr lvl="1"/>
            <a:r>
              <a:rPr lang="en-US" dirty="0"/>
              <a:t>If we cannot identify the cause of variation, it is assumed to be purely random chance</a:t>
            </a:r>
          </a:p>
          <a:p>
            <a:r>
              <a:rPr lang="en-US" dirty="0"/>
              <a:t>Autocorrelation denotes that the value expected at any point is highly correlated with its own past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F475DD2-2A6B-44D6-B884-4882C09A8E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Lines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of trend lines is a common starting point when developing a forecast</a:t>
            </a:r>
          </a:p>
          <a:p>
            <a:r>
              <a:rPr lang="en-US" dirty="0"/>
              <a:t>Common trend types include linear, S-curve, asymptotic, and exponential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BCE594CA-D0E1-46ED-9389-609E598DA6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86163"/>
            <a:ext cx="3429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18.2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Series Analysis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Short term</a:t>
            </a:r>
            <a:r>
              <a:rPr lang="en-US" altLang="en-US" dirty="0"/>
              <a:t>: forecast under three months</a:t>
            </a:r>
          </a:p>
          <a:p>
            <a:pPr lvl="1"/>
            <a:r>
              <a:rPr lang="en-US" altLang="en-US" dirty="0"/>
              <a:t>Tactical decisions</a:t>
            </a:r>
          </a:p>
          <a:p>
            <a:r>
              <a:rPr lang="en-US" altLang="en-US" b="1" dirty="0"/>
              <a:t>Medium term</a:t>
            </a:r>
            <a:r>
              <a:rPr lang="en-US" altLang="en-US" dirty="0"/>
              <a:t>: three months to two years</a:t>
            </a:r>
          </a:p>
          <a:p>
            <a:pPr lvl="1"/>
            <a:r>
              <a:rPr lang="en-US" altLang="en-US" dirty="0"/>
              <a:t>Capturing seasonal effects</a:t>
            </a:r>
          </a:p>
          <a:p>
            <a:r>
              <a:rPr lang="en-US" altLang="en-US" b="1" dirty="0"/>
              <a:t>Long term</a:t>
            </a:r>
            <a:r>
              <a:rPr lang="en-US" altLang="en-US" dirty="0"/>
              <a:t>: forecast longer than two years</a:t>
            </a:r>
          </a:p>
          <a:p>
            <a:pPr lvl="1"/>
            <a:r>
              <a:rPr lang="en-US" altLang="en-US" dirty="0"/>
              <a:t>Detecting general trends</a:t>
            </a:r>
          </a:p>
          <a:p>
            <a:pPr lvl="1"/>
            <a:r>
              <a:rPr lang="en-US" altLang="en-US" dirty="0"/>
              <a:t>Identifying major turning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CA2F62D-E52F-4014-A217-DF781B469E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cobs 15">
  <a:themeElements>
    <a:clrScheme name="Custom 1">
      <a:dk1>
        <a:srgbClr val="0A658C"/>
      </a:dk1>
      <a:lt1>
        <a:sysClr val="window" lastClr="FFFFFF"/>
      </a:lt1>
      <a:dk2>
        <a:srgbClr val="0A658C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15" id="{AA0FF940-185A-4B65-B35C-DB8CDBD6AC87}" vid="{47819D0E-1C6C-4503-90FE-3C90CBDFFF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A658C"/>
    </a:dk1>
    <a:lt1>
      <a:sysClr val="window" lastClr="FFFFFF"/>
    </a:lt1>
    <a:dk2>
      <a:srgbClr val="0A658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Jacobs 15</Template>
  <TotalTime>615</TotalTime>
  <Words>2839</Words>
  <Application>Microsoft Macintosh PowerPoint</Application>
  <PresentationFormat>On-screen Show (4:3)</PresentationFormat>
  <Paragraphs>435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Symbol</vt:lpstr>
      <vt:lpstr>Times New Roman</vt:lpstr>
      <vt:lpstr>Tw Cen MT</vt:lpstr>
      <vt:lpstr>Jacobs 15</vt:lpstr>
      <vt:lpstr>Image</vt:lpstr>
      <vt:lpstr>Bitmap Image</vt:lpstr>
      <vt:lpstr>Chapter 18: Forecasting</vt:lpstr>
      <vt:lpstr>Forecasting in Operations and Supply Chain Management</vt:lpstr>
      <vt:lpstr>Forecasting and Decoupling Point</vt:lpstr>
      <vt:lpstr>Types of Forecasting</vt:lpstr>
      <vt:lpstr>Components of Demand</vt:lpstr>
      <vt:lpstr>Historical Product Demand Consisting of a Growth Trend and Seasonal Demand</vt:lpstr>
      <vt:lpstr>Remaining Components</vt:lpstr>
      <vt:lpstr>Trend Lines</vt:lpstr>
      <vt:lpstr>Time Series Analysis</vt:lpstr>
      <vt:lpstr>Factors Affecting Forecasting Model Selection</vt:lpstr>
      <vt:lpstr>A Guide to Selecting an Appropriate Forecasting Method</vt:lpstr>
      <vt:lpstr>Simple Moving Average</vt:lpstr>
      <vt:lpstr>Simple Moving Average – Example</vt:lpstr>
      <vt:lpstr>Weighted Moving Average</vt:lpstr>
      <vt:lpstr>Selecting Weights</vt:lpstr>
      <vt:lpstr>Exponential Smoothing</vt:lpstr>
      <vt:lpstr>Exponential Smoothing Model</vt:lpstr>
      <vt:lpstr>Exponential Smoothing Example (=0.20)</vt:lpstr>
      <vt:lpstr>First Forecast</vt:lpstr>
      <vt:lpstr>Exponential Forecasts vs. Actual Demand for Product over Time Showing Forecast Lag</vt:lpstr>
      <vt:lpstr>Exponential Smoothing with Trend</vt:lpstr>
      <vt:lpstr>Trend Effects Equations</vt:lpstr>
      <vt:lpstr>Example 18.1: Forecast Including Trend</vt:lpstr>
      <vt:lpstr>Choosing Alpha and Delta</vt:lpstr>
      <vt:lpstr>Linear Regression Analysis</vt:lpstr>
      <vt:lpstr>Example 18.2: Least Squares Method</vt:lpstr>
      <vt:lpstr>Example 18.1: Calculating Totals</vt:lpstr>
      <vt:lpstr>Example 18.1: Other Calculations</vt:lpstr>
      <vt:lpstr>Regression with Excel</vt:lpstr>
      <vt:lpstr>Time Series Decomposition</vt:lpstr>
      <vt:lpstr>Example 18.3: Simple Proportion</vt:lpstr>
      <vt:lpstr>Example 18.3: Finding Seasonal Factors</vt:lpstr>
      <vt:lpstr>Example 18.3: Forecast for Next Year</vt:lpstr>
      <vt:lpstr>Decomposition Using Least Squares Regression</vt:lpstr>
      <vt:lpstr>Example: Deseasonalized Demand</vt:lpstr>
      <vt:lpstr>Example Continued</vt:lpstr>
      <vt:lpstr>Example Continued</vt:lpstr>
      <vt:lpstr>Example Continued</vt:lpstr>
      <vt:lpstr>Forecast Errors</vt:lpstr>
      <vt:lpstr>Measures of Error</vt:lpstr>
      <vt:lpstr>Computing Forecast Error</vt:lpstr>
      <vt:lpstr>Causal Relationship Forecasting</vt:lpstr>
      <vt:lpstr>Multiple Regression Techniques</vt:lpstr>
      <vt:lpstr>Qualitative Forecasting Techniques</vt:lpstr>
      <vt:lpstr>Collaborative Planning, Forecasting, and Replenishment (CPFR)</vt:lpstr>
      <vt:lpstr>CPFR Steps</vt:lpstr>
      <vt:lpstr>Summary</vt:lpstr>
      <vt:lpstr>Practice Exam</vt:lpstr>
      <vt:lpstr>Practice Exam Continued</vt:lpstr>
    </vt:vector>
  </TitlesOfParts>
  <Manager>Camille Corum</Manager>
  <Company>The McGraw-Hill Companies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</dc:title>
  <dc:subject>Operations Management</dc:subject>
  <dc:creator>Dr. Ronny Richardson DrRonnyRichardson@gmail.com</dc:creator>
  <cp:lastModifiedBy>Xin James He</cp:lastModifiedBy>
  <cp:revision>75</cp:revision>
  <dcterms:created xsi:type="dcterms:W3CDTF">2012-08-16T13:11:05Z</dcterms:created>
  <dcterms:modified xsi:type="dcterms:W3CDTF">2017-11-07T02:19:06Z</dcterms:modified>
</cp:coreProperties>
</file>