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7" r:id="rId1"/>
  </p:sldMasterIdLst>
  <p:notesMasterIdLst>
    <p:notesMasterId r:id="rId33"/>
  </p:notesMasterIdLst>
  <p:sldIdLst>
    <p:sldId id="256" r:id="rId2"/>
    <p:sldId id="258" r:id="rId3"/>
    <p:sldId id="259" r:id="rId4"/>
    <p:sldId id="260" r:id="rId5"/>
    <p:sldId id="261" r:id="rId6"/>
    <p:sldId id="262" r:id="rId7"/>
    <p:sldId id="263" r:id="rId8"/>
    <p:sldId id="264" r:id="rId9"/>
    <p:sldId id="284" r:id="rId10"/>
    <p:sldId id="285" r:id="rId11"/>
    <p:sldId id="286" r:id="rId12"/>
    <p:sldId id="287" r:id="rId13"/>
    <p:sldId id="288" r:id="rId14"/>
    <p:sldId id="267" r:id="rId15"/>
    <p:sldId id="268" r:id="rId16"/>
    <p:sldId id="289" r:id="rId17"/>
    <p:sldId id="269" r:id="rId18"/>
    <p:sldId id="270" r:id="rId19"/>
    <p:sldId id="271" r:id="rId20"/>
    <p:sldId id="272" r:id="rId21"/>
    <p:sldId id="273" r:id="rId22"/>
    <p:sldId id="274" r:id="rId23"/>
    <p:sldId id="275" r:id="rId24"/>
    <p:sldId id="276" r:id="rId25"/>
    <p:sldId id="279" r:id="rId26"/>
    <p:sldId id="280" r:id="rId27"/>
    <p:sldId id="281" r:id="rId28"/>
    <p:sldId id="283" r:id="rId29"/>
    <p:sldId id="290" r:id="rId30"/>
    <p:sldId id="291" r:id="rId31"/>
    <p:sldId id="292"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5232" autoAdjust="0"/>
  </p:normalViewPr>
  <p:slideViewPr>
    <p:cSldViewPr>
      <p:cViewPr varScale="1">
        <p:scale>
          <a:sx n="90" d="100"/>
          <a:sy n="90" d="100"/>
        </p:scale>
        <p:origin x="15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5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5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B4BECF-B5D2-4D26-ADB2-79B247672D48}" type="doc">
      <dgm:prSet loTypeId="urn:microsoft.com/office/officeart/2005/8/layout/list1" loCatId="list" qsTypeId="urn:microsoft.com/office/officeart/2005/8/quickstyle/simple1#53" qsCatId="simple" csTypeId="urn:microsoft.com/office/officeart/2005/8/colors/accent1_2#53" csCatId="accent1" phldr="1"/>
      <dgm:spPr/>
      <dgm:t>
        <a:bodyPr/>
        <a:lstStyle/>
        <a:p>
          <a:endParaRPr lang="en-US"/>
        </a:p>
      </dgm:t>
    </dgm:pt>
    <dgm:pt modelId="{A89CC618-C07B-4ED8-BDA8-E6D67E5AA29D}">
      <dgm:prSet phldrT="[Text]"/>
      <dgm:spPr/>
      <dgm:t>
        <a:bodyPr/>
        <a:lstStyle/>
        <a:p>
          <a:r>
            <a:rPr lang="en-US" dirty="0"/>
            <a:t>Long-range planning</a:t>
          </a:r>
        </a:p>
      </dgm:t>
    </dgm:pt>
    <dgm:pt modelId="{577CF309-78E1-4F18-8743-47BD50FC6D9D}" type="parTrans" cxnId="{3B100207-031C-4DDE-96AE-E022D01B131C}">
      <dgm:prSet/>
      <dgm:spPr/>
      <dgm:t>
        <a:bodyPr/>
        <a:lstStyle/>
        <a:p>
          <a:endParaRPr lang="en-US"/>
        </a:p>
      </dgm:t>
    </dgm:pt>
    <dgm:pt modelId="{BF7BCEAB-E6F5-41EC-8313-63CE39CA1A18}" type="sibTrans" cxnId="{3B100207-031C-4DDE-96AE-E022D01B131C}">
      <dgm:prSet/>
      <dgm:spPr/>
      <dgm:t>
        <a:bodyPr/>
        <a:lstStyle/>
        <a:p>
          <a:endParaRPr lang="en-US"/>
        </a:p>
      </dgm:t>
    </dgm:pt>
    <dgm:pt modelId="{B40554B4-2CE2-4A6A-86B6-BEDCA04FBE51}">
      <dgm:prSet phldrT="[Text]"/>
      <dgm:spPr/>
      <dgm:t>
        <a:bodyPr/>
        <a:lstStyle/>
        <a:p>
          <a:r>
            <a:rPr lang="en-US" dirty="0"/>
            <a:t>Planning focusing on a horizon greater than one year</a:t>
          </a:r>
        </a:p>
      </dgm:t>
    </dgm:pt>
    <dgm:pt modelId="{CED02AA0-BD99-4541-97B8-C7FFB043E9EF}" type="parTrans" cxnId="{854A1329-CEB8-4B7A-8207-084AB0FB3793}">
      <dgm:prSet/>
      <dgm:spPr/>
      <dgm:t>
        <a:bodyPr/>
        <a:lstStyle/>
        <a:p>
          <a:endParaRPr lang="en-US"/>
        </a:p>
      </dgm:t>
    </dgm:pt>
    <dgm:pt modelId="{96AF6F0D-B6A6-40C7-B39C-702668732612}" type="sibTrans" cxnId="{854A1329-CEB8-4B7A-8207-084AB0FB3793}">
      <dgm:prSet/>
      <dgm:spPr/>
      <dgm:t>
        <a:bodyPr/>
        <a:lstStyle/>
        <a:p>
          <a:endParaRPr lang="en-US"/>
        </a:p>
      </dgm:t>
    </dgm:pt>
    <dgm:pt modelId="{3A5C9216-8196-456A-868F-5AFB016E9EDD}">
      <dgm:prSet phldrT="[Text]"/>
      <dgm:spPr/>
      <dgm:t>
        <a:bodyPr/>
        <a:lstStyle/>
        <a:p>
          <a:r>
            <a:rPr lang="en-US" b="0" dirty="0"/>
            <a:t>Intermediate-range planning</a:t>
          </a:r>
        </a:p>
      </dgm:t>
    </dgm:pt>
    <dgm:pt modelId="{BEB00C22-A946-491A-A564-E4C2414ED96F}" type="parTrans" cxnId="{0916729F-559F-4F2A-A52C-B1C1F1AF6FD2}">
      <dgm:prSet/>
      <dgm:spPr/>
      <dgm:t>
        <a:bodyPr/>
        <a:lstStyle/>
        <a:p>
          <a:endParaRPr lang="en-US"/>
        </a:p>
      </dgm:t>
    </dgm:pt>
    <dgm:pt modelId="{A9BD0511-F646-4187-85A4-3FA79EDA217E}" type="sibTrans" cxnId="{0916729F-559F-4F2A-A52C-B1C1F1AF6FD2}">
      <dgm:prSet/>
      <dgm:spPr/>
      <dgm:t>
        <a:bodyPr/>
        <a:lstStyle/>
        <a:p>
          <a:endParaRPr lang="en-US"/>
        </a:p>
      </dgm:t>
    </dgm:pt>
    <dgm:pt modelId="{59F89A84-756A-414D-9DE3-241D23AEBBF3}">
      <dgm:prSet phldrT="[Text]"/>
      <dgm:spPr/>
      <dgm:t>
        <a:bodyPr/>
        <a:lstStyle/>
        <a:p>
          <a:r>
            <a:rPr lang="en-US" dirty="0"/>
            <a:t>Planning focusing on a period from 3 to 18 months</a:t>
          </a:r>
          <a:endParaRPr lang="en-US" b="0" dirty="0"/>
        </a:p>
      </dgm:t>
    </dgm:pt>
    <dgm:pt modelId="{D41A2AFE-B17F-4203-8F9F-3C37D796636F}" type="parTrans" cxnId="{1706B13D-C8F6-48DD-97C9-D7DE18396C8C}">
      <dgm:prSet/>
      <dgm:spPr/>
      <dgm:t>
        <a:bodyPr/>
        <a:lstStyle/>
        <a:p>
          <a:endParaRPr lang="en-US"/>
        </a:p>
      </dgm:t>
    </dgm:pt>
    <dgm:pt modelId="{BA249786-EB20-4458-BC20-E6F9601981D3}" type="sibTrans" cxnId="{1706B13D-C8F6-48DD-97C9-D7DE18396C8C}">
      <dgm:prSet/>
      <dgm:spPr/>
      <dgm:t>
        <a:bodyPr/>
        <a:lstStyle/>
        <a:p>
          <a:endParaRPr lang="en-US"/>
        </a:p>
      </dgm:t>
    </dgm:pt>
    <dgm:pt modelId="{38121931-F213-464F-8EFD-7297288D4F8B}">
      <dgm:prSet phldrT="[Text]"/>
      <dgm:spPr/>
      <dgm:t>
        <a:bodyPr/>
        <a:lstStyle/>
        <a:p>
          <a:r>
            <a:rPr lang="en-US" b="0" dirty="0"/>
            <a:t>Short-range planning</a:t>
          </a:r>
        </a:p>
      </dgm:t>
    </dgm:pt>
    <dgm:pt modelId="{2A31AC6E-D928-42A4-B1D4-28F99D3F4731}" type="parTrans" cxnId="{E57AC900-CE27-413D-867F-DF8106D3A9CA}">
      <dgm:prSet/>
      <dgm:spPr/>
      <dgm:t>
        <a:bodyPr/>
        <a:lstStyle/>
        <a:p>
          <a:endParaRPr lang="en-US"/>
        </a:p>
      </dgm:t>
    </dgm:pt>
    <dgm:pt modelId="{3F1D0E5B-D69E-465D-8E4A-59F4E90BA15F}" type="sibTrans" cxnId="{E57AC900-CE27-413D-867F-DF8106D3A9CA}">
      <dgm:prSet/>
      <dgm:spPr/>
      <dgm:t>
        <a:bodyPr/>
        <a:lstStyle/>
        <a:p>
          <a:endParaRPr lang="en-US"/>
        </a:p>
      </dgm:t>
    </dgm:pt>
    <dgm:pt modelId="{0E254924-4376-40EE-A0F5-6929AC4C8E5A}">
      <dgm:prSet phldrT="[Text]"/>
      <dgm:spPr/>
      <dgm:t>
        <a:bodyPr/>
        <a:lstStyle/>
        <a:p>
          <a:r>
            <a:rPr lang="en-US" dirty="0"/>
            <a:t>Planning covering a period from 1 day to 6 months</a:t>
          </a:r>
          <a:endParaRPr lang="en-US" b="0" dirty="0"/>
        </a:p>
      </dgm:t>
    </dgm:pt>
    <dgm:pt modelId="{3D958403-6CA6-4BD8-97DE-00686EF29BCD}" type="parTrans" cxnId="{1E68C41C-5D0E-43D8-B975-6CE3BAC20292}">
      <dgm:prSet/>
      <dgm:spPr/>
      <dgm:t>
        <a:bodyPr/>
        <a:lstStyle/>
        <a:p>
          <a:endParaRPr lang="en-US"/>
        </a:p>
      </dgm:t>
    </dgm:pt>
    <dgm:pt modelId="{BC737850-1C51-4F39-9FB3-DB40037EF6BD}" type="sibTrans" cxnId="{1E68C41C-5D0E-43D8-B975-6CE3BAC20292}">
      <dgm:prSet/>
      <dgm:spPr/>
      <dgm:t>
        <a:bodyPr/>
        <a:lstStyle/>
        <a:p>
          <a:endParaRPr lang="en-US"/>
        </a:p>
      </dgm:t>
    </dgm:pt>
    <dgm:pt modelId="{765C7FF1-5134-4B6D-995D-80C79BBCA33C}">
      <dgm:prSet phldrT="[Text]"/>
      <dgm:spPr/>
      <dgm:t>
        <a:bodyPr/>
        <a:lstStyle/>
        <a:p>
          <a:r>
            <a:rPr lang="en-US" dirty="0"/>
            <a:t>Usually performed annually</a:t>
          </a:r>
        </a:p>
      </dgm:t>
    </dgm:pt>
    <dgm:pt modelId="{DBC5029C-525F-4F8F-873E-D53CD14EF68F}" type="parTrans" cxnId="{A576588B-74A0-452F-BE45-AE082366C467}">
      <dgm:prSet/>
      <dgm:spPr/>
      <dgm:t>
        <a:bodyPr/>
        <a:lstStyle/>
        <a:p>
          <a:endParaRPr lang="en-US"/>
        </a:p>
      </dgm:t>
    </dgm:pt>
    <dgm:pt modelId="{5E6916C1-2A98-4BED-9EAC-DB4BBEF393CE}" type="sibTrans" cxnId="{A576588B-74A0-452F-BE45-AE082366C467}">
      <dgm:prSet/>
      <dgm:spPr/>
      <dgm:t>
        <a:bodyPr/>
        <a:lstStyle/>
        <a:p>
          <a:endParaRPr lang="en-US"/>
        </a:p>
      </dgm:t>
    </dgm:pt>
    <dgm:pt modelId="{008CFE48-E105-4876-97F6-C6E3056D5C83}">
      <dgm:prSet phldrT="[Text]"/>
      <dgm:spPr/>
      <dgm:t>
        <a:bodyPr/>
        <a:lstStyle/>
        <a:p>
          <a:r>
            <a:rPr lang="en-US" dirty="0"/>
            <a:t>Time increments are weekly, monthly, or quarterly</a:t>
          </a:r>
          <a:endParaRPr lang="en-US" b="0" dirty="0"/>
        </a:p>
      </dgm:t>
    </dgm:pt>
    <dgm:pt modelId="{8416A5BA-5074-4A70-AF00-6C5B2F0D244D}" type="parTrans" cxnId="{F1CF10D8-2C33-4FA7-A9B0-239AB5273034}">
      <dgm:prSet/>
      <dgm:spPr/>
      <dgm:t>
        <a:bodyPr/>
        <a:lstStyle/>
        <a:p>
          <a:endParaRPr lang="en-US"/>
        </a:p>
      </dgm:t>
    </dgm:pt>
    <dgm:pt modelId="{176ABCC3-59D2-4BAC-8102-EB6286E6B98E}" type="sibTrans" cxnId="{F1CF10D8-2C33-4FA7-A9B0-239AB5273034}">
      <dgm:prSet/>
      <dgm:spPr/>
      <dgm:t>
        <a:bodyPr/>
        <a:lstStyle/>
        <a:p>
          <a:endParaRPr lang="en-US"/>
        </a:p>
      </dgm:t>
    </dgm:pt>
    <dgm:pt modelId="{4493EA6E-13B3-42BC-94CD-6ED710D953AB}">
      <dgm:prSet phldrT="[Text]"/>
      <dgm:spPr/>
      <dgm:t>
        <a:bodyPr/>
        <a:lstStyle/>
        <a:p>
          <a:r>
            <a:rPr lang="en-US" dirty="0"/>
            <a:t>Daily or weekly time increments</a:t>
          </a:r>
          <a:endParaRPr lang="en-US" b="0" dirty="0"/>
        </a:p>
      </dgm:t>
    </dgm:pt>
    <dgm:pt modelId="{2B2A766C-49F9-4700-B341-3340D43B45DA}" type="parTrans" cxnId="{52E5EC83-A32C-49CD-B378-D36F8D3A87BC}">
      <dgm:prSet/>
      <dgm:spPr/>
      <dgm:t>
        <a:bodyPr/>
        <a:lstStyle/>
        <a:p>
          <a:endParaRPr lang="en-US"/>
        </a:p>
      </dgm:t>
    </dgm:pt>
    <dgm:pt modelId="{EE87AA90-3C9E-43A7-A727-AABBE07CEC65}" type="sibTrans" cxnId="{52E5EC83-A32C-49CD-B378-D36F8D3A87BC}">
      <dgm:prSet/>
      <dgm:spPr/>
      <dgm:t>
        <a:bodyPr/>
        <a:lstStyle/>
        <a:p>
          <a:endParaRPr lang="en-US"/>
        </a:p>
      </dgm:t>
    </dgm:pt>
    <dgm:pt modelId="{1044308B-00F1-41F5-8051-D7F1BD2E1D3B}" type="pres">
      <dgm:prSet presAssocID="{05B4BECF-B5D2-4D26-ADB2-79B247672D48}" presName="linear" presStyleCnt="0">
        <dgm:presLayoutVars>
          <dgm:dir/>
          <dgm:animLvl val="lvl"/>
          <dgm:resizeHandles val="exact"/>
        </dgm:presLayoutVars>
      </dgm:prSet>
      <dgm:spPr/>
    </dgm:pt>
    <dgm:pt modelId="{0B80F9B9-657D-4A0B-BEB5-D7507731C75F}" type="pres">
      <dgm:prSet presAssocID="{A89CC618-C07B-4ED8-BDA8-E6D67E5AA29D}" presName="parentLin" presStyleCnt="0"/>
      <dgm:spPr/>
    </dgm:pt>
    <dgm:pt modelId="{43BEFBBF-1AB8-4B25-8F95-6E25AC4BCEB9}" type="pres">
      <dgm:prSet presAssocID="{A89CC618-C07B-4ED8-BDA8-E6D67E5AA29D}" presName="parentLeftMargin" presStyleLbl="node1" presStyleIdx="0" presStyleCnt="3"/>
      <dgm:spPr/>
    </dgm:pt>
    <dgm:pt modelId="{C2B55569-3B92-4437-BF02-CED90D6BBBBA}" type="pres">
      <dgm:prSet presAssocID="{A89CC618-C07B-4ED8-BDA8-E6D67E5AA29D}" presName="parentText" presStyleLbl="node1" presStyleIdx="0" presStyleCnt="3">
        <dgm:presLayoutVars>
          <dgm:chMax val="0"/>
          <dgm:bulletEnabled val="1"/>
        </dgm:presLayoutVars>
      </dgm:prSet>
      <dgm:spPr/>
    </dgm:pt>
    <dgm:pt modelId="{0F54E049-A038-4B34-83D0-AA0E18BCCF78}" type="pres">
      <dgm:prSet presAssocID="{A89CC618-C07B-4ED8-BDA8-E6D67E5AA29D}" presName="negativeSpace" presStyleCnt="0"/>
      <dgm:spPr/>
    </dgm:pt>
    <dgm:pt modelId="{4115ED3B-0177-4731-811F-97E6880A4B7F}" type="pres">
      <dgm:prSet presAssocID="{A89CC618-C07B-4ED8-BDA8-E6D67E5AA29D}" presName="childText" presStyleLbl="conFgAcc1" presStyleIdx="0" presStyleCnt="3">
        <dgm:presLayoutVars>
          <dgm:bulletEnabled val="1"/>
        </dgm:presLayoutVars>
      </dgm:prSet>
      <dgm:spPr/>
    </dgm:pt>
    <dgm:pt modelId="{D90D24F7-1E98-434F-9031-D155F34989D0}" type="pres">
      <dgm:prSet presAssocID="{BF7BCEAB-E6F5-41EC-8313-63CE39CA1A18}" presName="spaceBetweenRectangles" presStyleCnt="0"/>
      <dgm:spPr/>
    </dgm:pt>
    <dgm:pt modelId="{BD5E05ED-13F8-4EF8-AD0A-70B173A4B5E7}" type="pres">
      <dgm:prSet presAssocID="{3A5C9216-8196-456A-868F-5AFB016E9EDD}" presName="parentLin" presStyleCnt="0"/>
      <dgm:spPr/>
    </dgm:pt>
    <dgm:pt modelId="{4B513A08-94A9-46C7-9ACA-894697743385}" type="pres">
      <dgm:prSet presAssocID="{3A5C9216-8196-456A-868F-5AFB016E9EDD}" presName="parentLeftMargin" presStyleLbl="node1" presStyleIdx="0" presStyleCnt="3"/>
      <dgm:spPr/>
    </dgm:pt>
    <dgm:pt modelId="{0715486C-20B6-4920-8BEE-70E458841108}" type="pres">
      <dgm:prSet presAssocID="{3A5C9216-8196-456A-868F-5AFB016E9EDD}" presName="parentText" presStyleLbl="node1" presStyleIdx="1" presStyleCnt="3">
        <dgm:presLayoutVars>
          <dgm:chMax val="0"/>
          <dgm:bulletEnabled val="1"/>
        </dgm:presLayoutVars>
      </dgm:prSet>
      <dgm:spPr/>
    </dgm:pt>
    <dgm:pt modelId="{6F313AE7-0D64-4B25-81C9-18B967D437D6}" type="pres">
      <dgm:prSet presAssocID="{3A5C9216-8196-456A-868F-5AFB016E9EDD}" presName="negativeSpace" presStyleCnt="0"/>
      <dgm:spPr/>
    </dgm:pt>
    <dgm:pt modelId="{6251CC9B-8F2D-421B-AD8E-9A03EB0D1CDC}" type="pres">
      <dgm:prSet presAssocID="{3A5C9216-8196-456A-868F-5AFB016E9EDD}" presName="childText" presStyleLbl="conFgAcc1" presStyleIdx="1" presStyleCnt="3">
        <dgm:presLayoutVars>
          <dgm:bulletEnabled val="1"/>
        </dgm:presLayoutVars>
      </dgm:prSet>
      <dgm:spPr/>
    </dgm:pt>
    <dgm:pt modelId="{D7B4F4AC-7AAF-40D4-BB9C-9A0A8CA63EBF}" type="pres">
      <dgm:prSet presAssocID="{A9BD0511-F646-4187-85A4-3FA79EDA217E}" presName="spaceBetweenRectangles" presStyleCnt="0"/>
      <dgm:spPr/>
    </dgm:pt>
    <dgm:pt modelId="{8B853C52-A09B-40D1-B48C-E4400F0FA0A6}" type="pres">
      <dgm:prSet presAssocID="{38121931-F213-464F-8EFD-7297288D4F8B}" presName="parentLin" presStyleCnt="0"/>
      <dgm:spPr/>
    </dgm:pt>
    <dgm:pt modelId="{F48D2A79-5BE7-41B0-A154-DAB4483330EB}" type="pres">
      <dgm:prSet presAssocID="{38121931-F213-464F-8EFD-7297288D4F8B}" presName="parentLeftMargin" presStyleLbl="node1" presStyleIdx="1" presStyleCnt="3"/>
      <dgm:spPr/>
    </dgm:pt>
    <dgm:pt modelId="{9B95A2E8-0BD5-464E-A436-395C0EEE934D}" type="pres">
      <dgm:prSet presAssocID="{38121931-F213-464F-8EFD-7297288D4F8B}" presName="parentText" presStyleLbl="node1" presStyleIdx="2" presStyleCnt="3">
        <dgm:presLayoutVars>
          <dgm:chMax val="0"/>
          <dgm:bulletEnabled val="1"/>
        </dgm:presLayoutVars>
      </dgm:prSet>
      <dgm:spPr/>
    </dgm:pt>
    <dgm:pt modelId="{4B77AFFA-09B0-4ED1-B10D-00E7B18B3BA4}" type="pres">
      <dgm:prSet presAssocID="{38121931-F213-464F-8EFD-7297288D4F8B}" presName="negativeSpace" presStyleCnt="0"/>
      <dgm:spPr/>
    </dgm:pt>
    <dgm:pt modelId="{CC283768-76C6-4763-BB36-70CD3976E818}" type="pres">
      <dgm:prSet presAssocID="{38121931-F213-464F-8EFD-7297288D4F8B}" presName="childText" presStyleLbl="conFgAcc1" presStyleIdx="2" presStyleCnt="3">
        <dgm:presLayoutVars>
          <dgm:bulletEnabled val="1"/>
        </dgm:presLayoutVars>
      </dgm:prSet>
      <dgm:spPr/>
    </dgm:pt>
  </dgm:ptLst>
  <dgm:cxnLst>
    <dgm:cxn modelId="{1E68C41C-5D0E-43D8-B975-6CE3BAC20292}" srcId="{38121931-F213-464F-8EFD-7297288D4F8B}" destId="{0E254924-4376-40EE-A0F5-6929AC4C8E5A}" srcOrd="0" destOrd="0" parTransId="{3D958403-6CA6-4BD8-97DE-00686EF29BCD}" sibTransId="{BC737850-1C51-4F39-9FB3-DB40037EF6BD}"/>
    <dgm:cxn modelId="{1E664C9A-EA6B-49D8-8DF5-A824343E34AD}" type="presOf" srcId="{A89CC618-C07B-4ED8-BDA8-E6D67E5AA29D}" destId="{43BEFBBF-1AB8-4B25-8F95-6E25AC4BCEB9}" srcOrd="0" destOrd="0" presId="urn:microsoft.com/office/officeart/2005/8/layout/list1"/>
    <dgm:cxn modelId="{A576588B-74A0-452F-BE45-AE082366C467}" srcId="{A89CC618-C07B-4ED8-BDA8-E6D67E5AA29D}" destId="{765C7FF1-5134-4B6D-995D-80C79BBCA33C}" srcOrd="1" destOrd="0" parTransId="{DBC5029C-525F-4F8F-873E-D53CD14EF68F}" sibTransId="{5E6916C1-2A98-4BED-9EAC-DB4BBEF393CE}"/>
    <dgm:cxn modelId="{C70AEAA5-0CD1-4148-89DD-2F10D30451FF}" type="presOf" srcId="{765C7FF1-5134-4B6D-995D-80C79BBCA33C}" destId="{4115ED3B-0177-4731-811F-97E6880A4B7F}" srcOrd="0" destOrd="1" presId="urn:microsoft.com/office/officeart/2005/8/layout/list1"/>
    <dgm:cxn modelId="{1706B13D-C8F6-48DD-97C9-D7DE18396C8C}" srcId="{3A5C9216-8196-456A-868F-5AFB016E9EDD}" destId="{59F89A84-756A-414D-9DE3-241D23AEBBF3}" srcOrd="0" destOrd="0" parTransId="{D41A2AFE-B17F-4203-8F9F-3C37D796636F}" sibTransId="{BA249786-EB20-4458-BC20-E6F9601981D3}"/>
    <dgm:cxn modelId="{3B100207-031C-4DDE-96AE-E022D01B131C}" srcId="{05B4BECF-B5D2-4D26-ADB2-79B247672D48}" destId="{A89CC618-C07B-4ED8-BDA8-E6D67E5AA29D}" srcOrd="0" destOrd="0" parTransId="{577CF309-78E1-4F18-8743-47BD50FC6D9D}" sibTransId="{BF7BCEAB-E6F5-41EC-8313-63CE39CA1A18}"/>
    <dgm:cxn modelId="{BF3E9FE7-13A9-4A3F-9148-33199EADE086}" type="presOf" srcId="{3A5C9216-8196-456A-868F-5AFB016E9EDD}" destId="{0715486C-20B6-4920-8BEE-70E458841108}" srcOrd="1" destOrd="0" presId="urn:microsoft.com/office/officeart/2005/8/layout/list1"/>
    <dgm:cxn modelId="{F1CF10D8-2C33-4FA7-A9B0-239AB5273034}" srcId="{3A5C9216-8196-456A-868F-5AFB016E9EDD}" destId="{008CFE48-E105-4876-97F6-C6E3056D5C83}" srcOrd="1" destOrd="0" parTransId="{8416A5BA-5074-4A70-AF00-6C5B2F0D244D}" sibTransId="{176ABCC3-59D2-4BAC-8102-EB6286E6B98E}"/>
    <dgm:cxn modelId="{52E5EC83-A32C-49CD-B378-D36F8D3A87BC}" srcId="{38121931-F213-464F-8EFD-7297288D4F8B}" destId="{4493EA6E-13B3-42BC-94CD-6ED710D953AB}" srcOrd="1" destOrd="0" parTransId="{2B2A766C-49F9-4700-B341-3340D43B45DA}" sibTransId="{EE87AA90-3C9E-43A7-A727-AABBE07CEC65}"/>
    <dgm:cxn modelId="{EAD0CA99-772E-40A9-8AF6-28911322A6B9}" type="presOf" srcId="{3A5C9216-8196-456A-868F-5AFB016E9EDD}" destId="{4B513A08-94A9-46C7-9ACA-894697743385}" srcOrd="0" destOrd="0" presId="urn:microsoft.com/office/officeart/2005/8/layout/list1"/>
    <dgm:cxn modelId="{672F822F-4851-4956-8B2B-D8E9F87163E1}" type="presOf" srcId="{B40554B4-2CE2-4A6A-86B6-BEDCA04FBE51}" destId="{4115ED3B-0177-4731-811F-97E6880A4B7F}" srcOrd="0" destOrd="0" presId="urn:microsoft.com/office/officeart/2005/8/layout/list1"/>
    <dgm:cxn modelId="{0916729F-559F-4F2A-A52C-B1C1F1AF6FD2}" srcId="{05B4BECF-B5D2-4D26-ADB2-79B247672D48}" destId="{3A5C9216-8196-456A-868F-5AFB016E9EDD}" srcOrd="1" destOrd="0" parTransId="{BEB00C22-A946-491A-A564-E4C2414ED96F}" sibTransId="{A9BD0511-F646-4187-85A4-3FA79EDA217E}"/>
    <dgm:cxn modelId="{2C85080D-55D5-470A-B83C-09BABF47EDC5}" type="presOf" srcId="{4493EA6E-13B3-42BC-94CD-6ED710D953AB}" destId="{CC283768-76C6-4763-BB36-70CD3976E818}" srcOrd="0" destOrd="1" presId="urn:microsoft.com/office/officeart/2005/8/layout/list1"/>
    <dgm:cxn modelId="{FAAAB337-E340-4310-896E-FF6E55A4C68C}" type="presOf" srcId="{008CFE48-E105-4876-97F6-C6E3056D5C83}" destId="{6251CC9B-8F2D-421B-AD8E-9A03EB0D1CDC}" srcOrd="0" destOrd="1" presId="urn:microsoft.com/office/officeart/2005/8/layout/list1"/>
    <dgm:cxn modelId="{B17F2131-8ADF-4E89-A13A-522D69FC98F1}" type="presOf" srcId="{05B4BECF-B5D2-4D26-ADB2-79B247672D48}" destId="{1044308B-00F1-41F5-8051-D7F1BD2E1D3B}" srcOrd="0" destOrd="0" presId="urn:microsoft.com/office/officeart/2005/8/layout/list1"/>
    <dgm:cxn modelId="{E94BD8A6-06B2-4E49-BE9E-AEF0BF6ED70B}" type="presOf" srcId="{A89CC618-C07B-4ED8-BDA8-E6D67E5AA29D}" destId="{C2B55569-3B92-4437-BF02-CED90D6BBBBA}" srcOrd="1" destOrd="0" presId="urn:microsoft.com/office/officeart/2005/8/layout/list1"/>
    <dgm:cxn modelId="{C2D6265D-793F-4A99-9006-BE9069A5760E}" type="presOf" srcId="{38121931-F213-464F-8EFD-7297288D4F8B}" destId="{9B95A2E8-0BD5-464E-A436-395C0EEE934D}" srcOrd="1" destOrd="0" presId="urn:microsoft.com/office/officeart/2005/8/layout/list1"/>
    <dgm:cxn modelId="{E5195A9E-16F3-43F1-8C2E-8CBDA56E7C26}" type="presOf" srcId="{59F89A84-756A-414D-9DE3-241D23AEBBF3}" destId="{6251CC9B-8F2D-421B-AD8E-9A03EB0D1CDC}" srcOrd="0" destOrd="0" presId="urn:microsoft.com/office/officeart/2005/8/layout/list1"/>
    <dgm:cxn modelId="{854A1329-CEB8-4B7A-8207-084AB0FB3793}" srcId="{A89CC618-C07B-4ED8-BDA8-E6D67E5AA29D}" destId="{B40554B4-2CE2-4A6A-86B6-BEDCA04FBE51}" srcOrd="0" destOrd="0" parTransId="{CED02AA0-BD99-4541-97B8-C7FFB043E9EF}" sibTransId="{96AF6F0D-B6A6-40C7-B39C-702668732612}"/>
    <dgm:cxn modelId="{7BDE2E54-842A-496F-B0FC-7550D96EB7E7}" type="presOf" srcId="{0E254924-4376-40EE-A0F5-6929AC4C8E5A}" destId="{CC283768-76C6-4763-BB36-70CD3976E818}" srcOrd="0" destOrd="0" presId="urn:microsoft.com/office/officeart/2005/8/layout/list1"/>
    <dgm:cxn modelId="{CA7C108C-0423-4A2D-89D2-297B595E5AFB}" type="presOf" srcId="{38121931-F213-464F-8EFD-7297288D4F8B}" destId="{F48D2A79-5BE7-41B0-A154-DAB4483330EB}" srcOrd="0" destOrd="0" presId="urn:microsoft.com/office/officeart/2005/8/layout/list1"/>
    <dgm:cxn modelId="{E57AC900-CE27-413D-867F-DF8106D3A9CA}" srcId="{05B4BECF-B5D2-4D26-ADB2-79B247672D48}" destId="{38121931-F213-464F-8EFD-7297288D4F8B}" srcOrd="2" destOrd="0" parTransId="{2A31AC6E-D928-42A4-B1D4-28F99D3F4731}" sibTransId="{3F1D0E5B-D69E-465D-8E4A-59F4E90BA15F}"/>
    <dgm:cxn modelId="{F2881D8D-ED60-4542-A675-B5037E8F7C92}" type="presParOf" srcId="{1044308B-00F1-41F5-8051-D7F1BD2E1D3B}" destId="{0B80F9B9-657D-4A0B-BEB5-D7507731C75F}" srcOrd="0" destOrd="0" presId="urn:microsoft.com/office/officeart/2005/8/layout/list1"/>
    <dgm:cxn modelId="{3B76A2B7-68A2-41F9-BEB8-54671A46EFAE}" type="presParOf" srcId="{0B80F9B9-657D-4A0B-BEB5-D7507731C75F}" destId="{43BEFBBF-1AB8-4B25-8F95-6E25AC4BCEB9}" srcOrd="0" destOrd="0" presId="urn:microsoft.com/office/officeart/2005/8/layout/list1"/>
    <dgm:cxn modelId="{D1EF0112-9725-4B8A-87F1-877991B3A167}" type="presParOf" srcId="{0B80F9B9-657D-4A0B-BEB5-D7507731C75F}" destId="{C2B55569-3B92-4437-BF02-CED90D6BBBBA}" srcOrd="1" destOrd="0" presId="urn:microsoft.com/office/officeart/2005/8/layout/list1"/>
    <dgm:cxn modelId="{321F1409-B92A-4865-B64E-61215AF46D9B}" type="presParOf" srcId="{1044308B-00F1-41F5-8051-D7F1BD2E1D3B}" destId="{0F54E049-A038-4B34-83D0-AA0E18BCCF78}" srcOrd="1" destOrd="0" presId="urn:microsoft.com/office/officeart/2005/8/layout/list1"/>
    <dgm:cxn modelId="{426E20D3-0F6C-4843-BF4B-370CD44BCA84}" type="presParOf" srcId="{1044308B-00F1-41F5-8051-D7F1BD2E1D3B}" destId="{4115ED3B-0177-4731-811F-97E6880A4B7F}" srcOrd="2" destOrd="0" presId="urn:microsoft.com/office/officeart/2005/8/layout/list1"/>
    <dgm:cxn modelId="{39403047-400A-46A7-A1E7-0A8B562C2C62}" type="presParOf" srcId="{1044308B-00F1-41F5-8051-D7F1BD2E1D3B}" destId="{D90D24F7-1E98-434F-9031-D155F34989D0}" srcOrd="3" destOrd="0" presId="urn:microsoft.com/office/officeart/2005/8/layout/list1"/>
    <dgm:cxn modelId="{1477D44C-AB06-4CA2-BFC8-327C44652202}" type="presParOf" srcId="{1044308B-00F1-41F5-8051-D7F1BD2E1D3B}" destId="{BD5E05ED-13F8-4EF8-AD0A-70B173A4B5E7}" srcOrd="4" destOrd="0" presId="urn:microsoft.com/office/officeart/2005/8/layout/list1"/>
    <dgm:cxn modelId="{491557AD-4B3E-449B-A97D-D7FB7B5D3206}" type="presParOf" srcId="{BD5E05ED-13F8-4EF8-AD0A-70B173A4B5E7}" destId="{4B513A08-94A9-46C7-9ACA-894697743385}" srcOrd="0" destOrd="0" presId="urn:microsoft.com/office/officeart/2005/8/layout/list1"/>
    <dgm:cxn modelId="{50B3B506-F042-4429-80D4-4C5AFA881BEB}" type="presParOf" srcId="{BD5E05ED-13F8-4EF8-AD0A-70B173A4B5E7}" destId="{0715486C-20B6-4920-8BEE-70E458841108}" srcOrd="1" destOrd="0" presId="urn:microsoft.com/office/officeart/2005/8/layout/list1"/>
    <dgm:cxn modelId="{274718DF-E246-454A-926D-3554CC2B4BD6}" type="presParOf" srcId="{1044308B-00F1-41F5-8051-D7F1BD2E1D3B}" destId="{6F313AE7-0D64-4B25-81C9-18B967D437D6}" srcOrd="5" destOrd="0" presId="urn:microsoft.com/office/officeart/2005/8/layout/list1"/>
    <dgm:cxn modelId="{CAA44D59-ACC2-4C02-A41C-D59624ED9C25}" type="presParOf" srcId="{1044308B-00F1-41F5-8051-D7F1BD2E1D3B}" destId="{6251CC9B-8F2D-421B-AD8E-9A03EB0D1CDC}" srcOrd="6" destOrd="0" presId="urn:microsoft.com/office/officeart/2005/8/layout/list1"/>
    <dgm:cxn modelId="{606F00B3-B7B3-4F59-8F17-E340815650E1}" type="presParOf" srcId="{1044308B-00F1-41F5-8051-D7F1BD2E1D3B}" destId="{D7B4F4AC-7AAF-40D4-BB9C-9A0A8CA63EBF}" srcOrd="7" destOrd="0" presId="urn:microsoft.com/office/officeart/2005/8/layout/list1"/>
    <dgm:cxn modelId="{9950EE58-16B6-4F03-852B-C86CDFF9D843}" type="presParOf" srcId="{1044308B-00F1-41F5-8051-D7F1BD2E1D3B}" destId="{8B853C52-A09B-40D1-B48C-E4400F0FA0A6}" srcOrd="8" destOrd="0" presId="urn:microsoft.com/office/officeart/2005/8/layout/list1"/>
    <dgm:cxn modelId="{CE4F1111-47A7-4449-8127-96C10D9794E8}" type="presParOf" srcId="{8B853C52-A09B-40D1-B48C-E4400F0FA0A6}" destId="{F48D2A79-5BE7-41B0-A154-DAB4483330EB}" srcOrd="0" destOrd="0" presId="urn:microsoft.com/office/officeart/2005/8/layout/list1"/>
    <dgm:cxn modelId="{7C48072E-3341-48BD-AF78-73D975F82879}" type="presParOf" srcId="{8B853C52-A09B-40D1-B48C-E4400F0FA0A6}" destId="{9B95A2E8-0BD5-464E-A436-395C0EEE934D}" srcOrd="1" destOrd="0" presId="urn:microsoft.com/office/officeart/2005/8/layout/list1"/>
    <dgm:cxn modelId="{639AC6FB-DAA6-4168-BD5A-017D7B7F1C42}" type="presParOf" srcId="{1044308B-00F1-41F5-8051-D7F1BD2E1D3B}" destId="{4B77AFFA-09B0-4ED1-B10D-00E7B18B3BA4}" srcOrd="9" destOrd="0" presId="urn:microsoft.com/office/officeart/2005/8/layout/list1"/>
    <dgm:cxn modelId="{6C76C8D8-A688-4475-A41E-47BB4D80A55C}" type="presParOf" srcId="{1044308B-00F1-41F5-8051-D7F1BD2E1D3B}" destId="{CC283768-76C6-4763-BB36-70CD3976E81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4A751E-93E6-4E31-920B-EF41870A665E}" type="doc">
      <dgm:prSet loTypeId="urn:microsoft.com/office/officeart/2005/8/layout/list1" loCatId="list" qsTypeId="urn:microsoft.com/office/officeart/2005/8/quickstyle/simple1#56" qsCatId="simple" csTypeId="urn:microsoft.com/office/officeart/2005/8/colors/accent1_2#56" csCatId="accent1" phldr="1"/>
      <dgm:spPr/>
      <dgm:t>
        <a:bodyPr/>
        <a:lstStyle/>
        <a:p>
          <a:endParaRPr lang="en-US"/>
        </a:p>
      </dgm:t>
    </dgm:pt>
    <dgm:pt modelId="{691E17F9-F7EC-4DA0-96C6-C02859BA2627}">
      <dgm:prSet phldrT="[Text]"/>
      <dgm:spPr/>
      <dgm:t>
        <a:bodyPr/>
        <a:lstStyle/>
        <a:p>
          <a:r>
            <a:rPr lang="en-US" dirty="0"/>
            <a:t>Cut-and-try charting and graphic methods</a:t>
          </a:r>
        </a:p>
      </dgm:t>
    </dgm:pt>
    <dgm:pt modelId="{F806624A-C368-43C2-84F4-6C1BBD606EE0}" type="parTrans" cxnId="{29A70CBC-D64F-4CDB-B60F-98CAAD2BE751}">
      <dgm:prSet/>
      <dgm:spPr/>
      <dgm:t>
        <a:bodyPr/>
        <a:lstStyle/>
        <a:p>
          <a:endParaRPr lang="en-US"/>
        </a:p>
      </dgm:t>
    </dgm:pt>
    <dgm:pt modelId="{6F5C6AD6-2C77-43B4-9685-9B393907124A}" type="sibTrans" cxnId="{29A70CBC-D64F-4CDB-B60F-98CAAD2BE751}">
      <dgm:prSet/>
      <dgm:spPr/>
      <dgm:t>
        <a:bodyPr/>
        <a:lstStyle/>
        <a:p>
          <a:endParaRPr lang="en-US"/>
        </a:p>
      </dgm:t>
    </dgm:pt>
    <dgm:pt modelId="{5345F979-5A9B-45D2-B6B0-4FF5FBDC112F}">
      <dgm:prSet phldrT="[Text]"/>
      <dgm:spPr/>
      <dgm:t>
        <a:bodyPr/>
        <a:lstStyle/>
        <a:p>
          <a:r>
            <a:rPr lang="en-US" dirty="0"/>
            <a:t>Linear programming</a:t>
          </a:r>
        </a:p>
      </dgm:t>
    </dgm:pt>
    <dgm:pt modelId="{1853765C-4B00-497F-8563-F07BABF266A6}" type="parTrans" cxnId="{BB4B860A-89DF-4F83-8A96-074AA68477C8}">
      <dgm:prSet/>
      <dgm:spPr/>
      <dgm:t>
        <a:bodyPr/>
        <a:lstStyle/>
        <a:p>
          <a:endParaRPr lang="en-US"/>
        </a:p>
      </dgm:t>
    </dgm:pt>
    <dgm:pt modelId="{5D439DAB-EFDC-499C-A873-5F176F0A4F6C}" type="sibTrans" cxnId="{BB4B860A-89DF-4F83-8A96-074AA68477C8}">
      <dgm:prSet/>
      <dgm:spPr/>
      <dgm:t>
        <a:bodyPr/>
        <a:lstStyle/>
        <a:p>
          <a:endParaRPr lang="en-US"/>
        </a:p>
      </dgm:t>
    </dgm:pt>
    <dgm:pt modelId="{3CE154B8-0EFC-42CE-B580-85418149D081}">
      <dgm:prSet phldrT="[Text]"/>
      <dgm:spPr/>
      <dgm:t>
        <a:bodyPr/>
        <a:lstStyle/>
        <a:p>
          <a:r>
            <a:rPr lang="en-US" dirty="0"/>
            <a:t>Simulation</a:t>
          </a:r>
        </a:p>
      </dgm:t>
    </dgm:pt>
    <dgm:pt modelId="{A1E85343-DB6C-447B-B236-5826A2E448D5}" type="parTrans" cxnId="{F2C0C3A6-BA6E-4BBD-A418-2208A5B1A295}">
      <dgm:prSet/>
      <dgm:spPr/>
      <dgm:t>
        <a:bodyPr/>
        <a:lstStyle/>
        <a:p>
          <a:endParaRPr lang="en-US"/>
        </a:p>
      </dgm:t>
    </dgm:pt>
    <dgm:pt modelId="{9530E6EC-E525-48AF-9E1D-9ECA48CF3944}" type="sibTrans" cxnId="{F2C0C3A6-BA6E-4BBD-A418-2208A5B1A295}">
      <dgm:prSet/>
      <dgm:spPr/>
      <dgm:t>
        <a:bodyPr/>
        <a:lstStyle/>
        <a:p>
          <a:endParaRPr lang="en-US"/>
        </a:p>
      </dgm:t>
    </dgm:pt>
    <dgm:pt modelId="{37F13ABA-B1E7-4D1B-9780-7AAD261F448D}">
      <dgm:prSet phldrT="[Text]"/>
      <dgm:spPr/>
      <dgm:t>
        <a:bodyPr/>
        <a:lstStyle/>
        <a:p>
          <a:r>
            <a:rPr lang="en-US" dirty="0"/>
            <a:t>Involves costing out various production planning alternatives and selecting the one that is best</a:t>
          </a:r>
        </a:p>
      </dgm:t>
    </dgm:pt>
    <dgm:pt modelId="{D1683A79-9824-4E95-A88E-6CC99F946014}" type="parTrans" cxnId="{991A30CB-0C82-49CB-8050-06753F3166BF}">
      <dgm:prSet/>
      <dgm:spPr/>
      <dgm:t>
        <a:bodyPr/>
        <a:lstStyle/>
        <a:p>
          <a:endParaRPr lang="en-US"/>
        </a:p>
      </dgm:t>
    </dgm:pt>
    <dgm:pt modelId="{881BF467-980C-4936-AF70-ADDB6592B72C}" type="sibTrans" cxnId="{991A30CB-0C82-49CB-8050-06753F3166BF}">
      <dgm:prSet/>
      <dgm:spPr/>
      <dgm:t>
        <a:bodyPr/>
        <a:lstStyle/>
        <a:p>
          <a:endParaRPr lang="en-US"/>
        </a:p>
      </dgm:t>
    </dgm:pt>
    <dgm:pt modelId="{3603BDAB-347B-4AF9-A9F1-1F096A2ED34A}">
      <dgm:prSet phldrT="[Text]"/>
      <dgm:spPr/>
      <dgm:t>
        <a:bodyPr/>
        <a:lstStyle/>
        <a:p>
          <a:r>
            <a:rPr lang="en-US" dirty="0"/>
            <a:t>Elaborate spreadsheets developed to facilitate the decision process</a:t>
          </a:r>
        </a:p>
      </dgm:t>
    </dgm:pt>
    <dgm:pt modelId="{88DDBFD3-5678-44E0-BDDF-B1A59170B489}" type="parTrans" cxnId="{B54D30FB-C543-42BB-888B-6EFD930B5592}">
      <dgm:prSet/>
      <dgm:spPr/>
      <dgm:t>
        <a:bodyPr/>
        <a:lstStyle/>
        <a:p>
          <a:endParaRPr lang="en-US"/>
        </a:p>
      </dgm:t>
    </dgm:pt>
    <dgm:pt modelId="{B530B490-6CDF-499B-A05E-2C5A4C31B987}" type="sibTrans" cxnId="{B54D30FB-C543-42BB-888B-6EFD930B5592}">
      <dgm:prSet/>
      <dgm:spPr/>
      <dgm:t>
        <a:bodyPr/>
        <a:lstStyle/>
        <a:p>
          <a:endParaRPr lang="en-US"/>
        </a:p>
      </dgm:t>
    </dgm:pt>
    <dgm:pt modelId="{11292981-6E36-43BB-80AB-8D4213E34B6B}">
      <dgm:prSet phldrT="[Text]"/>
      <dgm:spPr/>
      <dgm:t>
        <a:bodyPr/>
        <a:lstStyle/>
        <a:p>
          <a:r>
            <a:rPr lang="en-US" dirty="0"/>
            <a:t>Use of mathematical analysis to determine an optimal plan</a:t>
          </a:r>
        </a:p>
      </dgm:t>
    </dgm:pt>
    <dgm:pt modelId="{3834E0D5-0179-4AB9-BD42-CE58B1730E73}" type="parTrans" cxnId="{D5D26EAF-F237-44DD-B425-0EF53EA37AAF}">
      <dgm:prSet/>
      <dgm:spPr/>
      <dgm:t>
        <a:bodyPr/>
        <a:lstStyle/>
        <a:p>
          <a:endParaRPr lang="en-US"/>
        </a:p>
      </dgm:t>
    </dgm:pt>
    <dgm:pt modelId="{B47FC2E4-0255-4CD8-88BB-768D337B6A39}" type="sibTrans" cxnId="{D5D26EAF-F237-44DD-B425-0EF53EA37AAF}">
      <dgm:prSet/>
      <dgm:spPr/>
      <dgm:t>
        <a:bodyPr/>
        <a:lstStyle/>
        <a:p>
          <a:endParaRPr lang="en-US"/>
        </a:p>
      </dgm:t>
    </dgm:pt>
    <dgm:pt modelId="{DA0FFFA3-7519-4096-AB9E-0C8C4B90BD93}">
      <dgm:prSet phldrT="[Text]"/>
      <dgm:spPr/>
      <dgm:t>
        <a:bodyPr/>
        <a:lstStyle/>
        <a:p>
          <a:r>
            <a:rPr lang="en-US" dirty="0"/>
            <a:t>What-if analysis using simulated demand to evaluate effectiveness of alternative plans</a:t>
          </a:r>
        </a:p>
      </dgm:t>
    </dgm:pt>
    <dgm:pt modelId="{6010A359-96AA-4A0B-AC25-D84BF7DF8E87}" type="parTrans" cxnId="{A8BC6ABF-DA5F-40A3-B183-B8E16F442687}">
      <dgm:prSet/>
      <dgm:spPr/>
      <dgm:t>
        <a:bodyPr/>
        <a:lstStyle/>
        <a:p>
          <a:endParaRPr lang="en-US"/>
        </a:p>
      </dgm:t>
    </dgm:pt>
    <dgm:pt modelId="{7DF5527F-A55B-401F-99A1-41F631B24EDA}" type="sibTrans" cxnId="{A8BC6ABF-DA5F-40A3-B183-B8E16F442687}">
      <dgm:prSet/>
      <dgm:spPr/>
      <dgm:t>
        <a:bodyPr/>
        <a:lstStyle/>
        <a:p>
          <a:endParaRPr lang="en-US"/>
        </a:p>
      </dgm:t>
    </dgm:pt>
    <dgm:pt modelId="{9FD0138B-0DBC-44C2-9A11-9AAF99BD97D0}" type="pres">
      <dgm:prSet presAssocID="{634A751E-93E6-4E31-920B-EF41870A665E}" presName="linear" presStyleCnt="0">
        <dgm:presLayoutVars>
          <dgm:dir/>
          <dgm:animLvl val="lvl"/>
          <dgm:resizeHandles val="exact"/>
        </dgm:presLayoutVars>
      </dgm:prSet>
      <dgm:spPr/>
    </dgm:pt>
    <dgm:pt modelId="{C2C130C1-F1CC-4FD8-A5F6-AE1BD4651BA8}" type="pres">
      <dgm:prSet presAssocID="{691E17F9-F7EC-4DA0-96C6-C02859BA2627}" presName="parentLin" presStyleCnt="0"/>
      <dgm:spPr/>
    </dgm:pt>
    <dgm:pt modelId="{BAA82E40-8E81-455B-AF2E-3212C80AE0F8}" type="pres">
      <dgm:prSet presAssocID="{691E17F9-F7EC-4DA0-96C6-C02859BA2627}" presName="parentLeftMargin" presStyleLbl="node1" presStyleIdx="0" presStyleCnt="3"/>
      <dgm:spPr/>
    </dgm:pt>
    <dgm:pt modelId="{21362AA9-7AF7-4A43-A502-0824606A01D7}" type="pres">
      <dgm:prSet presAssocID="{691E17F9-F7EC-4DA0-96C6-C02859BA2627}" presName="parentText" presStyleLbl="node1" presStyleIdx="0" presStyleCnt="3">
        <dgm:presLayoutVars>
          <dgm:chMax val="0"/>
          <dgm:bulletEnabled val="1"/>
        </dgm:presLayoutVars>
      </dgm:prSet>
      <dgm:spPr/>
    </dgm:pt>
    <dgm:pt modelId="{A1D67607-E034-4EB9-80EA-B9A8AC3A0CB5}" type="pres">
      <dgm:prSet presAssocID="{691E17F9-F7EC-4DA0-96C6-C02859BA2627}" presName="negativeSpace" presStyleCnt="0"/>
      <dgm:spPr/>
    </dgm:pt>
    <dgm:pt modelId="{672BBF4E-5375-4C7D-8BFE-AC23A3BE89FC}" type="pres">
      <dgm:prSet presAssocID="{691E17F9-F7EC-4DA0-96C6-C02859BA2627}" presName="childText" presStyleLbl="conFgAcc1" presStyleIdx="0" presStyleCnt="3">
        <dgm:presLayoutVars>
          <dgm:bulletEnabled val="1"/>
        </dgm:presLayoutVars>
      </dgm:prSet>
      <dgm:spPr/>
    </dgm:pt>
    <dgm:pt modelId="{CDE7CABA-C0B7-4951-90A9-7A9CF38FCF4C}" type="pres">
      <dgm:prSet presAssocID="{6F5C6AD6-2C77-43B4-9685-9B393907124A}" presName="spaceBetweenRectangles" presStyleCnt="0"/>
      <dgm:spPr/>
    </dgm:pt>
    <dgm:pt modelId="{5986E675-1EDB-4C1D-B640-0463E6C3AC42}" type="pres">
      <dgm:prSet presAssocID="{5345F979-5A9B-45D2-B6B0-4FF5FBDC112F}" presName="parentLin" presStyleCnt="0"/>
      <dgm:spPr/>
    </dgm:pt>
    <dgm:pt modelId="{70D131C2-E550-4C1D-A260-7B6FE78CE4AD}" type="pres">
      <dgm:prSet presAssocID="{5345F979-5A9B-45D2-B6B0-4FF5FBDC112F}" presName="parentLeftMargin" presStyleLbl="node1" presStyleIdx="0" presStyleCnt="3"/>
      <dgm:spPr/>
    </dgm:pt>
    <dgm:pt modelId="{50F49CE0-0413-43BF-9973-BFEB7C73BF5C}" type="pres">
      <dgm:prSet presAssocID="{5345F979-5A9B-45D2-B6B0-4FF5FBDC112F}" presName="parentText" presStyleLbl="node1" presStyleIdx="1" presStyleCnt="3">
        <dgm:presLayoutVars>
          <dgm:chMax val="0"/>
          <dgm:bulletEnabled val="1"/>
        </dgm:presLayoutVars>
      </dgm:prSet>
      <dgm:spPr/>
    </dgm:pt>
    <dgm:pt modelId="{01A91AE5-521C-4661-A713-82B4213CE053}" type="pres">
      <dgm:prSet presAssocID="{5345F979-5A9B-45D2-B6B0-4FF5FBDC112F}" presName="negativeSpace" presStyleCnt="0"/>
      <dgm:spPr/>
    </dgm:pt>
    <dgm:pt modelId="{EB720FB8-CA22-4BDF-B4A7-917E9A6A36FB}" type="pres">
      <dgm:prSet presAssocID="{5345F979-5A9B-45D2-B6B0-4FF5FBDC112F}" presName="childText" presStyleLbl="conFgAcc1" presStyleIdx="1" presStyleCnt="3">
        <dgm:presLayoutVars>
          <dgm:bulletEnabled val="1"/>
        </dgm:presLayoutVars>
      </dgm:prSet>
      <dgm:spPr/>
    </dgm:pt>
    <dgm:pt modelId="{C6308B3A-4EDB-4018-9D0A-1F880D75EB61}" type="pres">
      <dgm:prSet presAssocID="{5D439DAB-EFDC-499C-A873-5F176F0A4F6C}" presName="spaceBetweenRectangles" presStyleCnt="0"/>
      <dgm:spPr/>
    </dgm:pt>
    <dgm:pt modelId="{5E200E99-0285-478C-A456-76C65888CD4B}" type="pres">
      <dgm:prSet presAssocID="{3CE154B8-0EFC-42CE-B580-85418149D081}" presName="parentLin" presStyleCnt="0"/>
      <dgm:spPr/>
    </dgm:pt>
    <dgm:pt modelId="{01C8A453-0BA0-43B8-8483-8886911CCDD0}" type="pres">
      <dgm:prSet presAssocID="{3CE154B8-0EFC-42CE-B580-85418149D081}" presName="parentLeftMargin" presStyleLbl="node1" presStyleIdx="1" presStyleCnt="3"/>
      <dgm:spPr/>
    </dgm:pt>
    <dgm:pt modelId="{20F207F9-2ED9-458A-9B2F-A3272BCB12D5}" type="pres">
      <dgm:prSet presAssocID="{3CE154B8-0EFC-42CE-B580-85418149D081}" presName="parentText" presStyleLbl="node1" presStyleIdx="2" presStyleCnt="3">
        <dgm:presLayoutVars>
          <dgm:chMax val="0"/>
          <dgm:bulletEnabled val="1"/>
        </dgm:presLayoutVars>
      </dgm:prSet>
      <dgm:spPr/>
    </dgm:pt>
    <dgm:pt modelId="{015DBC7C-F3D7-4AD3-AEEB-DDCC86AFE92C}" type="pres">
      <dgm:prSet presAssocID="{3CE154B8-0EFC-42CE-B580-85418149D081}" presName="negativeSpace" presStyleCnt="0"/>
      <dgm:spPr/>
    </dgm:pt>
    <dgm:pt modelId="{0171F66E-385F-43E1-890B-80052D61C389}" type="pres">
      <dgm:prSet presAssocID="{3CE154B8-0EFC-42CE-B580-85418149D081}" presName="childText" presStyleLbl="conFgAcc1" presStyleIdx="2" presStyleCnt="3">
        <dgm:presLayoutVars>
          <dgm:bulletEnabled val="1"/>
        </dgm:presLayoutVars>
      </dgm:prSet>
      <dgm:spPr/>
    </dgm:pt>
  </dgm:ptLst>
  <dgm:cxnLst>
    <dgm:cxn modelId="{A8BC6ABF-DA5F-40A3-B183-B8E16F442687}" srcId="{3CE154B8-0EFC-42CE-B580-85418149D081}" destId="{DA0FFFA3-7519-4096-AB9E-0C8C4B90BD93}" srcOrd="0" destOrd="0" parTransId="{6010A359-96AA-4A0B-AC25-D84BF7DF8E87}" sibTransId="{7DF5527F-A55B-401F-99A1-41F631B24EDA}"/>
    <dgm:cxn modelId="{4E44F5FB-02C5-4EB2-8DCE-461A6AC3AF9C}" type="presOf" srcId="{DA0FFFA3-7519-4096-AB9E-0C8C4B90BD93}" destId="{0171F66E-385F-43E1-890B-80052D61C389}" srcOrd="0" destOrd="0" presId="urn:microsoft.com/office/officeart/2005/8/layout/list1"/>
    <dgm:cxn modelId="{892EEA75-686D-4806-9271-D2ED2DAF5BE1}" type="presOf" srcId="{11292981-6E36-43BB-80AB-8D4213E34B6B}" destId="{EB720FB8-CA22-4BDF-B4A7-917E9A6A36FB}" srcOrd="0" destOrd="0" presId="urn:microsoft.com/office/officeart/2005/8/layout/list1"/>
    <dgm:cxn modelId="{F4103B7D-24B8-44E6-A095-4342E6BB437C}" type="presOf" srcId="{634A751E-93E6-4E31-920B-EF41870A665E}" destId="{9FD0138B-0DBC-44C2-9A11-9AAF99BD97D0}" srcOrd="0" destOrd="0" presId="urn:microsoft.com/office/officeart/2005/8/layout/list1"/>
    <dgm:cxn modelId="{B54D30FB-C543-42BB-888B-6EFD930B5592}" srcId="{691E17F9-F7EC-4DA0-96C6-C02859BA2627}" destId="{3603BDAB-347B-4AF9-A9F1-1F096A2ED34A}" srcOrd="1" destOrd="0" parTransId="{88DDBFD3-5678-44E0-BDDF-B1A59170B489}" sibTransId="{B530B490-6CDF-499B-A05E-2C5A4C31B987}"/>
    <dgm:cxn modelId="{C33A7F96-CA94-4110-B149-2733CBFC2B0F}" type="presOf" srcId="{691E17F9-F7EC-4DA0-96C6-C02859BA2627}" destId="{21362AA9-7AF7-4A43-A502-0824606A01D7}" srcOrd="1" destOrd="0" presId="urn:microsoft.com/office/officeart/2005/8/layout/list1"/>
    <dgm:cxn modelId="{29A70CBC-D64F-4CDB-B60F-98CAAD2BE751}" srcId="{634A751E-93E6-4E31-920B-EF41870A665E}" destId="{691E17F9-F7EC-4DA0-96C6-C02859BA2627}" srcOrd="0" destOrd="0" parTransId="{F806624A-C368-43C2-84F4-6C1BBD606EE0}" sibTransId="{6F5C6AD6-2C77-43B4-9685-9B393907124A}"/>
    <dgm:cxn modelId="{D5D26EAF-F237-44DD-B425-0EF53EA37AAF}" srcId="{5345F979-5A9B-45D2-B6B0-4FF5FBDC112F}" destId="{11292981-6E36-43BB-80AB-8D4213E34B6B}" srcOrd="0" destOrd="0" parTransId="{3834E0D5-0179-4AB9-BD42-CE58B1730E73}" sibTransId="{B47FC2E4-0255-4CD8-88BB-768D337B6A39}"/>
    <dgm:cxn modelId="{F2C0C3A6-BA6E-4BBD-A418-2208A5B1A295}" srcId="{634A751E-93E6-4E31-920B-EF41870A665E}" destId="{3CE154B8-0EFC-42CE-B580-85418149D081}" srcOrd="2" destOrd="0" parTransId="{A1E85343-DB6C-447B-B236-5826A2E448D5}" sibTransId="{9530E6EC-E525-48AF-9E1D-9ECA48CF3944}"/>
    <dgm:cxn modelId="{54433EB3-8362-44EA-96F4-CF7BCA452792}" type="presOf" srcId="{691E17F9-F7EC-4DA0-96C6-C02859BA2627}" destId="{BAA82E40-8E81-455B-AF2E-3212C80AE0F8}" srcOrd="0" destOrd="0" presId="urn:microsoft.com/office/officeart/2005/8/layout/list1"/>
    <dgm:cxn modelId="{5191159E-C2D0-4F30-A294-C876898DD678}" type="presOf" srcId="{3CE154B8-0EFC-42CE-B580-85418149D081}" destId="{01C8A453-0BA0-43B8-8483-8886911CCDD0}" srcOrd="0" destOrd="0" presId="urn:microsoft.com/office/officeart/2005/8/layout/list1"/>
    <dgm:cxn modelId="{3B0D7B4D-085B-4994-87AC-4DE20F1415F0}" type="presOf" srcId="{5345F979-5A9B-45D2-B6B0-4FF5FBDC112F}" destId="{50F49CE0-0413-43BF-9973-BFEB7C73BF5C}" srcOrd="1" destOrd="0" presId="urn:microsoft.com/office/officeart/2005/8/layout/list1"/>
    <dgm:cxn modelId="{BB4B860A-89DF-4F83-8A96-074AA68477C8}" srcId="{634A751E-93E6-4E31-920B-EF41870A665E}" destId="{5345F979-5A9B-45D2-B6B0-4FF5FBDC112F}" srcOrd="1" destOrd="0" parTransId="{1853765C-4B00-497F-8563-F07BABF266A6}" sibTransId="{5D439DAB-EFDC-499C-A873-5F176F0A4F6C}"/>
    <dgm:cxn modelId="{913E8786-F630-42DE-B691-C40C2CF3EDBE}" type="presOf" srcId="{3CE154B8-0EFC-42CE-B580-85418149D081}" destId="{20F207F9-2ED9-458A-9B2F-A3272BCB12D5}" srcOrd="1" destOrd="0" presId="urn:microsoft.com/office/officeart/2005/8/layout/list1"/>
    <dgm:cxn modelId="{5BCEEE0A-DFF3-4EB9-A1D6-4043BCD2723B}" type="presOf" srcId="{5345F979-5A9B-45D2-B6B0-4FF5FBDC112F}" destId="{70D131C2-E550-4C1D-A260-7B6FE78CE4AD}" srcOrd="0" destOrd="0" presId="urn:microsoft.com/office/officeart/2005/8/layout/list1"/>
    <dgm:cxn modelId="{991A30CB-0C82-49CB-8050-06753F3166BF}" srcId="{691E17F9-F7EC-4DA0-96C6-C02859BA2627}" destId="{37F13ABA-B1E7-4D1B-9780-7AAD261F448D}" srcOrd="0" destOrd="0" parTransId="{D1683A79-9824-4E95-A88E-6CC99F946014}" sibTransId="{881BF467-980C-4936-AF70-ADDB6592B72C}"/>
    <dgm:cxn modelId="{BB596CB6-EDF7-488D-A6E7-78323680CD30}" type="presOf" srcId="{3603BDAB-347B-4AF9-A9F1-1F096A2ED34A}" destId="{672BBF4E-5375-4C7D-8BFE-AC23A3BE89FC}" srcOrd="0" destOrd="1" presId="urn:microsoft.com/office/officeart/2005/8/layout/list1"/>
    <dgm:cxn modelId="{2297A426-F50B-4039-8EF7-F329E0860653}" type="presOf" srcId="{37F13ABA-B1E7-4D1B-9780-7AAD261F448D}" destId="{672BBF4E-5375-4C7D-8BFE-AC23A3BE89FC}" srcOrd="0" destOrd="0" presId="urn:microsoft.com/office/officeart/2005/8/layout/list1"/>
    <dgm:cxn modelId="{854D6BC9-5F8A-4E20-93B2-C22486C06181}" type="presParOf" srcId="{9FD0138B-0DBC-44C2-9A11-9AAF99BD97D0}" destId="{C2C130C1-F1CC-4FD8-A5F6-AE1BD4651BA8}" srcOrd="0" destOrd="0" presId="urn:microsoft.com/office/officeart/2005/8/layout/list1"/>
    <dgm:cxn modelId="{306A948F-E816-4E45-BE42-E5E62477EEF7}" type="presParOf" srcId="{C2C130C1-F1CC-4FD8-A5F6-AE1BD4651BA8}" destId="{BAA82E40-8E81-455B-AF2E-3212C80AE0F8}" srcOrd="0" destOrd="0" presId="urn:microsoft.com/office/officeart/2005/8/layout/list1"/>
    <dgm:cxn modelId="{3AC0B245-C80E-46E9-9100-24B424DC4962}" type="presParOf" srcId="{C2C130C1-F1CC-4FD8-A5F6-AE1BD4651BA8}" destId="{21362AA9-7AF7-4A43-A502-0824606A01D7}" srcOrd="1" destOrd="0" presId="urn:microsoft.com/office/officeart/2005/8/layout/list1"/>
    <dgm:cxn modelId="{D79D2431-6FE0-475D-ADB4-B22EBCE34021}" type="presParOf" srcId="{9FD0138B-0DBC-44C2-9A11-9AAF99BD97D0}" destId="{A1D67607-E034-4EB9-80EA-B9A8AC3A0CB5}" srcOrd="1" destOrd="0" presId="urn:microsoft.com/office/officeart/2005/8/layout/list1"/>
    <dgm:cxn modelId="{13E06153-B61F-49E3-B141-B3CDBB7F5213}" type="presParOf" srcId="{9FD0138B-0DBC-44C2-9A11-9AAF99BD97D0}" destId="{672BBF4E-5375-4C7D-8BFE-AC23A3BE89FC}" srcOrd="2" destOrd="0" presId="urn:microsoft.com/office/officeart/2005/8/layout/list1"/>
    <dgm:cxn modelId="{68DBF417-A779-47F0-B2AB-1985084FFA9C}" type="presParOf" srcId="{9FD0138B-0DBC-44C2-9A11-9AAF99BD97D0}" destId="{CDE7CABA-C0B7-4951-90A9-7A9CF38FCF4C}" srcOrd="3" destOrd="0" presId="urn:microsoft.com/office/officeart/2005/8/layout/list1"/>
    <dgm:cxn modelId="{417F3300-84FE-4018-91E3-A8026928D27F}" type="presParOf" srcId="{9FD0138B-0DBC-44C2-9A11-9AAF99BD97D0}" destId="{5986E675-1EDB-4C1D-B640-0463E6C3AC42}" srcOrd="4" destOrd="0" presId="urn:microsoft.com/office/officeart/2005/8/layout/list1"/>
    <dgm:cxn modelId="{7B402886-E9AE-45CC-9668-5DD332B148AA}" type="presParOf" srcId="{5986E675-1EDB-4C1D-B640-0463E6C3AC42}" destId="{70D131C2-E550-4C1D-A260-7B6FE78CE4AD}" srcOrd="0" destOrd="0" presId="urn:microsoft.com/office/officeart/2005/8/layout/list1"/>
    <dgm:cxn modelId="{18972E03-9BB4-455D-9453-55EBB16719F1}" type="presParOf" srcId="{5986E675-1EDB-4C1D-B640-0463E6C3AC42}" destId="{50F49CE0-0413-43BF-9973-BFEB7C73BF5C}" srcOrd="1" destOrd="0" presId="urn:microsoft.com/office/officeart/2005/8/layout/list1"/>
    <dgm:cxn modelId="{7B7B1148-18BA-40E6-9D2F-0373BAA0AEA6}" type="presParOf" srcId="{9FD0138B-0DBC-44C2-9A11-9AAF99BD97D0}" destId="{01A91AE5-521C-4661-A713-82B4213CE053}" srcOrd="5" destOrd="0" presId="urn:microsoft.com/office/officeart/2005/8/layout/list1"/>
    <dgm:cxn modelId="{7EFEE877-DA55-458F-839B-D8F9EA2FB781}" type="presParOf" srcId="{9FD0138B-0DBC-44C2-9A11-9AAF99BD97D0}" destId="{EB720FB8-CA22-4BDF-B4A7-917E9A6A36FB}" srcOrd="6" destOrd="0" presId="urn:microsoft.com/office/officeart/2005/8/layout/list1"/>
    <dgm:cxn modelId="{162CF77A-6A47-46E9-A62E-5183E5355EF6}" type="presParOf" srcId="{9FD0138B-0DBC-44C2-9A11-9AAF99BD97D0}" destId="{C6308B3A-4EDB-4018-9D0A-1F880D75EB61}" srcOrd="7" destOrd="0" presId="urn:microsoft.com/office/officeart/2005/8/layout/list1"/>
    <dgm:cxn modelId="{D39286E3-7B9C-4B43-B543-5C59BE410C05}" type="presParOf" srcId="{9FD0138B-0DBC-44C2-9A11-9AAF99BD97D0}" destId="{5E200E99-0285-478C-A456-76C65888CD4B}" srcOrd="8" destOrd="0" presId="urn:microsoft.com/office/officeart/2005/8/layout/list1"/>
    <dgm:cxn modelId="{2FDA2097-CFDA-4816-98E6-AB75D995F45D}" type="presParOf" srcId="{5E200E99-0285-478C-A456-76C65888CD4B}" destId="{01C8A453-0BA0-43B8-8483-8886911CCDD0}" srcOrd="0" destOrd="0" presId="urn:microsoft.com/office/officeart/2005/8/layout/list1"/>
    <dgm:cxn modelId="{A49883E0-22AB-4F12-88F0-9213CE5A4260}" type="presParOf" srcId="{5E200E99-0285-478C-A456-76C65888CD4B}" destId="{20F207F9-2ED9-458A-9B2F-A3272BCB12D5}" srcOrd="1" destOrd="0" presId="urn:microsoft.com/office/officeart/2005/8/layout/list1"/>
    <dgm:cxn modelId="{6019AB20-53D3-4A9A-A7D1-B973F96C0377}" type="presParOf" srcId="{9FD0138B-0DBC-44C2-9A11-9AAF99BD97D0}" destId="{015DBC7C-F3D7-4AD3-AEEB-DDCC86AFE92C}" srcOrd="9" destOrd="0" presId="urn:microsoft.com/office/officeart/2005/8/layout/list1"/>
    <dgm:cxn modelId="{07B9C6E7-3CF6-4B38-81CB-3DB0CDD492E2}" type="presParOf" srcId="{9FD0138B-0DBC-44C2-9A11-9AAF99BD97D0}" destId="{0171F66E-385F-43E1-890B-80052D61C38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5ED3B-0177-4731-811F-97E6880A4B7F}">
      <dsp:nvSpPr>
        <dsp:cNvPr id="0" name=""/>
        <dsp:cNvSpPr/>
      </dsp:nvSpPr>
      <dsp:spPr>
        <a:xfrm>
          <a:off x="0" y="383969"/>
          <a:ext cx="8229600" cy="11907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Planning focusing on a horizon greater than one year</a:t>
          </a:r>
        </a:p>
        <a:p>
          <a:pPr marL="228600" lvl="1" indent="-228600" algn="l" defTabSz="933450">
            <a:lnSpc>
              <a:spcPct val="90000"/>
            </a:lnSpc>
            <a:spcBef>
              <a:spcPct val="0"/>
            </a:spcBef>
            <a:spcAft>
              <a:spcPct val="15000"/>
            </a:spcAft>
            <a:buChar char="•"/>
          </a:pPr>
          <a:r>
            <a:rPr lang="en-US" sz="2100" kern="1200" dirty="0"/>
            <a:t>Usually performed annually</a:t>
          </a:r>
        </a:p>
      </dsp:txBody>
      <dsp:txXfrm>
        <a:off x="0" y="383969"/>
        <a:ext cx="8229600" cy="1190700"/>
      </dsp:txXfrm>
    </dsp:sp>
    <dsp:sp modelId="{C2B55569-3B92-4437-BF02-CED90D6BBBBA}">
      <dsp:nvSpPr>
        <dsp:cNvPr id="0" name=""/>
        <dsp:cNvSpPr/>
      </dsp:nvSpPr>
      <dsp:spPr>
        <a:xfrm>
          <a:off x="411480" y="74009"/>
          <a:ext cx="5760720" cy="6199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33450">
            <a:lnSpc>
              <a:spcPct val="90000"/>
            </a:lnSpc>
            <a:spcBef>
              <a:spcPct val="0"/>
            </a:spcBef>
            <a:spcAft>
              <a:spcPct val="35000"/>
            </a:spcAft>
            <a:buNone/>
          </a:pPr>
          <a:r>
            <a:rPr lang="en-US" sz="2100" kern="1200" dirty="0"/>
            <a:t>Long-range planning</a:t>
          </a:r>
        </a:p>
      </dsp:txBody>
      <dsp:txXfrm>
        <a:off x="441742" y="104271"/>
        <a:ext cx="5700196" cy="559396"/>
      </dsp:txXfrm>
    </dsp:sp>
    <dsp:sp modelId="{6251CC9B-8F2D-421B-AD8E-9A03EB0D1CDC}">
      <dsp:nvSpPr>
        <dsp:cNvPr id="0" name=""/>
        <dsp:cNvSpPr/>
      </dsp:nvSpPr>
      <dsp:spPr>
        <a:xfrm>
          <a:off x="0" y="1998030"/>
          <a:ext cx="8229600" cy="11907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Planning focusing on a period from 3 to 18 months</a:t>
          </a:r>
          <a:endParaRPr lang="en-US" sz="2100" b="0" kern="1200" dirty="0"/>
        </a:p>
        <a:p>
          <a:pPr marL="228600" lvl="1" indent="-228600" algn="l" defTabSz="933450">
            <a:lnSpc>
              <a:spcPct val="90000"/>
            </a:lnSpc>
            <a:spcBef>
              <a:spcPct val="0"/>
            </a:spcBef>
            <a:spcAft>
              <a:spcPct val="15000"/>
            </a:spcAft>
            <a:buChar char="•"/>
          </a:pPr>
          <a:r>
            <a:rPr lang="en-US" sz="2100" kern="1200" dirty="0"/>
            <a:t>Time increments are weekly, monthly, or quarterly</a:t>
          </a:r>
          <a:endParaRPr lang="en-US" sz="2100" b="0" kern="1200" dirty="0"/>
        </a:p>
      </dsp:txBody>
      <dsp:txXfrm>
        <a:off x="0" y="1998030"/>
        <a:ext cx="8229600" cy="1190700"/>
      </dsp:txXfrm>
    </dsp:sp>
    <dsp:sp modelId="{0715486C-20B6-4920-8BEE-70E458841108}">
      <dsp:nvSpPr>
        <dsp:cNvPr id="0" name=""/>
        <dsp:cNvSpPr/>
      </dsp:nvSpPr>
      <dsp:spPr>
        <a:xfrm>
          <a:off x="411480" y="1688069"/>
          <a:ext cx="5760720" cy="6199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33450">
            <a:lnSpc>
              <a:spcPct val="90000"/>
            </a:lnSpc>
            <a:spcBef>
              <a:spcPct val="0"/>
            </a:spcBef>
            <a:spcAft>
              <a:spcPct val="35000"/>
            </a:spcAft>
            <a:buNone/>
          </a:pPr>
          <a:r>
            <a:rPr lang="en-US" sz="2100" b="0" kern="1200" dirty="0"/>
            <a:t>Intermediate-range planning</a:t>
          </a:r>
        </a:p>
      </dsp:txBody>
      <dsp:txXfrm>
        <a:off x="441742" y="1718331"/>
        <a:ext cx="5700196" cy="559396"/>
      </dsp:txXfrm>
    </dsp:sp>
    <dsp:sp modelId="{CC283768-76C6-4763-BB36-70CD3976E818}">
      <dsp:nvSpPr>
        <dsp:cNvPr id="0" name=""/>
        <dsp:cNvSpPr/>
      </dsp:nvSpPr>
      <dsp:spPr>
        <a:xfrm>
          <a:off x="0" y="3612090"/>
          <a:ext cx="8229600" cy="11907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Planning covering a period from 1 day to 6 months</a:t>
          </a:r>
          <a:endParaRPr lang="en-US" sz="2100" b="0" kern="1200" dirty="0"/>
        </a:p>
        <a:p>
          <a:pPr marL="228600" lvl="1" indent="-228600" algn="l" defTabSz="933450">
            <a:lnSpc>
              <a:spcPct val="90000"/>
            </a:lnSpc>
            <a:spcBef>
              <a:spcPct val="0"/>
            </a:spcBef>
            <a:spcAft>
              <a:spcPct val="15000"/>
            </a:spcAft>
            <a:buChar char="•"/>
          </a:pPr>
          <a:r>
            <a:rPr lang="en-US" sz="2100" kern="1200" dirty="0"/>
            <a:t>Daily or weekly time increments</a:t>
          </a:r>
          <a:endParaRPr lang="en-US" sz="2100" b="0" kern="1200" dirty="0"/>
        </a:p>
      </dsp:txBody>
      <dsp:txXfrm>
        <a:off x="0" y="3612090"/>
        <a:ext cx="8229600" cy="1190700"/>
      </dsp:txXfrm>
    </dsp:sp>
    <dsp:sp modelId="{9B95A2E8-0BD5-464E-A436-395C0EEE934D}">
      <dsp:nvSpPr>
        <dsp:cNvPr id="0" name=""/>
        <dsp:cNvSpPr/>
      </dsp:nvSpPr>
      <dsp:spPr>
        <a:xfrm>
          <a:off x="411480" y="3302130"/>
          <a:ext cx="5760720" cy="6199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33450">
            <a:lnSpc>
              <a:spcPct val="90000"/>
            </a:lnSpc>
            <a:spcBef>
              <a:spcPct val="0"/>
            </a:spcBef>
            <a:spcAft>
              <a:spcPct val="35000"/>
            </a:spcAft>
            <a:buNone/>
          </a:pPr>
          <a:r>
            <a:rPr lang="en-US" sz="2100" b="0" kern="1200" dirty="0"/>
            <a:t>Short-range planning</a:t>
          </a:r>
        </a:p>
      </dsp:txBody>
      <dsp:txXfrm>
        <a:off x="441742" y="3332392"/>
        <a:ext cx="5700196"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BBF4E-5375-4C7D-8BFE-AC23A3BE89FC}">
      <dsp:nvSpPr>
        <dsp:cNvPr id="0" name=""/>
        <dsp:cNvSpPr/>
      </dsp:nvSpPr>
      <dsp:spPr>
        <a:xfrm>
          <a:off x="0" y="379424"/>
          <a:ext cx="8229600" cy="16695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Involves costing out various production planning alternatives and selecting the one that is best</a:t>
          </a:r>
        </a:p>
        <a:p>
          <a:pPr marL="228600" lvl="1" indent="-228600" algn="l" defTabSz="889000">
            <a:lnSpc>
              <a:spcPct val="90000"/>
            </a:lnSpc>
            <a:spcBef>
              <a:spcPct val="0"/>
            </a:spcBef>
            <a:spcAft>
              <a:spcPct val="15000"/>
            </a:spcAft>
            <a:buChar char="•"/>
          </a:pPr>
          <a:r>
            <a:rPr lang="en-US" sz="2000" kern="1200" dirty="0"/>
            <a:t>Elaborate spreadsheets developed to facilitate the decision process</a:t>
          </a:r>
        </a:p>
      </dsp:txBody>
      <dsp:txXfrm>
        <a:off x="0" y="379424"/>
        <a:ext cx="8229600" cy="1669500"/>
      </dsp:txXfrm>
    </dsp:sp>
    <dsp:sp modelId="{21362AA9-7AF7-4A43-A502-0824606A01D7}">
      <dsp:nvSpPr>
        <dsp:cNvPr id="0" name=""/>
        <dsp:cNvSpPr/>
      </dsp:nvSpPr>
      <dsp:spPr>
        <a:xfrm>
          <a:off x="411480" y="84224"/>
          <a:ext cx="5760720" cy="5904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t>Cut-and-try charting and graphic methods</a:t>
          </a:r>
        </a:p>
      </dsp:txBody>
      <dsp:txXfrm>
        <a:off x="440301" y="113045"/>
        <a:ext cx="5703078" cy="532758"/>
      </dsp:txXfrm>
    </dsp:sp>
    <dsp:sp modelId="{EB720FB8-CA22-4BDF-B4A7-917E9A6A36FB}">
      <dsp:nvSpPr>
        <dsp:cNvPr id="0" name=""/>
        <dsp:cNvSpPr/>
      </dsp:nvSpPr>
      <dsp:spPr>
        <a:xfrm>
          <a:off x="0" y="2452125"/>
          <a:ext cx="8229600" cy="83475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Use of mathematical analysis to determine an optimal plan</a:t>
          </a:r>
        </a:p>
      </dsp:txBody>
      <dsp:txXfrm>
        <a:off x="0" y="2452125"/>
        <a:ext cx="8229600" cy="834750"/>
      </dsp:txXfrm>
    </dsp:sp>
    <dsp:sp modelId="{50F49CE0-0413-43BF-9973-BFEB7C73BF5C}">
      <dsp:nvSpPr>
        <dsp:cNvPr id="0" name=""/>
        <dsp:cNvSpPr/>
      </dsp:nvSpPr>
      <dsp:spPr>
        <a:xfrm>
          <a:off x="411480" y="2156924"/>
          <a:ext cx="5760720" cy="5904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t>Linear programming</a:t>
          </a:r>
        </a:p>
      </dsp:txBody>
      <dsp:txXfrm>
        <a:off x="440301" y="2185745"/>
        <a:ext cx="5703078" cy="532758"/>
      </dsp:txXfrm>
    </dsp:sp>
    <dsp:sp modelId="{0171F66E-385F-43E1-890B-80052D61C389}">
      <dsp:nvSpPr>
        <dsp:cNvPr id="0" name=""/>
        <dsp:cNvSpPr/>
      </dsp:nvSpPr>
      <dsp:spPr>
        <a:xfrm>
          <a:off x="0" y="3690075"/>
          <a:ext cx="8229600" cy="11025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What-if analysis using simulated demand to evaluate effectiveness of alternative plans</a:t>
          </a:r>
        </a:p>
      </dsp:txBody>
      <dsp:txXfrm>
        <a:off x="0" y="3690075"/>
        <a:ext cx="8229600" cy="1102500"/>
      </dsp:txXfrm>
    </dsp:sp>
    <dsp:sp modelId="{20F207F9-2ED9-458A-9B2F-A3272BCB12D5}">
      <dsp:nvSpPr>
        <dsp:cNvPr id="0" name=""/>
        <dsp:cNvSpPr/>
      </dsp:nvSpPr>
      <dsp:spPr>
        <a:xfrm>
          <a:off x="411480" y="3394875"/>
          <a:ext cx="5760720" cy="5904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t>Simulation</a:t>
          </a:r>
        </a:p>
      </dsp:txBody>
      <dsp:txXfrm>
        <a:off x="440301" y="3423696"/>
        <a:ext cx="5703078"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5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5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9083FAC-837E-4A6E-B37F-445836652620}" type="datetimeFigureOut">
              <a:rPr lang="en-US"/>
              <a:pPr>
                <a:defRPr/>
              </a:pPr>
              <a:t>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885F7E6-E6E9-44AB-97BE-727E2A8BA1D8}" type="slidenum">
              <a:rPr lang="en-US"/>
              <a:pPr>
                <a:defRPr/>
              </a:pPr>
              <a:t>‹#›</a:t>
            </a:fld>
            <a:endParaRPr lang="en-US"/>
          </a:p>
        </p:txBody>
      </p:sp>
    </p:spTree>
    <p:extLst>
      <p:ext uri="{BB962C8B-B14F-4D97-AF65-F5344CB8AC3E}">
        <p14:creationId xmlns:p14="http://schemas.microsoft.com/office/powerpoint/2010/main" val="885308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885F7E6-E6E9-44AB-97BE-727E2A8BA1D8}" type="slidenum">
              <a:rPr lang="en-US" smtClean="0"/>
              <a:pPr>
                <a:defRPr/>
              </a:pPr>
              <a:t>2</a:t>
            </a:fld>
            <a:endParaRPr lang="en-US"/>
          </a:p>
        </p:txBody>
      </p:sp>
    </p:spTree>
    <p:extLst>
      <p:ext uri="{BB962C8B-B14F-4D97-AF65-F5344CB8AC3E}">
        <p14:creationId xmlns:p14="http://schemas.microsoft.com/office/powerpoint/2010/main" val="2533628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886200" y="8685213"/>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r>
              <a:rPr lang="en-US" altLang="en-US" sz="1000" i="1">
                <a:effectLst/>
                <a:latin typeface="Times New Roman" panose="02020603050405020304" pitchFamily="18" charset="0"/>
              </a:rPr>
              <a:t>10</a:t>
            </a:r>
          </a:p>
        </p:txBody>
      </p:sp>
      <p:sp>
        <p:nvSpPr>
          <p:cNvPr id="23556" name="Rectangle 4"/>
          <p:cNvSpPr>
            <a:spLocks noChangeArrowheads="1"/>
          </p:cNvSpPr>
          <p:nvPr/>
        </p:nvSpPr>
        <p:spPr bwMode="auto">
          <a:xfrm>
            <a:off x="0" y="8685213"/>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Rectangle 6"/>
          <p:cNvSpPr>
            <a:spLocks noChangeArrowheads="1"/>
          </p:cNvSpPr>
          <p:nvPr/>
        </p:nvSpPr>
        <p:spPr bwMode="auto">
          <a:xfrm>
            <a:off x="388620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9" name="Rectangle 7"/>
          <p:cNvSpPr>
            <a:spLocks noChangeArrowheads="1"/>
          </p:cNvSpPr>
          <p:nvPr/>
        </p:nvSpPr>
        <p:spPr bwMode="auto">
          <a:xfrm>
            <a:off x="3886200" y="8685213"/>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r>
              <a:rPr lang="en-US" altLang="en-US" sz="1000">
                <a:effectLst/>
                <a:latin typeface="Times New Roman" panose="02020603050405020304" pitchFamily="18" charset="0"/>
              </a:rPr>
              <a:t>10</a:t>
            </a:r>
          </a:p>
        </p:txBody>
      </p:sp>
      <p:sp>
        <p:nvSpPr>
          <p:cNvPr id="23560" name="Rectangle 8"/>
          <p:cNvSpPr>
            <a:spLocks noChangeArrowheads="1"/>
          </p:cNvSpPr>
          <p:nvPr/>
        </p:nvSpPr>
        <p:spPr bwMode="auto">
          <a:xfrm>
            <a:off x="0" y="8685213"/>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1" name="Rectangle 9"/>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Rectangle 10"/>
          <p:cNvSpPr>
            <a:spLocks noGrp="1" noChangeArrowheads="1"/>
          </p:cNvSpPr>
          <p:nvPr>
            <p:ph type="body" idx="1"/>
          </p:nvPr>
        </p:nvSpPr>
        <p:spPr>
          <a:ln/>
        </p:spPr>
        <p:txBody>
          <a:bodyPr/>
          <a:lstStyle/>
          <a:p>
            <a:endParaRPr lang="en-US" altLang="en-US"/>
          </a:p>
        </p:txBody>
      </p:sp>
      <p:sp>
        <p:nvSpPr>
          <p:cNvPr id="23563" name="Rectangle 11"/>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97068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xfrm>
            <a:off x="1150938" y="692150"/>
            <a:ext cx="4556125" cy="3416300"/>
          </a:xfrm>
          <a:ln/>
        </p:spPr>
      </p:sp>
      <p:sp>
        <p:nvSpPr>
          <p:cNvPr id="1495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07251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150938" y="692150"/>
            <a:ext cx="4556125" cy="3416300"/>
          </a:xfrm>
          <a:ln/>
        </p:spPr>
      </p:sp>
      <p:sp>
        <p:nvSpPr>
          <p:cNvPr id="1505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279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xfrm>
            <a:off x="1150938" y="692150"/>
            <a:ext cx="4556125" cy="3416300"/>
          </a:xfrm>
          <a:ln/>
        </p:spPr>
      </p:sp>
      <p:sp>
        <p:nvSpPr>
          <p:cNvPr id="1536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0178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40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normAutofit/>
          </a:bodyPr>
          <a:lstStyle>
            <a:lvl1pPr marL="0" indent="0" algn="l">
              <a:buNone/>
              <a:defRPr sz="18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a:xfrm>
            <a:off x="457200" y="19050"/>
            <a:ext cx="2895600" cy="328613"/>
          </a:xfrm>
          <a:prstGeom prst="rect">
            <a:avLst/>
          </a:prstGeom>
        </p:spPr>
        <p:txBody>
          <a:bodyPr/>
          <a:lstStyle>
            <a:lvl1pPr eaLnBrk="1" fontAlgn="auto" hangingPunct="1">
              <a:spcBef>
                <a:spcPts val="0"/>
              </a:spcBef>
              <a:spcAft>
                <a:spcPts val="0"/>
              </a:spcAft>
              <a:defRPr>
                <a:latin typeface="+mn-lt"/>
              </a:defRPr>
            </a:lvl1pPr>
          </a:lstStyle>
          <a:p>
            <a:pPr>
              <a:defRPr/>
            </a:pPr>
            <a:fld id="{1B91B372-8861-4DB4-B604-E319C853C474}" type="datetime1">
              <a:rPr lang="en-US" smtClean="0"/>
              <a:pPr>
                <a:defRPr/>
              </a:pPr>
              <a:t>1/20/2017</a:t>
            </a:fld>
            <a:endParaRPr lang="en-US"/>
          </a:p>
        </p:txBody>
      </p:sp>
      <p:sp>
        <p:nvSpPr>
          <p:cNvPr id="7" name="Footer Placeholder 4"/>
          <p:cNvSpPr>
            <a:spLocks noGrp="1"/>
          </p:cNvSpPr>
          <p:nvPr>
            <p:ph type="ftr" sz="quarter" idx="11"/>
          </p:nvPr>
        </p:nvSpPr>
        <p:spPr>
          <a:xfrm>
            <a:off x="3429000" y="19050"/>
            <a:ext cx="4114800" cy="328613"/>
          </a:xfrm>
          <a:prstGeom prst="rect">
            <a:avLst/>
          </a:prstGeom>
        </p:spPr>
        <p:txBody>
          <a:bodyPr/>
          <a:lstStyle>
            <a:lvl1pPr eaLnBrk="1" fontAlgn="auto" hangingPunct="1">
              <a:spcBef>
                <a:spcPts val="0"/>
              </a:spcBef>
              <a:spcAft>
                <a:spcPts val="0"/>
              </a:spcAft>
              <a:defRPr dirty="0">
                <a:latin typeface="+mn-lt"/>
              </a:defRPr>
            </a:lvl1pPr>
          </a:lstStyle>
          <a:p>
            <a:pPr>
              <a:defRPr/>
            </a:pPr>
            <a:endParaRPr lang="en-US"/>
          </a:p>
        </p:txBody>
      </p:sp>
    </p:spTree>
    <p:extLst>
      <p:ext uri="{BB962C8B-B14F-4D97-AF65-F5344CB8AC3E}">
        <p14:creationId xmlns:p14="http://schemas.microsoft.com/office/powerpoint/2010/main" val="237383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468313" y="1570038"/>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p:txBody>
          <a:bodyPr/>
          <a:lstStyle>
            <a:lvl1pPr algn="r">
              <a:defRPr sz="1200" dirty="0" smtClean="0"/>
            </a:lvl1pPr>
          </a:lstStyle>
          <a:p>
            <a:pPr>
              <a:defRPr/>
            </a:pPr>
            <a:r>
              <a:rPr lang="en-US" dirty="0"/>
              <a:t>19-</a:t>
            </a:r>
            <a:fld id="{769B383E-350D-4EFD-B70D-398D99A8C383}" type="slidenum">
              <a:rPr lang="en-US" smtClean="0"/>
              <a:pPr>
                <a:defRPr/>
              </a:pPr>
              <a:t>‹#›</a:t>
            </a:fld>
            <a:endParaRPr lang="en-US" dirty="0"/>
          </a:p>
        </p:txBody>
      </p:sp>
    </p:spTree>
    <p:extLst>
      <p:ext uri="{BB962C8B-B14F-4D97-AF65-F5344CB8AC3E}">
        <p14:creationId xmlns:p14="http://schemas.microsoft.com/office/powerpoint/2010/main" val="2117463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lgn="r">
              <a:defRPr sz="1200" dirty="0" smtClean="0"/>
            </a:lvl1pPr>
          </a:lstStyle>
          <a:p>
            <a:pPr>
              <a:defRPr/>
            </a:pPr>
            <a:fld id="{5B774935-14F2-46BB-995B-FFD894646A90}" type="slidenum">
              <a:rPr lang="en-US" smtClean="0"/>
              <a:pPr>
                <a:defRPr/>
              </a:pPr>
              <a:t>‹#›</a:t>
            </a:fld>
            <a:endParaRPr lang="en-US"/>
          </a:p>
        </p:txBody>
      </p:sp>
    </p:spTree>
    <p:extLst>
      <p:ext uri="{BB962C8B-B14F-4D97-AF65-F5344CB8AC3E}">
        <p14:creationId xmlns:p14="http://schemas.microsoft.com/office/powerpoint/2010/main" val="23308374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10"/>
          </p:nvPr>
        </p:nvSpPr>
        <p:spPr/>
        <p:txBody>
          <a:bodyPr/>
          <a:lstStyle>
            <a:lvl1pPr algn="r">
              <a:defRPr sz="1200" dirty="0" smtClean="0"/>
            </a:lvl1pPr>
          </a:lstStyle>
          <a:p>
            <a:pPr>
              <a:defRPr/>
            </a:pPr>
            <a:r>
              <a:rPr lang="en-US" dirty="0"/>
              <a:t>19-</a:t>
            </a:r>
            <a:fld id="{BECDD268-A08F-4122-B7BC-46DE23F06714}" type="slidenum">
              <a:rPr lang="en-US" smtClean="0"/>
              <a:pPr>
                <a:defRPr/>
              </a:pPr>
              <a:t>‹#›</a:t>
            </a:fld>
            <a:endParaRPr lang="en-US" dirty="0"/>
          </a:p>
        </p:txBody>
      </p:sp>
    </p:spTree>
    <p:extLst>
      <p:ext uri="{BB962C8B-B14F-4D97-AF65-F5344CB8AC3E}">
        <p14:creationId xmlns:p14="http://schemas.microsoft.com/office/powerpoint/2010/main" val="1472044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0"/>
          </p:nvPr>
        </p:nvSpPr>
        <p:spPr/>
        <p:txBody>
          <a:bodyPr/>
          <a:lstStyle>
            <a:lvl1pPr algn="r">
              <a:defRPr sz="1200" dirty="0" smtClean="0"/>
            </a:lvl1pPr>
          </a:lstStyle>
          <a:p>
            <a:pPr>
              <a:defRPr/>
            </a:pPr>
            <a:r>
              <a:rPr lang="en-US" dirty="0"/>
              <a:t>19-</a:t>
            </a:r>
            <a:fld id="{A52E40AC-69B5-4D77-8266-0AAF8F511D7C}" type="slidenum">
              <a:rPr lang="en-US" smtClean="0"/>
              <a:pPr>
                <a:defRPr/>
              </a:pPr>
              <a:t>‹#›</a:t>
            </a:fld>
            <a:endParaRPr lang="en-US" dirty="0"/>
          </a:p>
        </p:txBody>
      </p:sp>
    </p:spTree>
    <p:extLst>
      <p:ext uri="{BB962C8B-B14F-4D97-AF65-F5344CB8AC3E}">
        <p14:creationId xmlns:p14="http://schemas.microsoft.com/office/powerpoint/2010/main" val="127100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a:spLocks noGrp="1"/>
          </p:cNvSpPr>
          <p:nvPr>
            <p:ph type="sldNum" sz="quarter" idx="10"/>
          </p:nvPr>
        </p:nvSpPr>
        <p:spPr/>
        <p:txBody>
          <a:bodyPr/>
          <a:lstStyle>
            <a:lvl1pPr>
              <a:defRPr/>
            </a:lvl1pPr>
          </a:lstStyle>
          <a:p>
            <a:pPr>
              <a:defRPr/>
            </a:pPr>
            <a:r>
              <a:rPr lang="en-US" dirty="0"/>
              <a:t>19-</a:t>
            </a:r>
            <a:fld id="{E101D6D9-324A-4106-8829-4EFF156AECE5}" type="slidenum">
              <a:rPr lang="en-US" smtClean="0"/>
              <a:pPr>
                <a:defRPr/>
              </a:pPr>
              <a:t>‹#›</a:t>
            </a:fld>
            <a:endParaRPr lang="en-US" dirty="0"/>
          </a:p>
        </p:txBody>
      </p:sp>
      <p:cxnSp>
        <p:nvCxnSpPr>
          <p:cNvPr id="4" name="Straight Connector 3"/>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43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r>
              <a:rPr lang="en-US" dirty="0"/>
              <a:t>19-</a:t>
            </a:r>
            <a:fld id="{F80C58EB-7A79-4F92-8B5F-E78047933DA8}" type="slidenum">
              <a:rPr lang="en-US" smtClean="0"/>
              <a:pPr>
                <a:defRPr/>
              </a:pPr>
              <a:t>‹#›</a:t>
            </a:fld>
            <a:endParaRPr lang="en-US" dirty="0"/>
          </a:p>
        </p:txBody>
      </p:sp>
    </p:spTree>
    <p:extLst>
      <p:ext uri="{BB962C8B-B14F-4D97-AF65-F5344CB8AC3E}">
        <p14:creationId xmlns:p14="http://schemas.microsoft.com/office/powerpoint/2010/main" val="190438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Slide Number Placeholder 3"/>
          <p:cNvSpPr>
            <a:spLocks noGrp="1"/>
          </p:cNvSpPr>
          <p:nvPr>
            <p:ph type="sldNum" sz="quarter" idx="4"/>
          </p:nvPr>
        </p:nvSpPr>
        <p:spPr>
          <a:xfrm>
            <a:off x="8066088" y="6515100"/>
            <a:ext cx="1066800" cy="328613"/>
          </a:xfrm>
          <a:prstGeom prst="rect">
            <a:avLst/>
          </a:prstGeom>
        </p:spPr>
        <p:txBody>
          <a:bodyPr/>
          <a:lstStyle>
            <a:lvl1pPr algn="r" eaLnBrk="1" fontAlgn="auto" hangingPunct="1">
              <a:spcBef>
                <a:spcPts val="0"/>
              </a:spcBef>
              <a:spcAft>
                <a:spcPts val="0"/>
              </a:spcAft>
              <a:defRPr sz="1200" dirty="0" smtClean="0">
                <a:latin typeface="+mn-lt"/>
              </a:defRPr>
            </a:lvl1pPr>
          </a:lstStyle>
          <a:p>
            <a:pPr>
              <a:defRPr/>
            </a:pPr>
            <a:r>
              <a:rPr lang="en-US" dirty="0"/>
              <a:t>19-</a:t>
            </a:r>
            <a:fld id="{DF8EDC1B-AA6A-490E-8D23-E115FCA06D5E}" type="slidenum">
              <a:rPr lang="en-US" smtClean="0"/>
              <a:pPr>
                <a:defRPr/>
              </a:pPr>
              <a:t>‹#›</a:t>
            </a:fld>
            <a:endParaRPr lang="en-US" dirty="0"/>
          </a:p>
        </p:txBody>
      </p:sp>
      <p:sp>
        <p:nvSpPr>
          <p:cNvPr id="3" name="Rectangle 2"/>
          <p:cNvSpPr/>
          <p:nvPr userDrawn="1"/>
        </p:nvSpPr>
        <p:spPr>
          <a:xfrm>
            <a:off x="2590800" y="6555827"/>
            <a:ext cx="4572000" cy="261610"/>
          </a:xfrm>
          <a:prstGeom prst="rect">
            <a:avLst/>
          </a:prstGeom>
        </p:spPr>
        <p:txBody>
          <a:bodyPr>
            <a:spAutoFit/>
          </a:bodyPr>
          <a:lstStyle/>
          <a:p>
            <a:r>
              <a:rPr lang="en-US" sz="1050" dirty="0"/>
              <a:t>Copyright ©2017 McGraw-Hill Education. All rights reserved.</a:t>
            </a:r>
          </a:p>
        </p:txBody>
      </p:sp>
    </p:spTree>
    <p:extLst>
      <p:ext uri="{BB962C8B-B14F-4D97-AF65-F5344CB8AC3E}">
        <p14:creationId xmlns:p14="http://schemas.microsoft.com/office/powerpoint/2010/main" val="3827285019"/>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Lst>
  <p:hf hdr="0" ftr="0" dt="0"/>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panose="020B0604020202020204" pitchFamily="34" charset="0"/>
        </a:defRPr>
      </a:lvl2pPr>
      <a:lvl3pPr algn="l" rtl="0" eaLnBrk="1" fontAlgn="base" hangingPunct="1">
        <a:spcBef>
          <a:spcPct val="0"/>
        </a:spcBef>
        <a:spcAft>
          <a:spcPct val="0"/>
        </a:spcAft>
        <a:defRPr sz="4000">
          <a:solidFill>
            <a:schemeClr val="tx2"/>
          </a:solidFill>
          <a:latin typeface="Arial" panose="020B0604020202020204" pitchFamily="34" charset="0"/>
        </a:defRPr>
      </a:lvl3pPr>
      <a:lvl4pPr algn="l" rtl="0" eaLnBrk="1" fontAlgn="base" hangingPunct="1">
        <a:spcBef>
          <a:spcPct val="0"/>
        </a:spcBef>
        <a:spcAft>
          <a:spcPct val="0"/>
        </a:spcAft>
        <a:defRPr sz="4000">
          <a:solidFill>
            <a:schemeClr val="tx2"/>
          </a:solidFill>
          <a:latin typeface="Arial" panose="020B0604020202020204" pitchFamily="34" charset="0"/>
        </a:defRPr>
      </a:lvl4pPr>
      <a:lvl5pPr algn="l" rtl="0" eaLnBrk="1" fontAlgn="base" hangingPunct="1">
        <a:spcBef>
          <a:spcPct val="0"/>
        </a:spcBef>
        <a:spcAft>
          <a:spcPct val="0"/>
        </a:spcAft>
        <a:defRPr sz="4000">
          <a:solidFill>
            <a:schemeClr val="tx2"/>
          </a:solidFill>
          <a:latin typeface="Arial" panose="020B0604020202020204" pitchFamily="34" charset="0"/>
        </a:defRPr>
      </a:lvl5pPr>
      <a:lvl6pPr marL="457200" algn="l" rtl="0" eaLnBrk="1" fontAlgn="base" hangingPunct="1">
        <a:spcBef>
          <a:spcPct val="0"/>
        </a:spcBef>
        <a:spcAft>
          <a:spcPct val="0"/>
        </a:spcAft>
        <a:defRPr sz="4000">
          <a:solidFill>
            <a:schemeClr val="tx2"/>
          </a:solidFill>
          <a:latin typeface="Arial" panose="020B0604020202020204" pitchFamily="34" charset="0"/>
        </a:defRPr>
      </a:lvl6pPr>
      <a:lvl7pPr marL="914400" algn="l" rtl="0" eaLnBrk="1" fontAlgn="base" hangingPunct="1">
        <a:spcBef>
          <a:spcPct val="0"/>
        </a:spcBef>
        <a:spcAft>
          <a:spcPct val="0"/>
        </a:spcAft>
        <a:defRPr sz="4000">
          <a:solidFill>
            <a:schemeClr val="tx2"/>
          </a:solidFill>
          <a:latin typeface="Arial" panose="020B0604020202020204" pitchFamily="34" charset="0"/>
        </a:defRPr>
      </a:lvl7pPr>
      <a:lvl8pPr marL="1371600" algn="l" rtl="0" eaLnBrk="1" fontAlgn="base" hangingPunct="1">
        <a:spcBef>
          <a:spcPct val="0"/>
        </a:spcBef>
        <a:spcAft>
          <a:spcPct val="0"/>
        </a:spcAft>
        <a:defRPr sz="4000">
          <a:solidFill>
            <a:schemeClr val="tx2"/>
          </a:solidFill>
          <a:latin typeface="Arial" panose="020B0604020202020204" pitchFamily="34" charset="0"/>
        </a:defRPr>
      </a:lvl8pPr>
      <a:lvl9pPr marL="1828800" algn="l" rtl="0" eaLnBrk="1" fontAlgn="base" hangingPunct="1">
        <a:spcBef>
          <a:spcPct val="0"/>
        </a:spcBef>
        <a:spcAft>
          <a:spcPct val="0"/>
        </a:spcAft>
        <a:defRPr sz="4000">
          <a:solidFill>
            <a:schemeClr val="tx2"/>
          </a:solidFill>
          <a:latin typeface="Arial" panose="020B0604020202020204" pitchFamily="34"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ja-JP"/>
              <a:t>chapter 19: sales and operations planning</a:t>
            </a:r>
            <a:endParaRPr lang="en-US" dirty="0"/>
          </a:p>
        </p:txBody>
      </p:sp>
      <p:sp>
        <p:nvSpPr>
          <p:cNvPr id="5" name="Subtitle 4"/>
          <p:cNvSpPr>
            <a:spLocks noGrp="1"/>
          </p:cNvSpPr>
          <p:nvPr>
            <p:ph type="subTitle" idx="1"/>
          </p:nvPr>
        </p:nvSpPr>
        <p:spPr/>
        <p:txBody>
          <a:bodyPr>
            <a:normAutofit fontScale="92500" lnSpcReduction="20000"/>
          </a:bodyPr>
          <a:lstStyle/>
          <a:p>
            <a:pPr marL="855663" indent="-855663"/>
            <a:r>
              <a:rPr lang="en-US"/>
              <a:t>LO19–1: Understand what sales and operations planning is and how it coordinates manufacturing, logistics, service, and marketing plans.</a:t>
            </a:r>
          </a:p>
          <a:p>
            <a:pPr marL="855663" indent="-855663"/>
            <a:r>
              <a:rPr lang="en-US"/>
              <a:t>LO19–2: Construct and evaluate aggregate plans that employ different strategies for meeting demand.</a:t>
            </a:r>
          </a:p>
          <a:p>
            <a:pPr marL="855663" indent="-855663"/>
            <a:r>
              <a:rPr lang="en-US"/>
              <a:t>LO19–3: Explain yield management and why it is an important strategy.</a:t>
            </a:r>
            <a:endParaRPr lang="en-US" dirty="0"/>
          </a:p>
        </p:txBody>
      </p:sp>
      <p:sp>
        <p:nvSpPr>
          <p:cNvPr id="14340" name="Rectangle 8"/>
          <p:cNvSpPr>
            <a:spLocks noChangeArrowheads="1"/>
          </p:cNvSpPr>
          <p:nvPr/>
        </p:nvSpPr>
        <p:spPr bwMode="auto">
          <a:xfrm>
            <a:off x="77788" y="6535738"/>
            <a:ext cx="1222375" cy="247650"/>
          </a:xfrm>
          <a:prstGeom prst="rect">
            <a:avLst/>
          </a:prstGeom>
          <a:noFill/>
          <a:ln w="9525">
            <a:noFill/>
            <a:miter lim="800000"/>
            <a:headEnd/>
            <a:tailEnd/>
          </a:ln>
        </p:spPr>
        <p:txBody>
          <a:bodyPr wrap="none" lIns="92075" tIns="46038" rIns="92075" bIns="46038">
            <a:spAutoFit/>
          </a:bodyPr>
          <a:lstStyle/>
          <a:p>
            <a:r>
              <a:rPr lang="en-US" sz="1000" b="1" i="1">
                <a:solidFill>
                  <a:schemeClr val="bg1"/>
                </a:solidFill>
                <a:latin typeface="Times New Roman" pitchFamily="18" charset="0"/>
              </a:rPr>
              <a:t>McGraw-Hill/Irwin</a:t>
            </a:r>
            <a:endParaRPr lang="en-US">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a:bodyPr>
          <a:lstStyle/>
          <a:p>
            <a:r>
              <a:rPr lang="en-US" altLang="en-US" dirty="0"/>
              <a:t>Production Planning Strategies </a:t>
            </a:r>
            <a:r>
              <a:rPr lang="en-US" altLang="en-US" sz="2000" dirty="0"/>
              <a:t>Continued</a:t>
            </a:r>
          </a:p>
        </p:txBody>
      </p:sp>
      <p:sp>
        <p:nvSpPr>
          <p:cNvPr id="109571" name="Rectangle 3"/>
          <p:cNvSpPr>
            <a:spLocks noGrp="1" noChangeArrowheads="1"/>
          </p:cNvSpPr>
          <p:nvPr>
            <p:ph type="body" idx="1"/>
          </p:nvPr>
        </p:nvSpPr>
        <p:spPr/>
        <p:txBody>
          <a:bodyPr/>
          <a:lstStyle/>
          <a:p>
            <a:r>
              <a:rPr lang="en-US" altLang="en-US" b="1" dirty="0"/>
              <a:t>Pure strategy</a:t>
            </a:r>
            <a:r>
              <a:rPr lang="en-US" altLang="en-US" dirty="0"/>
              <a:t>: when just one of the approaches is used to absorb demand fluctuations</a:t>
            </a:r>
          </a:p>
          <a:p>
            <a:r>
              <a:rPr lang="en-US" altLang="en-US" b="1" dirty="0"/>
              <a:t>Mixed strategy</a:t>
            </a:r>
            <a:r>
              <a:rPr lang="en-US" altLang="en-US" dirty="0"/>
              <a:t>: when two or more of the approaches are used</a:t>
            </a:r>
          </a:p>
          <a:p>
            <a:r>
              <a:rPr lang="en-US" altLang="en-US" dirty="0"/>
              <a:t>In addition to these strategies, managers also may choose to subcontract some portion of production</a:t>
            </a:r>
          </a:p>
          <a:p>
            <a:pPr lvl="1"/>
            <a:r>
              <a:rPr lang="en-US" altLang="en-US" dirty="0"/>
              <a:t>Similar to the chase strategy, but hiring and laying off are translated into subcontracting</a:t>
            </a:r>
          </a:p>
        </p:txBody>
      </p:sp>
      <p:sp>
        <p:nvSpPr>
          <p:cNvPr id="2" name="Slide Number Placeholder 1"/>
          <p:cNvSpPr>
            <a:spLocks noGrp="1"/>
          </p:cNvSpPr>
          <p:nvPr>
            <p:ph type="sldNum" sz="quarter" idx="10"/>
          </p:nvPr>
        </p:nvSpPr>
        <p:spPr/>
        <p:txBody>
          <a:bodyPr/>
          <a:lstStyle/>
          <a:p>
            <a:r>
              <a:rPr lang="en-US"/>
              <a:t>19-</a:t>
            </a:r>
            <a:fld id="{769B383E-350D-4EFD-B70D-398D99A8C383}" type="slidenum">
              <a:rPr lang="en-US" smtClean="0"/>
              <a:pPr/>
              <a:t>10</a:t>
            </a:fld>
            <a:endParaRPr lang="en-US" dirty="0"/>
          </a:p>
        </p:txBody>
      </p:sp>
    </p:spTree>
    <p:extLst>
      <p:ext uri="{BB962C8B-B14F-4D97-AF65-F5344CB8AC3E}">
        <p14:creationId xmlns:p14="http://schemas.microsoft.com/office/powerpoint/2010/main" val="1754922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Subcontracting</a:t>
            </a:r>
          </a:p>
        </p:txBody>
      </p:sp>
      <p:sp>
        <p:nvSpPr>
          <p:cNvPr id="3" name="Content Placeholder 2"/>
          <p:cNvSpPr>
            <a:spLocks noGrp="1"/>
          </p:cNvSpPr>
          <p:nvPr>
            <p:ph idx="1"/>
          </p:nvPr>
        </p:nvSpPr>
        <p:spPr/>
        <p:txBody>
          <a:bodyPr/>
          <a:lstStyle/>
          <a:p>
            <a:r>
              <a:rPr lang="en-US" dirty="0"/>
              <a:t>Managers also may choose to subcontract some portion of production</a:t>
            </a:r>
          </a:p>
          <a:p>
            <a:r>
              <a:rPr lang="en-US" dirty="0"/>
              <a:t>Similar to the chase strategy, but hiring and laying off are translated into subcontracting and not subcontracting</a:t>
            </a:r>
          </a:p>
          <a:p>
            <a:pPr lvl="1"/>
            <a:r>
              <a:rPr lang="en-US" dirty="0"/>
              <a:t>Some level of subcontracting can be desirable to accommodate demand fluctuations</a:t>
            </a:r>
          </a:p>
          <a:p>
            <a:r>
              <a:rPr lang="en-US" dirty="0"/>
              <a:t>Unless the relationship with the supplier is strong, a manufacturer can lose some control over schedule and quality</a:t>
            </a:r>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11</a:t>
            </a:fld>
            <a:endParaRPr lang="en-US" dirty="0"/>
          </a:p>
        </p:txBody>
      </p:sp>
    </p:spTree>
    <p:extLst>
      <p:ext uri="{BB962C8B-B14F-4D97-AF65-F5344CB8AC3E}">
        <p14:creationId xmlns:p14="http://schemas.microsoft.com/office/powerpoint/2010/main" val="302238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ltLang="en-US"/>
              <a:t>Relevant Costs</a:t>
            </a:r>
          </a:p>
        </p:txBody>
      </p:sp>
      <p:sp>
        <p:nvSpPr>
          <p:cNvPr id="110595" name="Rectangle 3"/>
          <p:cNvSpPr>
            <a:spLocks noGrp="1" noChangeArrowheads="1"/>
          </p:cNvSpPr>
          <p:nvPr>
            <p:ph type="body" idx="1"/>
          </p:nvPr>
        </p:nvSpPr>
        <p:spPr/>
        <p:txBody>
          <a:bodyPr/>
          <a:lstStyle/>
          <a:p>
            <a:pPr marL="457200" indent="-457200">
              <a:buFont typeface="+mj-lt"/>
              <a:buAutoNum type="arabicPeriod"/>
            </a:pPr>
            <a:r>
              <a:rPr lang="en-US" altLang="en-US" dirty="0"/>
              <a:t>Basic production costs</a:t>
            </a:r>
          </a:p>
          <a:p>
            <a:pPr lvl="1"/>
            <a:r>
              <a:rPr lang="en-US" altLang="en-US" dirty="0"/>
              <a:t>The fixed and variable costs incurred in producing a given product type in a given time period</a:t>
            </a:r>
          </a:p>
          <a:p>
            <a:pPr marL="457200" indent="-457200">
              <a:buFont typeface="+mj-lt"/>
              <a:buAutoNum type="arabicPeriod"/>
            </a:pPr>
            <a:r>
              <a:rPr lang="en-US" altLang="en-US" dirty="0"/>
              <a:t>Costs associated with changes in the production rate</a:t>
            </a:r>
          </a:p>
          <a:p>
            <a:pPr lvl="1"/>
            <a:r>
              <a:rPr lang="en-US" altLang="en-US" dirty="0"/>
              <a:t>Hiring, training, and laying off personnel</a:t>
            </a:r>
          </a:p>
          <a:p>
            <a:pPr marL="457200" indent="-457200">
              <a:buFont typeface="+mj-lt"/>
              <a:buAutoNum type="arabicPeriod"/>
            </a:pPr>
            <a:r>
              <a:rPr lang="en-US" altLang="en-US" dirty="0"/>
              <a:t>Inventory holding costs</a:t>
            </a:r>
          </a:p>
          <a:p>
            <a:pPr lvl="1"/>
            <a:r>
              <a:rPr lang="en-US" altLang="en-US" dirty="0"/>
              <a:t>Capital, storing, insurance, taxes, spoilage, and </a:t>
            </a:r>
            <a:r>
              <a:rPr lang="en-US" altLang="en-US" dirty="0" err="1"/>
              <a:t>obsolencence</a:t>
            </a:r>
            <a:endParaRPr lang="en-US" altLang="en-US" dirty="0"/>
          </a:p>
          <a:p>
            <a:pPr marL="457200" indent="-457200">
              <a:buFont typeface="+mj-lt"/>
              <a:buAutoNum type="arabicPeriod"/>
            </a:pPr>
            <a:r>
              <a:rPr lang="en-US" altLang="en-US" dirty="0"/>
              <a:t>Backorder costs</a:t>
            </a:r>
          </a:p>
          <a:p>
            <a:pPr lvl="1"/>
            <a:r>
              <a:rPr lang="en-US" altLang="en-US" dirty="0"/>
              <a:t>Hard to measure</a:t>
            </a:r>
          </a:p>
          <a:p>
            <a:pPr lvl="1"/>
            <a:r>
              <a:rPr lang="en-US" altLang="en-US" dirty="0"/>
              <a:t>Loss of goodwill</a:t>
            </a:r>
          </a:p>
          <a:p>
            <a:pPr lvl="1"/>
            <a:r>
              <a:rPr lang="en-US" altLang="en-US" dirty="0"/>
              <a:t>Loss of sales</a:t>
            </a:r>
          </a:p>
        </p:txBody>
      </p:sp>
      <p:sp>
        <p:nvSpPr>
          <p:cNvPr id="2" name="Slide Number Placeholder 1"/>
          <p:cNvSpPr>
            <a:spLocks noGrp="1"/>
          </p:cNvSpPr>
          <p:nvPr>
            <p:ph type="sldNum" sz="quarter" idx="10"/>
          </p:nvPr>
        </p:nvSpPr>
        <p:spPr/>
        <p:txBody>
          <a:bodyPr/>
          <a:lstStyle/>
          <a:p>
            <a:r>
              <a:rPr lang="en-US"/>
              <a:t>19-</a:t>
            </a:r>
            <a:fld id="{769B383E-350D-4EFD-B70D-398D99A8C383}" type="slidenum">
              <a:rPr lang="en-US" smtClean="0"/>
              <a:pPr/>
              <a:t>12</a:t>
            </a:fld>
            <a:endParaRPr lang="en-US" dirty="0"/>
          </a:p>
        </p:txBody>
      </p:sp>
    </p:spTree>
    <p:extLst>
      <p:ext uri="{BB962C8B-B14F-4D97-AF65-F5344CB8AC3E}">
        <p14:creationId xmlns:p14="http://schemas.microsoft.com/office/powerpoint/2010/main" val="230749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Budgets</a:t>
            </a:r>
          </a:p>
        </p:txBody>
      </p:sp>
      <p:sp>
        <p:nvSpPr>
          <p:cNvPr id="3" name="Content Placeholder 2"/>
          <p:cNvSpPr>
            <a:spLocks noGrp="1"/>
          </p:cNvSpPr>
          <p:nvPr>
            <p:ph idx="1"/>
          </p:nvPr>
        </p:nvSpPr>
        <p:spPr/>
        <p:txBody>
          <a:bodyPr/>
          <a:lstStyle/>
          <a:p>
            <a:r>
              <a:rPr lang="en-US" dirty="0"/>
              <a:t>Operations managers are generally required to submit annual budget requests</a:t>
            </a:r>
          </a:p>
          <a:p>
            <a:pPr lvl="1"/>
            <a:r>
              <a:rPr lang="en-US" dirty="0"/>
              <a:t>Sometimes quarterly</a:t>
            </a:r>
          </a:p>
          <a:p>
            <a:r>
              <a:rPr lang="en-US" dirty="0"/>
              <a:t>Aggregate plan is key to the success of the budgeting process</a:t>
            </a:r>
          </a:p>
          <a:p>
            <a:pPr lvl="1"/>
            <a:r>
              <a:rPr lang="en-US" dirty="0"/>
              <a:t>Provides justification for the requested budget amount</a:t>
            </a:r>
          </a:p>
          <a:p>
            <a:r>
              <a:rPr lang="en-US" dirty="0"/>
              <a:t>Accurate medium-range planning increases the likelihood of…</a:t>
            </a:r>
          </a:p>
          <a:p>
            <a:pPr marL="731837" lvl="1" indent="-457200">
              <a:buFont typeface="+mj-lt"/>
              <a:buAutoNum type="arabicPeriod"/>
            </a:pPr>
            <a:r>
              <a:rPr lang="en-US" dirty="0"/>
              <a:t>Receiving the requested budget</a:t>
            </a:r>
          </a:p>
          <a:p>
            <a:pPr marL="731837" lvl="1" indent="-457200">
              <a:buFont typeface="+mj-lt"/>
              <a:buAutoNum type="arabicPeriod"/>
            </a:pPr>
            <a:r>
              <a:rPr lang="en-US" dirty="0"/>
              <a:t>Operating within the limits of the budget</a:t>
            </a:r>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13</a:t>
            </a:fld>
            <a:endParaRPr lang="en-US" dirty="0"/>
          </a:p>
        </p:txBody>
      </p:sp>
    </p:spTree>
    <p:extLst>
      <p:ext uri="{BB962C8B-B14F-4D97-AF65-F5344CB8AC3E}">
        <p14:creationId xmlns:p14="http://schemas.microsoft.com/office/powerpoint/2010/main" val="1689348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t>Aggregate Planning Techniques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53305864"/>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0"/>
          </p:nvPr>
        </p:nvSpPr>
        <p:spPr/>
        <p:txBody>
          <a:bodyPr>
            <a:normAutofit/>
          </a:bodyPr>
          <a:lstStyle/>
          <a:p>
            <a:pPr>
              <a:defRPr/>
            </a:pPr>
            <a:r>
              <a:rPr lang="en-US" dirty="0"/>
              <a:t>19-</a:t>
            </a:r>
            <a:fld id="{BAE7FDEA-EC8F-4080-9478-CA016E5ED3DC}"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normAutofit fontScale="90000"/>
          </a:bodyPr>
          <a:lstStyle/>
          <a:p>
            <a:r>
              <a:rPr lang="pt-BR" dirty="0"/>
              <a:t>A Cut-and-Try Example: The JC Company</a:t>
            </a:r>
            <a:endParaRPr lang="en-US" dirty="0"/>
          </a:p>
        </p:txBody>
      </p:sp>
      <p:sp>
        <p:nvSpPr>
          <p:cNvPr id="3" name="Slide Number Placeholder 2"/>
          <p:cNvSpPr>
            <a:spLocks noGrp="1"/>
          </p:cNvSpPr>
          <p:nvPr>
            <p:ph type="sldNum" sz="quarter" idx="10"/>
          </p:nvPr>
        </p:nvSpPr>
        <p:spPr/>
        <p:txBody>
          <a:bodyPr>
            <a:normAutofit/>
          </a:bodyPr>
          <a:lstStyle/>
          <a:p>
            <a:pPr>
              <a:defRPr/>
            </a:pPr>
            <a:r>
              <a:rPr lang="en-US" dirty="0"/>
              <a:t>19-</a:t>
            </a:r>
            <a:fld id="{CB995C4E-807C-4630-8577-5CF7269CD548}" type="slidenum">
              <a:rPr lang="en-US"/>
              <a:pPr>
                <a:defRPr/>
              </a:pPr>
              <a:t>15</a:t>
            </a:fld>
            <a:endParaRPr lang="en-US" dirty="0"/>
          </a:p>
        </p:txBody>
      </p:sp>
      <p:pic>
        <p:nvPicPr>
          <p:cNvPr id="26629" name="Picture 3"/>
          <p:cNvPicPr>
            <a:picLocks noChangeAspect="1" noChangeArrowheads="1"/>
          </p:cNvPicPr>
          <p:nvPr/>
        </p:nvPicPr>
        <p:blipFill>
          <a:blip r:embed="rId2"/>
          <a:srcRect/>
          <a:stretch>
            <a:fillRect/>
          </a:stretch>
        </p:blipFill>
        <p:spPr bwMode="auto">
          <a:xfrm>
            <a:off x="1260475" y="1847850"/>
            <a:ext cx="6623050" cy="4343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en-US" dirty="0"/>
              <a:t>Example: More Data</a:t>
            </a:r>
          </a:p>
        </p:txBody>
      </p:sp>
      <p:sp>
        <p:nvSpPr>
          <p:cNvPr id="114691" name="Rectangle 3"/>
          <p:cNvSpPr>
            <a:spLocks noGrp="1" noChangeArrowheads="1"/>
          </p:cNvSpPr>
          <p:nvPr>
            <p:ph type="body" idx="1"/>
          </p:nvPr>
        </p:nvSpPr>
        <p:spPr/>
        <p:txBody>
          <a:bodyPr/>
          <a:lstStyle/>
          <a:p>
            <a:r>
              <a:rPr lang="en-US" altLang="en-US" dirty="0"/>
              <a:t>In solving this problem, we can exclude the material costs</a:t>
            </a:r>
          </a:p>
          <a:p>
            <a:r>
              <a:rPr lang="en-US" altLang="en-US" dirty="0"/>
              <a:t>Inventory at the beginning of the first period is 400 units</a:t>
            </a:r>
          </a:p>
          <a:p>
            <a:r>
              <a:rPr lang="en-US" altLang="en-US" dirty="0"/>
              <a:t>Assume the safety stock should be one-quarter of the demand forecast</a:t>
            </a:r>
          </a:p>
          <a:p>
            <a:pPr lvl="1"/>
            <a:r>
              <a:rPr lang="en-US" altLang="en-US" dirty="0"/>
              <a:t>It is often useful to convert demand forecasts into production requirements</a:t>
            </a:r>
          </a:p>
          <a:p>
            <a:pPr lvl="1"/>
            <a:r>
              <a:rPr lang="en-US" altLang="en-US" dirty="0"/>
              <a:t>The should take into account the safety stock estimates</a:t>
            </a:r>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16</a:t>
            </a:fld>
            <a:endParaRPr lang="en-US" dirty="0"/>
          </a:p>
        </p:txBody>
      </p:sp>
    </p:spTree>
    <p:extLst>
      <p:ext uri="{BB962C8B-B14F-4D97-AF65-F5344CB8AC3E}">
        <p14:creationId xmlns:p14="http://schemas.microsoft.com/office/powerpoint/2010/main" val="236571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normAutofit fontScale="90000"/>
          </a:bodyPr>
          <a:lstStyle/>
          <a:p>
            <a:r>
              <a:rPr lang="en-US"/>
              <a:t>Example: Aggregate Production Planning Requirements</a:t>
            </a:r>
            <a:endParaRPr lang="en-US" dirty="0"/>
          </a:p>
        </p:txBody>
      </p:sp>
      <p:sp>
        <p:nvSpPr>
          <p:cNvPr id="3" name="Slide Number Placeholder 2"/>
          <p:cNvSpPr>
            <a:spLocks noGrp="1"/>
          </p:cNvSpPr>
          <p:nvPr>
            <p:ph type="sldNum" sz="quarter" idx="10"/>
          </p:nvPr>
        </p:nvSpPr>
        <p:spPr/>
        <p:txBody>
          <a:bodyPr/>
          <a:lstStyle/>
          <a:p>
            <a:r>
              <a:rPr lang="en-US"/>
              <a:t>19-</a:t>
            </a:r>
            <a:fld id="{A4301E8E-B9C7-4E9D-98F3-36C8D76C9285}" type="slidenum">
              <a:rPr lang="en-US" smtClean="0"/>
              <a:pPr/>
              <a:t>17</a:t>
            </a:fld>
            <a:endParaRPr lang="en-US" dirty="0"/>
          </a:p>
        </p:txBody>
      </p:sp>
      <p:sp>
        <p:nvSpPr>
          <p:cNvPr id="13" name="TextBox 12"/>
          <p:cNvSpPr txBox="1"/>
          <p:nvPr/>
        </p:nvSpPr>
        <p:spPr>
          <a:xfrm>
            <a:off x="0" y="6572864"/>
            <a:ext cx="2514600" cy="276999"/>
          </a:xfrm>
          <a:prstGeom prst="rect">
            <a:avLst/>
          </a:prstGeom>
          <a:noFill/>
        </p:spPr>
        <p:txBody>
          <a:bodyPr wrap="square" rtlCol="0">
            <a:spAutoFit/>
          </a:bodyPr>
          <a:lstStyle/>
          <a:p>
            <a:r>
              <a:rPr lang="en-US" sz="1200" dirty="0"/>
              <a:t>Exhibit 19.3</a:t>
            </a:r>
          </a:p>
        </p:txBody>
      </p:sp>
      <p:pic>
        <p:nvPicPr>
          <p:cNvPr id="2" name="Picture 1"/>
          <p:cNvPicPr>
            <a:picLocks noChangeAspect="1"/>
          </p:cNvPicPr>
          <p:nvPr/>
        </p:nvPicPr>
        <p:blipFill>
          <a:blip r:embed="rId2"/>
          <a:stretch>
            <a:fillRect/>
          </a:stretch>
        </p:blipFill>
        <p:spPr>
          <a:xfrm>
            <a:off x="674305" y="2108728"/>
            <a:ext cx="7795389" cy="193970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a:t>Example: Evaluate Alternative Plans</a:t>
            </a:r>
          </a:p>
        </p:txBody>
      </p:sp>
      <p:sp>
        <p:nvSpPr>
          <p:cNvPr id="2" name="Content Placeholder 1"/>
          <p:cNvSpPr>
            <a:spLocks noGrp="1"/>
          </p:cNvSpPr>
          <p:nvPr>
            <p:ph idx="1"/>
          </p:nvPr>
        </p:nvSpPr>
        <p:spPr/>
        <p:txBody>
          <a:bodyPr/>
          <a:lstStyle/>
          <a:p>
            <a:pPr marL="457200" lvl="0" indent="-457200">
              <a:buFont typeface="+mj-lt"/>
              <a:buAutoNum type="arabicPeriod"/>
            </a:pPr>
            <a:r>
              <a:rPr lang="en-US" dirty="0"/>
              <a:t>Produce to exact monthly production requirements by varying workforce size</a:t>
            </a:r>
          </a:p>
          <a:p>
            <a:pPr marL="457200" lvl="0" indent="-457200">
              <a:buFont typeface="+mj-lt"/>
              <a:buAutoNum type="arabicPeriod"/>
            </a:pPr>
            <a:r>
              <a:rPr lang="en-US" dirty="0"/>
              <a:t>Produce to meet expected average demand by maintaining a constant workforce</a:t>
            </a:r>
          </a:p>
          <a:p>
            <a:pPr marL="457200" lvl="0" indent="-457200">
              <a:buFont typeface="+mj-lt"/>
              <a:buAutoNum type="arabicPeriod"/>
            </a:pPr>
            <a:r>
              <a:rPr lang="en-US" dirty="0"/>
              <a:t>Produce to meet the minimum expected demand using a constant workforce and subcontract to meet additional requirements</a:t>
            </a:r>
          </a:p>
          <a:p>
            <a:pPr marL="457200" lvl="0" indent="-457200">
              <a:buFont typeface="+mj-lt"/>
              <a:buAutoNum type="arabicPeriod"/>
            </a:pPr>
            <a:r>
              <a:rPr lang="en-US" dirty="0"/>
              <a:t>Produce to meet expected demand for all but the first two months using a constant workforce and use overtime to meet additional output requirements</a:t>
            </a:r>
          </a:p>
        </p:txBody>
      </p:sp>
      <p:sp>
        <p:nvSpPr>
          <p:cNvPr id="3" name="Slide Number Placeholder 2"/>
          <p:cNvSpPr>
            <a:spLocks noGrp="1"/>
          </p:cNvSpPr>
          <p:nvPr>
            <p:ph type="sldNum" sz="quarter" idx="10"/>
          </p:nvPr>
        </p:nvSpPr>
        <p:spPr/>
        <p:txBody>
          <a:bodyPr/>
          <a:lstStyle/>
          <a:p>
            <a:r>
              <a:rPr lang="en-US"/>
              <a:t>19-</a:t>
            </a:r>
            <a:fld id="{EDC35175-99C4-4D71-BF1C-915FEEA36F2F}"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Plan 1: Exact Production; Vary Workforce</a:t>
            </a:r>
            <a:endParaRPr lang="en-US" dirty="0"/>
          </a:p>
        </p:txBody>
      </p:sp>
      <p:sp>
        <p:nvSpPr>
          <p:cNvPr id="4" name="Slide Number Placeholder 3"/>
          <p:cNvSpPr>
            <a:spLocks noGrp="1"/>
          </p:cNvSpPr>
          <p:nvPr>
            <p:ph type="sldNum" sz="quarter" idx="10"/>
          </p:nvPr>
        </p:nvSpPr>
        <p:spPr/>
        <p:txBody>
          <a:bodyPr/>
          <a:lstStyle/>
          <a:p>
            <a:r>
              <a:rPr lang="en-US"/>
              <a:t>19-</a:t>
            </a:r>
            <a:fld id="{8066D30E-DC2A-4067-BF90-A92CBC451903}" type="slidenum">
              <a:rPr lang="en-US" smtClean="0"/>
              <a:pPr/>
              <a:t>19</a:t>
            </a:fld>
            <a:endParaRPr lang="en-US" dirty="0"/>
          </a:p>
        </p:txBody>
      </p:sp>
      <p:sp>
        <p:nvSpPr>
          <p:cNvPr id="11" name="TextBox 10"/>
          <p:cNvSpPr txBox="1"/>
          <p:nvPr/>
        </p:nvSpPr>
        <p:spPr>
          <a:xfrm>
            <a:off x="0" y="6572864"/>
            <a:ext cx="2514600" cy="276999"/>
          </a:xfrm>
          <a:prstGeom prst="rect">
            <a:avLst/>
          </a:prstGeom>
          <a:noFill/>
        </p:spPr>
        <p:txBody>
          <a:bodyPr wrap="square" rtlCol="0">
            <a:spAutoFit/>
          </a:bodyPr>
          <a:lstStyle/>
          <a:p>
            <a:r>
              <a:rPr lang="en-US" sz="1200" dirty="0"/>
              <a:t>Exhibit 19.4</a:t>
            </a:r>
          </a:p>
        </p:txBody>
      </p:sp>
      <p:pic>
        <p:nvPicPr>
          <p:cNvPr id="10" name="Content Placeholder 9"/>
          <p:cNvPicPr>
            <a:picLocks noGrp="1" noChangeAspect="1"/>
          </p:cNvPicPr>
          <p:nvPr>
            <p:ph idx="1"/>
          </p:nvPr>
        </p:nvPicPr>
        <p:blipFill>
          <a:blip r:embed="rId2"/>
          <a:stretch>
            <a:fillRect/>
          </a:stretch>
        </p:blipFill>
        <p:spPr>
          <a:xfrm>
            <a:off x="457200" y="2108321"/>
            <a:ext cx="8229600" cy="38605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What Is Sales and Operations Planning?</a:t>
            </a:r>
            <a:endParaRPr lang="en-US" dirty="0"/>
          </a:p>
        </p:txBody>
      </p:sp>
      <p:sp>
        <p:nvSpPr>
          <p:cNvPr id="16386" name="Content Placeholder 3"/>
          <p:cNvSpPr>
            <a:spLocks noGrp="1"/>
          </p:cNvSpPr>
          <p:nvPr>
            <p:ph idx="1"/>
          </p:nvPr>
        </p:nvSpPr>
        <p:spPr/>
        <p:txBody>
          <a:bodyPr>
            <a:normAutofit lnSpcReduction="10000"/>
          </a:bodyPr>
          <a:lstStyle/>
          <a:p>
            <a:r>
              <a:rPr lang="en-US" b="1" dirty="0"/>
              <a:t>Aggregate operations plan</a:t>
            </a:r>
            <a:r>
              <a:rPr lang="en-US" dirty="0"/>
              <a:t>: translates annual and quarterly business plans into broad labor and output plans for the intermediate term</a:t>
            </a:r>
          </a:p>
          <a:p>
            <a:r>
              <a:rPr lang="en-US" dirty="0"/>
              <a:t>Sales and operations planning is a process that helps firms provide better customer service, lower inventory, shorten customer lead times, stabilize production rates, and give top management a handle on the business</a:t>
            </a:r>
          </a:p>
          <a:p>
            <a:r>
              <a:rPr lang="en-US" dirty="0"/>
              <a:t>The process consists of a series of meetings, finishing with a high-level meeting where key intermediate-term decisions are made</a:t>
            </a:r>
          </a:p>
          <a:p>
            <a:r>
              <a:rPr lang="en-US" dirty="0"/>
              <a:t>This must occur at an aggregate level and also at the detailed individual product level</a:t>
            </a:r>
          </a:p>
          <a:p>
            <a:pPr lvl="1"/>
            <a:r>
              <a:rPr lang="en-US" dirty="0"/>
              <a:t>Aggregate means at the level of major groups of products</a:t>
            </a:r>
          </a:p>
        </p:txBody>
      </p:sp>
      <p:sp>
        <p:nvSpPr>
          <p:cNvPr id="4" name="Slide Number Placeholder 3"/>
          <p:cNvSpPr>
            <a:spLocks noGrp="1"/>
          </p:cNvSpPr>
          <p:nvPr>
            <p:ph type="sldNum" sz="quarter" idx="10"/>
          </p:nvPr>
        </p:nvSpPr>
        <p:spPr/>
        <p:txBody>
          <a:bodyPr/>
          <a:lstStyle/>
          <a:p>
            <a:r>
              <a:rPr lang="en-US"/>
              <a:t>19-</a:t>
            </a:r>
            <a:fld id="{2180F77C-D0FC-451A-90AC-076BA85C0B5E}"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Plan 2: Constant Workforce; Vary Inventory and Stockout</a:t>
            </a:r>
            <a:endParaRPr lang="en-US" dirty="0"/>
          </a:p>
        </p:txBody>
      </p:sp>
      <p:sp>
        <p:nvSpPr>
          <p:cNvPr id="4" name="Slide Number Placeholder 3"/>
          <p:cNvSpPr>
            <a:spLocks noGrp="1"/>
          </p:cNvSpPr>
          <p:nvPr>
            <p:ph type="sldNum" sz="quarter" idx="10"/>
          </p:nvPr>
        </p:nvSpPr>
        <p:spPr/>
        <p:txBody>
          <a:bodyPr/>
          <a:lstStyle/>
          <a:p>
            <a:r>
              <a:rPr lang="en-US"/>
              <a:t>19-</a:t>
            </a:r>
            <a:fld id="{909DD3E7-9E95-4A53-AF70-C23D3352B13D}" type="slidenum">
              <a:rPr lang="en-US" smtClean="0"/>
              <a:pPr/>
              <a:t>20</a:t>
            </a:fld>
            <a:endParaRPr lang="en-US" dirty="0"/>
          </a:p>
        </p:txBody>
      </p:sp>
      <p:sp>
        <p:nvSpPr>
          <p:cNvPr id="8" name="TextBox 7"/>
          <p:cNvSpPr txBox="1"/>
          <p:nvPr/>
        </p:nvSpPr>
        <p:spPr>
          <a:xfrm>
            <a:off x="0" y="6572864"/>
            <a:ext cx="2514600" cy="276999"/>
          </a:xfrm>
          <a:prstGeom prst="rect">
            <a:avLst/>
          </a:prstGeom>
          <a:noFill/>
        </p:spPr>
        <p:txBody>
          <a:bodyPr wrap="square" rtlCol="0">
            <a:spAutoFit/>
          </a:bodyPr>
          <a:lstStyle/>
          <a:p>
            <a:r>
              <a:rPr lang="en-US" sz="1200" dirty="0"/>
              <a:t>Exhibit 19.4</a:t>
            </a:r>
          </a:p>
        </p:txBody>
      </p:sp>
      <p:pic>
        <p:nvPicPr>
          <p:cNvPr id="9" name="Content Placeholder 8"/>
          <p:cNvPicPr>
            <a:picLocks noGrp="1" noChangeAspect="1"/>
          </p:cNvPicPr>
          <p:nvPr>
            <p:ph idx="1"/>
          </p:nvPr>
        </p:nvPicPr>
        <p:blipFill>
          <a:blip r:embed="rId2"/>
          <a:stretch>
            <a:fillRect/>
          </a:stretch>
        </p:blipFill>
        <p:spPr>
          <a:xfrm>
            <a:off x="457200" y="2062854"/>
            <a:ext cx="8229600" cy="395149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Plan 3: Constant Low Workforce; Subcontract</a:t>
            </a:r>
            <a:endParaRPr lang="en-US" dirty="0"/>
          </a:p>
        </p:txBody>
      </p:sp>
      <p:pic>
        <p:nvPicPr>
          <p:cNvPr id="5" name="Content Placeholder 4"/>
          <p:cNvPicPr>
            <a:picLocks noGrp="1" noChangeAspect="1"/>
          </p:cNvPicPr>
          <p:nvPr>
            <p:ph idx="1"/>
          </p:nvPr>
        </p:nvPicPr>
        <p:blipFill>
          <a:blip r:embed="rId2"/>
          <a:stretch>
            <a:fillRect/>
          </a:stretch>
        </p:blipFill>
        <p:spPr>
          <a:xfrm>
            <a:off x="457200" y="2356323"/>
            <a:ext cx="8229600" cy="3364554"/>
          </a:xfrm>
          <a:prstGeom prst="rect">
            <a:avLst/>
          </a:prstGeom>
        </p:spPr>
      </p:pic>
      <p:sp>
        <p:nvSpPr>
          <p:cNvPr id="4" name="Slide Number Placeholder 3"/>
          <p:cNvSpPr>
            <a:spLocks noGrp="1"/>
          </p:cNvSpPr>
          <p:nvPr>
            <p:ph type="sldNum" sz="quarter" idx="10"/>
          </p:nvPr>
        </p:nvSpPr>
        <p:spPr/>
        <p:txBody>
          <a:bodyPr/>
          <a:lstStyle/>
          <a:p>
            <a:r>
              <a:rPr lang="en-US"/>
              <a:t>19-</a:t>
            </a:r>
            <a:fld id="{41EF1C03-5B03-42BB-B77B-DF8080DE878D}" type="slidenum">
              <a:rPr lang="en-US" smtClean="0"/>
              <a:pPr/>
              <a:t>21</a:t>
            </a:fld>
            <a:endParaRPr lang="en-US" dirty="0"/>
          </a:p>
        </p:txBody>
      </p:sp>
      <p:sp>
        <p:nvSpPr>
          <p:cNvPr id="15" name="TextBox 14"/>
          <p:cNvSpPr txBox="1"/>
          <p:nvPr/>
        </p:nvSpPr>
        <p:spPr>
          <a:xfrm>
            <a:off x="0" y="6572864"/>
            <a:ext cx="2514600" cy="276999"/>
          </a:xfrm>
          <a:prstGeom prst="rect">
            <a:avLst/>
          </a:prstGeom>
          <a:noFill/>
        </p:spPr>
        <p:txBody>
          <a:bodyPr wrap="square" rtlCol="0">
            <a:spAutoFit/>
          </a:bodyPr>
          <a:lstStyle/>
          <a:p>
            <a:r>
              <a:rPr lang="en-US" sz="1200" dirty="0"/>
              <a:t>Exhibit 19.4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Plan 4: Constant Workforce; Overtime</a:t>
            </a:r>
            <a:endParaRPr lang="en-US" dirty="0"/>
          </a:p>
        </p:txBody>
      </p:sp>
      <p:sp>
        <p:nvSpPr>
          <p:cNvPr id="4" name="Slide Number Placeholder 3"/>
          <p:cNvSpPr>
            <a:spLocks noGrp="1"/>
          </p:cNvSpPr>
          <p:nvPr>
            <p:ph type="sldNum" sz="quarter" idx="10"/>
          </p:nvPr>
        </p:nvSpPr>
        <p:spPr/>
        <p:txBody>
          <a:bodyPr/>
          <a:lstStyle/>
          <a:p>
            <a:r>
              <a:rPr lang="en-US"/>
              <a:t>19-</a:t>
            </a:r>
            <a:fld id="{E6B6AA1E-195C-452C-9E16-2B97C18DF275}" type="slidenum">
              <a:rPr lang="en-US" smtClean="0"/>
              <a:pPr/>
              <a:t>22</a:t>
            </a:fld>
            <a:endParaRPr lang="en-US" dirty="0"/>
          </a:p>
        </p:txBody>
      </p:sp>
      <p:sp>
        <p:nvSpPr>
          <p:cNvPr id="7" name="TextBox 6"/>
          <p:cNvSpPr txBox="1"/>
          <p:nvPr/>
        </p:nvSpPr>
        <p:spPr>
          <a:xfrm>
            <a:off x="0" y="6572864"/>
            <a:ext cx="2514600" cy="276999"/>
          </a:xfrm>
          <a:prstGeom prst="rect">
            <a:avLst/>
          </a:prstGeom>
          <a:noFill/>
        </p:spPr>
        <p:txBody>
          <a:bodyPr wrap="square" rtlCol="0">
            <a:spAutoFit/>
          </a:bodyPr>
          <a:lstStyle/>
          <a:p>
            <a:r>
              <a:rPr lang="en-US" sz="1200" dirty="0"/>
              <a:t>Exhibit 19.4</a:t>
            </a:r>
          </a:p>
        </p:txBody>
      </p:sp>
      <p:pic>
        <p:nvPicPr>
          <p:cNvPr id="10" name="Content Placeholder 9"/>
          <p:cNvPicPr>
            <a:picLocks noGrp="1" noChangeAspect="1"/>
          </p:cNvPicPr>
          <p:nvPr>
            <p:ph idx="1"/>
          </p:nvPr>
        </p:nvPicPr>
        <p:blipFill>
          <a:blip r:embed="rId2"/>
          <a:stretch>
            <a:fillRect/>
          </a:stretch>
        </p:blipFill>
        <p:spPr>
          <a:xfrm>
            <a:off x="932642" y="1600200"/>
            <a:ext cx="7278715" cy="48768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t>Example: Comparison of Four Plans</a:t>
            </a:r>
            <a:endParaRPr lang="en-US" dirty="0"/>
          </a:p>
        </p:txBody>
      </p:sp>
      <p:pic>
        <p:nvPicPr>
          <p:cNvPr id="4" name="Content Placeholder 3"/>
          <p:cNvPicPr>
            <a:picLocks noGrp="1" noChangeAspect="1"/>
          </p:cNvPicPr>
          <p:nvPr>
            <p:ph idx="1"/>
          </p:nvPr>
        </p:nvPicPr>
        <p:blipFill>
          <a:blip r:embed="rId2"/>
          <a:stretch>
            <a:fillRect/>
          </a:stretch>
        </p:blipFill>
        <p:spPr>
          <a:xfrm>
            <a:off x="457200" y="2416820"/>
            <a:ext cx="8229600" cy="3243559"/>
          </a:xfrm>
          <a:prstGeom prst="rect">
            <a:avLst/>
          </a:prstGeom>
        </p:spPr>
      </p:pic>
      <p:sp>
        <p:nvSpPr>
          <p:cNvPr id="3" name="Slide Number Placeholder 2"/>
          <p:cNvSpPr>
            <a:spLocks noGrp="1"/>
          </p:cNvSpPr>
          <p:nvPr>
            <p:ph type="sldNum" sz="quarter" idx="10"/>
          </p:nvPr>
        </p:nvSpPr>
        <p:spPr/>
        <p:txBody>
          <a:bodyPr/>
          <a:lstStyle/>
          <a:p>
            <a:r>
              <a:rPr lang="en-US"/>
              <a:t>19-</a:t>
            </a:r>
            <a:fld id="{98C4D091-922E-40A6-A986-E7B5B4CBE118}" type="slidenum">
              <a:rPr lang="en-US" smtClean="0"/>
              <a:pPr/>
              <a:t>23</a:t>
            </a:fld>
            <a:endParaRPr lang="en-US" dirty="0"/>
          </a:p>
        </p:txBody>
      </p:sp>
      <p:sp>
        <p:nvSpPr>
          <p:cNvPr id="8" name="TextBox 7"/>
          <p:cNvSpPr txBox="1"/>
          <p:nvPr/>
        </p:nvSpPr>
        <p:spPr>
          <a:xfrm>
            <a:off x="0" y="6572864"/>
            <a:ext cx="2514600" cy="276999"/>
          </a:xfrm>
          <a:prstGeom prst="rect">
            <a:avLst/>
          </a:prstGeom>
          <a:noFill/>
        </p:spPr>
        <p:txBody>
          <a:bodyPr wrap="square" rtlCol="0">
            <a:spAutoFit/>
          </a:bodyPr>
          <a:lstStyle/>
          <a:p>
            <a:r>
              <a:rPr lang="en-US" sz="1200" dirty="0"/>
              <a:t>Exhibit 19.5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noAutofit/>
          </a:bodyPr>
          <a:lstStyle/>
          <a:p>
            <a:r>
              <a:rPr lang="en-US" sz="3000" dirty="0"/>
              <a:t>Four Plans for Satisfying a Production Requirement over the Number of Production Days Available</a:t>
            </a:r>
          </a:p>
        </p:txBody>
      </p:sp>
      <p:sp>
        <p:nvSpPr>
          <p:cNvPr id="3" name="Slide Number Placeholder 2"/>
          <p:cNvSpPr>
            <a:spLocks noGrp="1"/>
          </p:cNvSpPr>
          <p:nvPr>
            <p:ph type="sldNum" sz="quarter" idx="10"/>
          </p:nvPr>
        </p:nvSpPr>
        <p:spPr/>
        <p:txBody>
          <a:bodyPr>
            <a:normAutofit/>
          </a:bodyPr>
          <a:lstStyle/>
          <a:p>
            <a:pPr>
              <a:defRPr/>
            </a:pPr>
            <a:r>
              <a:rPr lang="en-US" dirty="0"/>
              <a:t>19-</a:t>
            </a:r>
            <a:fld id="{8B45D636-330F-4D62-9620-AF7DF7FE9686}" type="slidenum">
              <a:rPr lang="en-US"/>
              <a:pPr>
                <a:defRPr/>
              </a:pPr>
              <a:t>24</a:t>
            </a:fld>
            <a:endParaRPr lang="en-US" dirty="0"/>
          </a:p>
        </p:txBody>
      </p:sp>
      <p:pic>
        <p:nvPicPr>
          <p:cNvPr id="34818" name="Picture 2"/>
          <p:cNvPicPr>
            <a:picLocks noChangeAspect="1" noChangeArrowheads="1"/>
          </p:cNvPicPr>
          <p:nvPr/>
        </p:nvPicPr>
        <p:blipFill>
          <a:blip r:embed="rId2"/>
          <a:srcRect/>
          <a:stretch>
            <a:fillRect/>
          </a:stretch>
        </p:blipFill>
        <p:spPr bwMode="auto">
          <a:xfrm>
            <a:off x="2357438" y="1598613"/>
            <a:ext cx="3910158" cy="4802187"/>
          </a:xfrm>
          <a:prstGeom prst="rect">
            <a:avLst/>
          </a:prstGeom>
          <a:noFill/>
          <a:ln w="9525">
            <a:noFill/>
            <a:miter lim="800000"/>
            <a:headEnd/>
            <a:tailEnd/>
          </a:ln>
        </p:spPr>
      </p:pic>
      <p:sp>
        <p:nvSpPr>
          <p:cNvPr id="5" name="TextBox 4"/>
          <p:cNvSpPr txBox="1"/>
          <p:nvPr/>
        </p:nvSpPr>
        <p:spPr>
          <a:xfrm>
            <a:off x="0" y="6572864"/>
            <a:ext cx="2514600" cy="276999"/>
          </a:xfrm>
          <a:prstGeom prst="rect">
            <a:avLst/>
          </a:prstGeom>
          <a:noFill/>
        </p:spPr>
        <p:txBody>
          <a:bodyPr wrap="square" rtlCol="0">
            <a:spAutoFit/>
          </a:bodyPr>
          <a:lstStyle/>
          <a:p>
            <a:r>
              <a:rPr lang="en-US" sz="1200" dirty="0"/>
              <a:t>Exhibit 19.6</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8"/>
          <p:cNvSpPr>
            <a:spLocks noGrp="1"/>
          </p:cNvSpPr>
          <p:nvPr>
            <p:ph type="title"/>
          </p:nvPr>
        </p:nvSpPr>
        <p:spPr/>
        <p:txBody>
          <a:bodyPr/>
          <a:lstStyle/>
          <a:p>
            <a:r>
              <a:rPr lang="en-US"/>
              <a:t>Yield Management</a:t>
            </a:r>
          </a:p>
        </p:txBody>
      </p:sp>
      <p:sp>
        <p:nvSpPr>
          <p:cNvPr id="37890" name="Content Placeholder 9"/>
          <p:cNvSpPr>
            <a:spLocks noGrp="1"/>
          </p:cNvSpPr>
          <p:nvPr>
            <p:ph idx="1"/>
          </p:nvPr>
        </p:nvSpPr>
        <p:spPr/>
        <p:txBody>
          <a:bodyPr/>
          <a:lstStyle/>
          <a:p>
            <a:r>
              <a:rPr lang="en-US" b="1" dirty="0"/>
              <a:t>Yield management</a:t>
            </a:r>
            <a:r>
              <a:rPr lang="en-US" dirty="0"/>
              <a:t>: the process of allocating the right type of capacity to the right type of customer at the right price and time to maximize revenue or yield</a:t>
            </a:r>
          </a:p>
          <a:p>
            <a:pPr lvl="1"/>
            <a:r>
              <a:rPr lang="en-US" dirty="0"/>
              <a:t>Can be a powerful approach to making demand more predictable</a:t>
            </a:r>
          </a:p>
          <a:p>
            <a:r>
              <a:rPr lang="en-US" dirty="0"/>
              <a:t>Has existed as long as there has been limited capacity for serving customers</a:t>
            </a:r>
          </a:p>
          <a:p>
            <a:r>
              <a:rPr lang="en-US" dirty="0"/>
              <a:t>Widespread scientific application began with American Airlines’ computerized reservation system (SABRE)</a:t>
            </a:r>
          </a:p>
          <a:p>
            <a:endParaRPr lang="en-US" dirty="0"/>
          </a:p>
        </p:txBody>
      </p:sp>
      <p:sp>
        <p:nvSpPr>
          <p:cNvPr id="5" name="Slide Number Placeholder 4"/>
          <p:cNvSpPr>
            <a:spLocks noGrp="1"/>
          </p:cNvSpPr>
          <p:nvPr>
            <p:ph type="sldNum" sz="quarter" idx="10"/>
          </p:nvPr>
        </p:nvSpPr>
        <p:spPr/>
        <p:txBody>
          <a:bodyPr/>
          <a:lstStyle/>
          <a:p>
            <a:r>
              <a:rPr lang="en-US"/>
              <a:t>19-</a:t>
            </a:r>
            <a:fld id="{9666C76A-6743-4520-9A6B-FCF72363D0FC}"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normAutofit fontScale="90000"/>
          </a:bodyPr>
          <a:lstStyle/>
          <a:p>
            <a:r>
              <a:rPr lang="en-US"/>
              <a:t>Yield Management Most Successful When…</a:t>
            </a:r>
            <a:endParaRPr lang="en-US" dirty="0"/>
          </a:p>
        </p:txBody>
      </p:sp>
      <p:sp>
        <p:nvSpPr>
          <p:cNvPr id="2" name="Content Placeholder 1"/>
          <p:cNvSpPr>
            <a:spLocks noGrp="1"/>
          </p:cNvSpPr>
          <p:nvPr>
            <p:ph idx="1"/>
          </p:nvPr>
        </p:nvSpPr>
        <p:spPr/>
        <p:txBody>
          <a:bodyPr/>
          <a:lstStyle/>
          <a:p>
            <a:pPr marL="457200" lvl="0" indent="-457200">
              <a:buFont typeface="+mj-lt"/>
              <a:buAutoNum type="arabicPeriod"/>
            </a:pPr>
            <a:r>
              <a:rPr lang="en-US" dirty="0"/>
              <a:t>Demand can be segmented by customer</a:t>
            </a:r>
          </a:p>
          <a:p>
            <a:pPr marL="457200" lvl="0" indent="-457200">
              <a:buFont typeface="+mj-lt"/>
              <a:buAutoNum type="arabicPeriod"/>
            </a:pPr>
            <a:r>
              <a:rPr lang="en-US" dirty="0"/>
              <a:t>Fixed costs are high and variable costs are low</a:t>
            </a:r>
          </a:p>
          <a:p>
            <a:pPr marL="457200" lvl="0" indent="-457200">
              <a:buFont typeface="+mj-lt"/>
              <a:buAutoNum type="arabicPeriod"/>
            </a:pPr>
            <a:r>
              <a:rPr lang="en-US" dirty="0"/>
              <a:t>Inventory is perishable</a:t>
            </a:r>
          </a:p>
          <a:p>
            <a:pPr marL="457200" lvl="0" indent="-457200">
              <a:buFont typeface="+mj-lt"/>
              <a:buAutoNum type="arabicPeriod"/>
            </a:pPr>
            <a:r>
              <a:rPr lang="en-US" dirty="0"/>
              <a:t>Product can be sold in advance</a:t>
            </a:r>
          </a:p>
          <a:p>
            <a:pPr marL="457200" lvl="0" indent="-457200">
              <a:buFont typeface="+mj-lt"/>
              <a:buAutoNum type="arabicPeriod"/>
            </a:pPr>
            <a:r>
              <a:rPr lang="en-US" dirty="0"/>
              <a:t>Demand is highly variable</a:t>
            </a:r>
          </a:p>
        </p:txBody>
      </p:sp>
      <p:sp>
        <p:nvSpPr>
          <p:cNvPr id="3" name="Slide Number Placeholder 2"/>
          <p:cNvSpPr>
            <a:spLocks noGrp="1"/>
          </p:cNvSpPr>
          <p:nvPr>
            <p:ph type="sldNum" sz="quarter" idx="10"/>
          </p:nvPr>
        </p:nvSpPr>
        <p:spPr/>
        <p:txBody>
          <a:bodyPr/>
          <a:lstStyle/>
          <a:p>
            <a:r>
              <a:rPr lang="en-US"/>
              <a:t>19-</a:t>
            </a:r>
            <a:fld id="{39F94087-1845-4A51-BD24-D443FE541EE1}"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t>Yield Management – Hotels</a:t>
            </a:r>
          </a:p>
        </p:txBody>
      </p:sp>
      <p:sp>
        <p:nvSpPr>
          <p:cNvPr id="4" name="Content Placeholder 3"/>
          <p:cNvSpPr>
            <a:spLocks noGrp="1"/>
          </p:cNvSpPr>
          <p:nvPr>
            <p:ph idx="1"/>
          </p:nvPr>
        </p:nvSpPr>
        <p:spPr/>
        <p:txBody>
          <a:bodyPr/>
          <a:lstStyle/>
          <a:p>
            <a:pPr marL="457200" indent="-457200">
              <a:buFont typeface="+mj-lt"/>
              <a:buAutoNum type="arabicPeriod"/>
            </a:pPr>
            <a:r>
              <a:rPr lang="en-US" dirty="0"/>
              <a:t>Hotels offer one set of rates during the week and another set during the weekend</a:t>
            </a:r>
          </a:p>
          <a:p>
            <a:pPr marL="457200" indent="-457200">
              <a:buFont typeface="+mj-lt"/>
              <a:buAutoNum type="arabicPeriod"/>
            </a:pPr>
            <a:r>
              <a:rPr lang="en-US" dirty="0"/>
              <a:t>The variable costs associated with a room are low in comparison to the cost of adding rooms to the property</a:t>
            </a:r>
          </a:p>
          <a:p>
            <a:pPr marL="457200" indent="-457200">
              <a:buFont typeface="+mj-lt"/>
              <a:buAutoNum type="arabicPeriod"/>
            </a:pPr>
            <a:r>
              <a:rPr lang="en-US" dirty="0"/>
              <a:t>Available rooms cannot be transferred from night to night</a:t>
            </a:r>
          </a:p>
          <a:p>
            <a:pPr marL="457200" indent="-457200">
              <a:buFont typeface="+mj-lt"/>
              <a:buAutoNum type="arabicPeriod"/>
            </a:pPr>
            <a:r>
              <a:rPr lang="en-US" dirty="0"/>
              <a:t>Blocks of rooms can be sold to conventions or tours</a:t>
            </a:r>
          </a:p>
          <a:p>
            <a:pPr marL="457200" indent="-457200">
              <a:buFont typeface="+mj-lt"/>
              <a:buAutoNum type="arabicPeriod"/>
            </a:pPr>
            <a:r>
              <a:rPr lang="en-US" dirty="0"/>
              <a:t>Potential guests may cut short their stay or not show up at all</a:t>
            </a:r>
          </a:p>
        </p:txBody>
      </p:sp>
      <p:sp>
        <p:nvSpPr>
          <p:cNvPr id="3" name="Slide Number Placeholder 2"/>
          <p:cNvSpPr>
            <a:spLocks noGrp="1"/>
          </p:cNvSpPr>
          <p:nvPr>
            <p:ph type="sldNum" sz="quarter" idx="10"/>
          </p:nvPr>
        </p:nvSpPr>
        <p:spPr/>
        <p:txBody>
          <a:bodyPr/>
          <a:lstStyle/>
          <a:p>
            <a:r>
              <a:rPr lang="en-US"/>
              <a:t>19-</a:t>
            </a:r>
            <a:fld id="{EBB5157D-8E80-4D1D-B45B-D731163B940D}"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normAutofit fontScale="90000"/>
          </a:bodyPr>
          <a:lstStyle/>
          <a:p>
            <a:r>
              <a:rPr lang="en-US" dirty="0"/>
              <a:t>Operating Yield Management Systems</a:t>
            </a:r>
          </a:p>
        </p:txBody>
      </p:sp>
      <p:sp>
        <p:nvSpPr>
          <p:cNvPr id="4" name="Content Placeholder 3"/>
          <p:cNvSpPr>
            <a:spLocks noGrp="1"/>
          </p:cNvSpPr>
          <p:nvPr>
            <p:ph idx="1"/>
          </p:nvPr>
        </p:nvSpPr>
        <p:spPr/>
        <p:txBody>
          <a:bodyPr/>
          <a:lstStyle/>
          <a:p>
            <a:pPr marL="457200" indent="-457200">
              <a:buFont typeface="+mj-lt"/>
              <a:buAutoNum type="arabicPeriod"/>
            </a:pPr>
            <a:r>
              <a:rPr lang="en-US" dirty="0"/>
              <a:t>Pricing structures must appear logical to the customer and justify the different prices</a:t>
            </a:r>
          </a:p>
          <a:p>
            <a:pPr lvl="1"/>
            <a:r>
              <a:rPr lang="en-US" dirty="0"/>
              <a:t>Called rate fences</a:t>
            </a:r>
          </a:p>
          <a:p>
            <a:pPr lvl="1"/>
            <a:r>
              <a:rPr lang="en-US" dirty="0"/>
              <a:t>Pricing also should relate to addressing specific capacity problems</a:t>
            </a:r>
          </a:p>
          <a:p>
            <a:pPr marL="457200" indent="-457200">
              <a:buFont typeface="+mj-lt"/>
              <a:buAutoNum type="arabicPeriod"/>
            </a:pPr>
            <a:r>
              <a:rPr lang="en-US" dirty="0"/>
              <a:t>Must handle variability in arrival or starting times, duration, and time between customers</a:t>
            </a:r>
          </a:p>
          <a:p>
            <a:pPr marL="457200" indent="-457200">
              <a:buFont typeface="+mj-lt"/>
              <a:buAutoNum type="arabicPeriod"/>
            </a:pPr>
            <a:r>
              <a:rPr lang="en-US" dirty="0"/>
              <a:t>Must be able to handle the service process</a:t>
            </a:r>
          </a:p>
          <a:p>
            <a:pPr marL="457200" indent="-457200">
              <a:buFont typeface="+mj-lt"/>
              <a:buAutoNum type="arabicPeriod"/>
            </a:pPr>
            <a:r>
              <a:rPr lang="en-US" dirty="0"/>
              <a:t>Must train employees to work in an environment where overbooking and price changes are standard occurrences that directly impact the customer</a:t>
            </a:r>
          </a:p>
        </p:txBody>
      </p:sp>
      <p:sp>
        <p:nvSpPr>
          <p:cNvPr id="3" name="Slide Number Placeholder 2"/>
          <p:cNvSpPr>
            <a:spLocks noGrp="1"/>
          </p:cNvSpPr>
          <p:nvPr>
            <p:ph type="sldNum" sz="quarter" idx="10"/>
          </p:nvPr>
        </p:nvSpPr>
        <p:spPr/>
        <p:txBody>
          <a:bodyPr/>
          <a:lstStyle/>
          <a:p>
            <a:r>
              <a:rPr lang="en-US"/>
              <a:t>19-</a:t>
            </a:r>
            <a:fld id="{7BF2DD2C-B472-4C06-9AA0-67E001D05A36}"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lnSpcReduction="10000"/>
          </a:bodyPr>
          <a:lstStyle/>
          <a:p>
            <a:r>
              <a:rPr lang="en-US" dirty="0"/>
              <a:t>The aggregate plan is a high-level operational plan that can be executed by the operations and supply chain functions</a:t>
            </a:r>
          </a:p>
          <a:p>
            <a:pPr lvl="1"/>
            <a:r>
              <a:rPr lang="en-US" dirty="0"/>
              <a:t>Typically, aggregation is done by product families and by groups of customers</a:t>
            </a:r>
          </a:p>
          <a:p>
            <a:r>
              <a:rPr lang="en-US" dirty="0"/>
              <a:t>Outputs of the plan are planned production rates, aggregate labor requirements, and expected finished good levels</a:t>
            </a:r>
          </a:p>
          <a:p>
            <a:r>
              <a:rPr lang="en-US" dirty="0"/>
              <a:t>Companies commonly use simple techniques for analyzing aggregate planning problems</a:t>
            </a:r>
          </a:p>
          <a:p>
            <a:pPr lvl="1"/>
            <a:r>
              <a:rPr lang="en-US" dirty="0"/>
              <a:t>Strategies vary greatly depending on the situation faced by the company</a:t>
            </a:r>
          </a:p>
          <a:p>
            <a:r>
              <a:rPr lang="en-US" dirty="0"/>
              <a:t>Yield management occurs when a firm adjusts the price of its product or service in order to influence demand</a:t>
            </a:r>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29</a:t>
            </a:fld>
            <a:endParaRPr lang="en-US" dirty="0"/>
          </a:p>
        </p:txBody>
      </p:sp>
    </p:spTree>
    <p:extLst>
      <p:ext uri="{BB962C8B-B14F-4D97-AF65-F5344CB8AC3E}">
        <p14:creationId xmlns:p14="http://schemas.microsoft.com/office/powerpoint/2010/main" val="38455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Overview of Major Operations and Supply Planning Activities</a:t>
            </a:r>
            <a:endParaRPr lang="en-US" dirty="0"/>
          </a:p>
        </p:txBody>
      </p:sp>
      <p:sp>
        <p:nvSpPr>
          <p:cNvPr id="4" name="Slide Number Placeholder 3"/>
          <p:cNvSpPr>
            <a:spLocks noGrp="1"/>
          </p:cNvSpPr>
          <p:nvPr>
            <p:ph type="sldNum" sz="quarter" idx="10"/>
          </p:nvPr>
        </p:nvSpPr>
        <p:spPr/>
        <p:txBody>
          <a:bodyPr/>
          <a:lstStyle/>
          <a:p>
            <a:r>
              <a:rPr lang="en-US"/>
              <a:t>19-</a:t>
            </a:r>
            <a:fld id="{F4FA8D90-590E-4344-9C73-53874E4F1982}" type="slidenum">
              <a:rPr lang="en-US" smtClean="0"/>
              <a:pPr/>
              <a:t>3</a:t>
            </a:fld>
            <a:endParaRPr lang="en-US" dirty="0"/>
          </a:p>
        </p:txBody>
      </p:sp>
      <p:sp>
        <p:nvSpPr>
          <p:cNvPr id="8" name="TextBox 7"/>
          <p:cNvSpPr txBox="1"/>
          <p:nvPr/>
        </p:nvSpPr>
        <p:spPr>
          <a:xfrm>
            <a:off x="0" y="6572864"/>
            <a:ext cx="2514600" cy="276999"/>
          </a:xfrm>
          <a:prstGeom prst="rect">
            <a:avLst/>
          </a:prstGeom>
          <a:noFill/>
        </p:spPr>
        <p:txBody>
          <a:bodyPr wrap="square" rtlCol="0">
            <a:spAutoFit/>
          </a:bodyPr>
          <a:lstStyle/>
          <a:p>
            <a:r>
              <a:rPr lang="en-US" sz="1200" dirty="0"/>
              <a:t>Exhibit 19.1</a:t>
            </a:r>
          </a:p>
        </p:txBody>
      </p:sp>
      <p:graphicFrame>
        <p:nvGraphicFramePr>
          <p:cNvPr id="3" name="Object 2"/>
          <p:cNvGraphicFramePr>
            <a:graphicFrameLocks noChangeAspect="1"/>
          </p:cNvGraphicFramePr>
          <p:nvPr>
            <p:extLst>
              <p:ext uri="{D42A27DB-BD31-4B8C-83A1-F6EECF244321}">
                <p14:modId xmlns:p14="http://schemas.microsoft.com/office/powerpoint/2010/main" val="1589678604"/>
              </p:ext>
            </p:extLst>
          </p:nvPr>
        </p:nvGraphicFramePr>
        <p:xfrm>
          <a:off x="1639197" y="1905000"/>
          <a:ext cx="5865606" cy="4533900"/>
        </p:xfrm>
        <a:graphic>
          <a:graphicData uri="http://schemas.openxmlformats.org/presentationml/2006/ole">
            <mc:AlternateContent xmlns:mc="http://schemas.openxmlformats.org/markup-compatibility/2006">
              <mc:Choice xmlns:v="urn:schemas-microsoft-com:vml" Requires="v">
                <p:oleObj spid="_x0000_s1029" name="Image" r:id="rId3" imgW="14653800" imgH="11326680" progId="Photoshop.Image.13">
                  <p:embed/>
                </p:oleObj>
              </mc:Choice>
              <mc:Fallback>
                <p:oleObj name="Image" r:id="rId3" imgW="14653800" imgH="11326680" progId="Photoshop.Image.13">
                  <p:embed/>
                  <p:pic>
                    <p:nvPicPr>
                      <p:cNvPr id="0" name=""/>
                      <p:cNvPicPr/>
                      <p:nvPr/>
                    </p:nvPicPr>
                    <p:blipFill>
                      <a:blip r:embed="rId4"/>
                      <a:stretch>
                        <a:fillRect/>
                      </a:stretch>
                    </p:blipFill>
                    <p:spPr>
                      <a:xfrm>
                        <a:off x="1639197" y="1905000"/>
                        <a:ext cx="5865606" cy="4533900"/>
                      </a:xfrm>
                      <a:prstGeom prst="rect">
                        <a:avLst/>
                      </a:prstGeom>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Exam</a:t>
            </a:r>
          </a:p>
        </p:txBody>
      </p:sp>
      <p:sp>
        <p:nvSpPr>
          <p:cNvPr id="3" name="Content Placeholder 2"/>
          <p:cNvSpPr>
            <a:spLocks noGrp="1"/>
          </p:cNvSpPr>
          <p:nvPr>
            <p:ph idx="1"/>
          </p:nvPr>
        </p:nvSpPr>
        <p:spPr/>
        <p:txBody>
          <a:bodyPr>
            <a:normAutofit fontScale="92500"/>
          </a:bodyPr>
          <a:lstStyle/>
          <a:p>
            <a:pPr marL="457200" indent="-457200">
              <a:buFont typeface="+mj-lt"/>
              <a:buAutoNum type="arabicPeriod"/>
            </a:pPr>
            <a:r>
              <a:rPr lang="en-US" dirty="0"/>
              <a:t>Term used to refer to the process a firm uses to balance supply and demand</a:t>
            </a:r>
          </a:p>
          <a:p>
            <a:pPr marL="457200" indent="-457200">
              <a:buFont typeface="+mj-lt"/>
              <a:buAutoNum type="arabicPeriod"/>
            </a:pPr>
            <a:r>
              <a:rPr lang="en-US" dirty="0"/>
              <a:t>When doing aggregate planning, these are the three general operations–related variables that can be adjusted</a:t>
            </a:r>
          </a:p>
          <a:p>
            <a:pPr marL="457200" indent="-457200">
              <a:buFont typeface="+mj-lt"/>
              <a:buAutoNum type="arabicPeriod"/>
            </a:pPr>
            <a:r>
              <a:rPr lang="en-US" dirty="0"/>
              <a:t>A strategy where the production rate is set to match expected demand</a:t>
            </a:r>
          </a:p>
          <a:p>
            <a:pPr marL="457200" indent="-457200">
              <a:buFont typeface="+mj-lt"/>
              <a:buAutoNum type="arabicPeriod"/>
            </a:pPr>
            <a:r>
              <a:rPr lang="en-US" dirty="0"/>
              <a:t>When overtime is used to meet demand and avoid the costs associated with hiring and firing</a:t>
            </a:r>
          </a:p>
          <a:p>
            <a:pPr marL="457200" indent="-457200">
              <a:buFont typeface="+mj-lt"/>
              <a:buAutoNum type="arabicPeriod"/>
            </a:pPr>
            <a:r>
              <a:rPr lang="en-US" dirty="0"/>
              <a:t>A strategy that uses inventory and backorders as part of the strategy to meet demand</a:t>
            </a:r>
          </a:p>
          <a:p>
            <a:pPr marL="457200" indent="-457200">
              <a:buFont typeface="+mj-lt"/>
              <a:buAutoNum type="arabicPeriod"/>
            </a:pPr>
            <a:r>
              <a:rPr lang="en-US" dirty="0"/>
              <a:t>Sometimes a firm may choose to have all or part of the work done by an outside vendor</a:t>
            </a:r>
          </a:p>
          <a:p>
            <a:pPr lvl="1"/>
            <a:r>
              <a:rPr lang="en-US" dirty="0"/>
              <a:t>This is the term used for the approach</a:t>
            </a:r>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30</a:t>
            </a:fld>
            <a:endParaRPr lang="en-US" dirty="0"/>
          </a:p>
        </p:txBody>
      </p:sp>
    </p:spTree>
    <p:extLst>
      <p:ext uri="{BB962C8B-B14F-4D97-AF65-F5344CB8AC3E}">
        <p14:creationId xmlns:p14="http://schemas.microsoft.com/office/powerpoint/2010/main" val="3496194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Exam </a:t>
            </a:r>
            <a:r>
              <a:rPr lang="en-US" sz="2000" dirty="0"/>
              <a:t>Continued</a:t>
            </a:r>
          </a:p>
        </p:txBody>
      </p:sp>
      <p:sp>
        <p:nvSpPr>
          <p:cNvPr id="3" name="Content Placeholder 2"/>
          <p:cNvSpPr>
            <a:spLocks noGrp="1"/>
          </p:cNvSpPr>
          <p:nvPr>
            <p:ph idx="1"/>
          </p:nvPr>
        </p:nvSpPr>
        <p:spPr/>
        <p:txBody>
          <a:bodyPr/>
          <a:lstStyle/>
          <a:p>
            <a:pPr marL="457200" indent="-457200">
              <a:buFont typeface="+mj-lt"/>
              <a:buAutoNum type="arabicPeriod" startAt="7"/>
            </a:pPr>
            <a:r>
              <a:rPr lang="en-US" dirty="0"/>
              <a:t>If expected demand during the next four quarters is 150, 125, 100, and 75 thousand units, and each worker can produce 1,000 units per quarter, how many workers should be used if a level strategy is being employed</a:t>
            </a:r>
          </a:p>
          <a:p>
            <a:pPr marL="457200" indent="-457200">
              <a:buFont typeface="+mj-lt"/>
              <a:buAutoNum type="arabicPeriod" startAt="7"/>
            </a:pPr>
            <a:r>
              <a:rPr lang="en-US" dirty="0"/>
              <a:t>Given the data from question 7, how many workers would be needed for a chase strategy</a:t>
            </a:r>
          </a:p>
          <a:p>
            <a:pPr marL="457200" indent="-457200">
              <a:buFont typeface="+mj-lt"/>
              <a:buAutoNum type="arabicPeriod" startAt="7"/>
            </a:pPr>
            <a:r>
              <a:rPr lang="en-US" dirty="0"/>
              <a:t>In a service setting, what general operations–related variable is not available compared to a production setting</a:t>
            </a:r>
          </a:p>
          <a:p>
            <a:pPr marL="457200" indent="-457200">
              <a:buFont typeface="+mj-lt"/>
              <a:buAutoNum type="arabicPeriod" startAt="7"/>
            </a:pPr>
            <a:r>
              <a:rPr lang="en-US" dirty="0"/>
              <a:t>The practice of allocating capacity and manipulating demand to make it </a:t>
            </a:r>
            <a:r>
              <a:rPr lang="en-US"/>
              <a:t>more predictable</a:t>
            </a:r>
            <a:endParaRPr lang="en-US" dirty="0"/>
          </a:p>
        </p:txBody>
      </p:sp>
      <p:sp>
        <p:nvSpPr>
          <p:cNvPr id="4" name="Slide Number Placeholder 3"/>
          <p:cNvSpPr>
            <a:spLocks noGrp="1"/>
          </p:cNvSpPr>
          <p:nvPr>
            <p:ph type="sldNum" sz="quarter" idx="10"/>
          </p:nvPr>
        </p:nvSpPr>
        <p:spPr/>
        <p:txBody>
          <a:bodyPr/>
          <a:lstStyle/>
          <a:p>
            <a:pPr>
              <a:defRPr/>
            </a:pPr>
            <a:r>
              <a:rPr lang="en-US"/>
              <a:t>19-</a:t>
            </a:r>
            <a:fld id="{769B383E-350D-4EFD-B70D-398D99A8C383}" type="slidenum">
              <a:rPr lang="en-US" smtClean="0"/>
              <a:pPr>
                <a:defRPr/>
              </a:pPr>
              <a:t>31</a:t>
            </a:fld>
            <a:endParaRPr lang="en-US" dirty="0"/>
          </a:p>
        </p:txBody>
      </p:sp>
    </p:spTree>
    <p:extLst>
      <p:ext uri="{BB962C8B-B14F-4D97-AF65-F5344CB8AC3E}">
        <p14:creationId xmlns:p14="http://schemas.microsoft.com/office/powerpoint/2010/main" val="127998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An Overview of Sales and Operations Planning Activities</a:t>
            </a:r>
            <a:endParaRPr lang="en-US" dirty="0"/>
          </a:p>
        </p:txBody>
      </p:sp>
      <p:sp>
        <p:nvSpPr>
          <p:cNvPr id="4" name="Slide Number Placeholder 3"/>
          <p:cNvSpPr>
            <a:spLocks noGrp="1"/>
          </p:cNvSpPr>
          <p:nvPr>
            <p:ph type="sldNum" sz="quarter" idx="10"/>
          </p:nvPr>
        </p:nvSpPr>
        <p:spPr/>
        <p:txBody>
          <a:bodyPr/>
          <a:lstStyle/>
          <a:p>
            <a:r>
              <a:rPr lang="en-US"/>
              <a:t>19-</a:t>
            </a:r>
            <a:fld id="{6126BDC4-E7D1-48BC-BADD-6B8A2CC2FA9C}" type="slidenum">
              <a:rPr lang="en-US" smtClean="0"/>
              <a:pPr/>
              <a:t>4</a:t>
            </a:fld>
            <a:endParaRPr lang="en-US" dirty="0"/>
          </a:p>
        </p:txBody>
      </p:sp>
      <p:sp>
        <p:nvSpPr>
          <p:cNvPr id="8" name="Content Placeholder 7"/>
          <p:cNvSpPr>
            <a:spLocks noGrp="1"/>
          </p:cNvSpPr>
          <p:nvPr>
            <p:ph idx="1"/>
          </p:nvPr>
        </p:nvSpPr>
        <p:spPr/>
        <p:txBody>
          <a:bodyPr/>
          <a:lstStyle/>
          <a:p>
            <a:pPr lvl="0"/>
            <a:r>
              <a:rPr lang="en-US" sz="2800" dirty="0"/>
              <a:t>Sales and operations planning was coined by companies to refer to aggregate planning</a:t>
            </a:r>
          </a:p>
          <a:p>
            <a:pPr lvl="0"/>
            <a:r>
              <a:rPr lang="en-US" sz="2800" dirty="0"/>
              <a:t>The new terminology is meant to capture the importance of cross-functional work</a:t>
            </a:r>
          </a:p>
          <a:p>
            <a:pPr lvl="0"/>
            <a:r>
              <a:rPr lang="en-US" sz="2800" dirty="0"/>
              <a:t>Aggregation on the supply side is done by product families, and on the demand side it is done by groups of customers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t>Types of Planning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25334903"/>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0"/>
          </p:nvPr>
        </p:nvSpPr>
        <p:spPr/>
        <p:txBody>
          <a:bodyPr>
            <a:normAutofit/>
          </a:bodyPr>
          <a:lstStyle/>
          <a:p>
            <a:pPr>
              <a:defRPr/>
            </a:pPr>
            <a:r>
              <a:rPr lang="en-US" dirty="0"/>
              <a:t>19-</a:t>
            </a:r>
            <a:fld id="{4C1A1366-89E2-4D49-AED2-8E7416BF87A9}" type="slidenum">
              <a:rPr lang="en-US"/>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t>The Aggregate Operations Plan</a:t>
            </a:r>
          </a:p>
        </p:txBody>
      </p:sp>
      <p:sp>
        <p:nvSpPr>
          <p:cNvPr id="20482" name="Content Placeholder 3"/>
          <p:cNvSpPr>
            <a:spLocks noGrp="1"/>
          </p:cNvSpPr>
          <p:nvPr>
            <p:ph idx="1"/>
          </p:nvPr>
        </p:nvSpPr>
        <p:spPr>
          <a:xfrm>
            <a:off x="612775" y="1752600"/>
            <a:ext cx="8153400" cy="3810000"/>
          </a:xfrm>
        </p:spPr>
        <p:txBody>
          <a:bodyPr/>
          <a:lstStyle/>
          <a:p>
            <a:r>
              <a:rPr lang="en-US" sz="2500" dirty="0"/>
              <a:t>Specifies the optimal combination of</a:t>
            </a:r>
          </a:p>
          <a:p>
            <a:pPr lvl="1"/>
            <a:r>
              <a:rPr lang="en-US" sz="2100" dirty="0"/>
              <a:t>Production rate (units completed per unit of time)</a:t>
            </a:r>
          </a:p>
          <a:p>
            <a:pPr lvl="1"/>
            <a:r>
              <a:rPr lang="en-US" sz="2100" dirty="0"/>
              <a:t>Workforce level (number of workers needed in a period)</a:t>
            </a:r>
          </a:p>
          <a:p>
            <a:pPr lvl="1"/>
            <a:r>
              <a:rPr lang="en-US" sz="2100" dirty="0"/>
              <a:t>Inventory on hand (inventory carried from previous period)</a:t>
            </a:r>
          </a:p>
          <a:p>
            <a:r>
              <a:rPr lang="en-US" sz="2500" dirty="0"/>
              <a:t>Product group or broad category (aggregation)</a:t>
            </a:r>
          </a:p>
          <a:p>
            <a:r>
              <a:rPr lang="en-US" sz="2500" dirty="0"/>
              <a:t>Planning done over an intermediate-range planning period of 3 to 18 months </a:t>
            </a:r>
          </a:p>
          <a:p>
            <a:endParaRPr lang="en-US" dirty="0"/>
          </a:p>
        </p:txBody>
      </p:sp>
      <p:sp>
        <p:nvSpPr>
          <p:cNvPr id="3" name="Slide Number Placeholder 2"/>
          <p:cNvSpPr>
            <a:spLocks noGrp="1"/>
          </p:cNvSpPr>
          <p:nvPr>
            <p:ph type="sldNum" sz="quarter" idx="10"/>
          </p:nvPr>
        </p:nvSpPr>
        <p:spPr/>
        <p:txBody>
          <a:bodyPr>
            <a:normAutofit/>
          </a:bodyPr>
          <a:lstStyle/>
          <a:p>
            <a:pPr>
              <a:defRPr/>
            </a:pPr>
            <a:r>
              <a:rPr lang="en-US" dirty="0"/>
              <a:t>19-</a:t>
            </a:r>
            <a:fld id="{D3EE0835-959D-4EC4-A063-2A2545EE8E4D}" type="slidenum">
              <a:rPr lang="en-US"/>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normAutofit fontScale="90000"/>
          </a:bodyPr>
          <a:lstStyle/>
          <a:p>
            <a:r>
              <a:rPr lang="en-US" dirty="0"/>
              <a:t>The Production Planning Environment</a:t>
            </a:r>
          </a:p>
        </p:txBody>
      </p:sp>
      <p:sp>
        <p:nvSpPr>
          <p:cNvPr id="21506" name="Content Placeholder 3"/>
          <p:cNvSpPr>
            <a:spLocks noGrp="1"/>
          </p:cNvSpPr>
          <p:nvPr>
            <p:ph idx="1"/>
          </p:nvPr>
        </p:nvSpPr>
        <p:spPr/>
        <p:txBody>
          <a:bodyPr/>
          <a:lstStyle/>
          <a:p>
            <a:r>
              <a:rPr lang="en-US" dirty="0"/>
              <a:t>In general, the external environment is outside the production planner’s direct control</a:t>
            </a:r>
          </a:p>
          <a:p>
            <a:pPr lvl="1"/>
            <a:r>
              <a:rPr lang="en-US" dirty="0"/>
              <a:t>In some firms, demand can be managed</a:t>
            </a:r>
          </a:p>
          <a:p>
            <a:r>
              <a:rPr lang="en-US" dirty="0"/>
              <a:t>Complementary products work for firms facing cyclical demand fluctuations</a:t>
            </a:r>
          </a:p>
          <a:p>
            <a:r>
              <a:rPr lang="en-US" dirty="0"/>
              <a:t>With services, cycles are more often measured in hours than months</a:t>
            </a:r>
          </a:p>
        </p:txBody>
      </p:sp>
      <p:sp>
        <p:nvSpPr>
          <p:cNvPr id="3" name="Slide Number Placeholder 2"/>
          <p:cNvSpPr>
            <a:spLocks noGrp="1"/>
          </p:cNvSpPr>
          <p:nvPr>
            <p:ph type="sldNum" sz="quarter" idx="10"/>
          </p:nvPr>
        </p:nvSpPr>
        <p:spPr/>
        <p:txBody>
          <a:bodyPr/>
          <a:lstStyle/>
          <a:p>
            <a:r>
              <a:rPr lang="en-US"/>
              <a:t>19-</a:t>
            </a:r>
            <a:fld id="{D799CB4D-035E-4BCF-813C-503642A19B0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Required Inputs to the Production Planning System</a:t>
            </a:r>
            <a:endParaRPr lang="en-US" dirty="0"/>
          </a:p>
        </p:txBody>
      </p:sp>
      <p:sp>
        <p:nvSpPr>
          <p:cNvPr id="4" name="Slide Number Placeholder 3"/>
          <p:cNvSpPr>
            <a:spLocks noGrp="1"/>
          </p:cNvSpPr>
          <p:nvPr>
            <p:ph type="sldNum" sz="quarter" idx="10"/>
          </p:nvPr>
        </p:nvSpPr>
        <p:spPr/>
        <p:txBody>
          <a:bodyPr/>
          <a:lstStyle/>
          <a:p>
            <a:r>
              <a:rPr lang="en-US"/>
              <a:t>19-</a:t>
            </a:r>
            <a:fld id="{EFE7CC79-A9ED-4B11-A604-6D2F2737AF27}" type="slidenum">
              <a:rPr lang="en-US" smtClean="0"/>
              <a:pPr/>
              <a:t>8</a:t>
            </a:fld>
            <a:endParaRPr lang="en-US" dirty="0"/>
          </a:p>
        </p:txBody>
      </p:sp>
      <p:pic>
        <p:nvPicPr>
          <p:cNvPr id="22530" name="Picture 2"/>
          <p:cNvPicPr>
            <a:picLocks noChangeAspect="1" noChangeArrowheads="1"/>
          </p:cNvPicPr>
          <p:nvPr/>
        </p:nvPicPr>
        <p:blipFill>
          <a:blip r:embed="rId2"/>
          <a:srcRect/>
          <a:stretch>
            <a:fillRect/>
          </a:stretch>
        </p:blipFill>
        <p:spPr bwMode="auto">
          <a:xfrm>
            <a:off x="485775" y="1738313"/>
            <a:ext cx="8170863" cy="3381375"/>
          </a:xfrm>
          <a:prstGeom prst="rect">
            <a:avLst/>
          </a:prstGeom>
          <a:noFill/>
          <a:ln w="9525">
            <a:noFill/>
            <a:miter lim="800000"/>
            <a:headEnd/>
            <a:tailEnd/>
          </a:ln>
        </p:spPr>
      </p:pic>
      <p:sp>
        <p:nvSpPr>
          <p:cNvPr id="10" name="TextBox 9"/>
          <p:cNvSpPr txBox="1"/>
          <p:nvPr/>
        </p:nvSpPr>
        <p:spPr>
          <a:xfrm>
            <a:off x="0" y="6572864"/>
            <a:ext cx="2514600" cy="276999"/>
          </a:xfrm>
          <a:prstGeom prst="rect">
            <a:avLst/>
          </a:prstGeom>
          <a:noFill/>
        </p:spPr>
        <p:txBody>
          <a:bodyPr wrap="square" rtlCol="0">
            <a:spAutoFit/>
          </a:bodyPr>
          <a:lstStyle/>
          <a:p>
            <a:r>
              <a:rPr lang="en-US" sz="1200" dirty="0"/>
              <a:t>Exhibit 19.2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Rectangle 9"/>
          <p:cNvSpPr>
            <a:spLocks noGrp="1" noChangeArrowheads="1"/>
          </p:cNvSpPr>
          <p:nvPr>
            <p:ph type="title"/>
          </p:nvPr>
        </p:nvSpPr>
        <p:spPr/>
        <p:txBody>
          <a:bodyPr/>
          <a:lstStyle/>
          <a:p>
            <a:r>
              <a:rPr lang="en-US" altLang="en-US"/>
              <a:t>Production Planning Strategies</a:t>
            </a:r>
          </a:p>
        </p:txBody>
      </p:sp>
      <p:sp>
        <p:nvSpPr>
          <p:cNvPr id="22538" name="Rectangle 10"/>
          <p:cNvSpPr>
            <a:spLocks noGrp="1" noChangeArrowheads="1"/>
          </p:cNvSpPr>
          <p:nvPr>
            <p:ph type="body" idx="1"/>
          </p:nvPr>
        </p:nvSpPr>
        <p:spPr/>
        <p:txBody>
          <a:bodyPr>
            <a:normAutofit fontScale="92500" lnSpcReduction="10000"/>
          </a:bodyPr>
          <a:lstStyle/>
          <a:p>
            <a:r>
              <a:rPr lang="en-US" dirty="0"/>
              <a:t>Production planning strategies are the plans for meeting demand</a:t>
            </a:r>
          </a:p>
          <a:p>
            <a:r>
              <a:rPr lang="en-US" dirty="0"/>
              <a:t>Trade offs involved include workers employed, work hours, inventory and shortages</a:t>
            </a:r>
          </a:p>
          <a:p>
            <a:r>
              <a:rPr lang="en-US" dirty="0"/>
              <a:t>A pure strategy uses just one of these approaches, a mixed strategy uses two or more</a:t>
            </a:r>
            <a:endParaRPr lang="en-US" altLang="en-US" dirty="0"/>
          </a:p>
          <a:p>
            <a:pPr marL="731837" lvl="1" indent="-457200">
              <a:buFont typeface="+mj-lt"/>
              <a:buAutoNum type="arabicPeriod"/>
            </a:pPr>
            <a:r>
              <a:rPr lang="en-US" altLang="en-US" dirty="0"/>
              <a:t>Chase strategy</a:t>
            </a:r>
          </a:p>
          <a:p>
            <a:pPr lvl="2"/>
            <a:r>
              <a:rPr lang="en-US" altLang="en-US" dirty="0"/>
              <a:t>Match the production rate by hiring and laying off employees</a:t>
            </a:r>
          </a:p>
          <a:p>
            <a:pPr lvl="2"/>
            <a:r>
              <a:rPr lang="en-US" altLang="en-US" dirty="0"/>
              <a:t>Must have a pool of easily trained applicants to draw on</a:t>
            </a:r>
          </a:p>
          <a:p>
            <a:pPr marL="731837" lvl="1" indent="-457200">
              <a:buFont typeface="+mj-lt"/>
              <a:buAutoNum type="arabicPeriod"/>
            </a:pPr>
            <a:r>
              <a:rPr lang="en-US" altLang="en-US" dirty="0"/>
              <a:t>Stable workforce—variable work hours</a:t>
            </a:r>
          </a:p>
          <a:p>
            <a:pPr lvl="2"/>
            <a:r>
              <a:rPr lang="en-US" altLang="en-US" dirty="0"/>
              <a:t>Vary the number of hours worked through flexible work schedules or overtime</a:t>
            </a:r>
          </a:p>
          <a:p>
            <a:pPr marL="731837" lvl="1" indent="-457200">
              <a:buFont typeface="+mj-lt"/>
              <a:buAutoNum type="arabicPeriod"/>
            </a:pPr>
            <a:r>
              <a:rPr lang="en-US" altLang="en-US" dirty="0"/>
              <a:t>Level strategy</a:t>
            </a:r>
          </a:p>
          <a:p>
            <a:pPr lvl="2"/>
            <a:r>
              <a:rPr lang="en-US" altLang="en-US" dirty="0"/>
              <a:t>Demand changes are absorbed by fluctuating inventory levels, order backlogs, and lost sales</a:t>
            </a:r>
          </a:p>
        </p:txBody>
      </p:sp>
      <p:sp>
        <p:nvSpPr>
          <p:cNvPr id="4" name="Slide Number Placeholder 3"/>
          <p:cNvSpPr>
            <a:spLocks noGrp="1"/>
          </p:cNvSpPr>
          <p:nvPr>
            <p:ph type="sldNum" sz="quarter" idx="10"/>
          </p:nvPr>
        </p:nvSpPr>
        <p:spPr/>
        <p:txBody>
          <a:bodyPr/>
          <a:lstStyle/>
          <a:p>
            <a:r>
              <a:rPr lang="en-US"/>
              <a:t>19-</a:t>
            </a:r>
            <a:fld id="{769B383E-350D-4EFD-B70D-398D99A8C383}" type="slidenum">
              <a:rPr lang="en-US" smtClean="0"/>
              <a:pPr/>
              <a:t>9</a:t>
            </a:fld>
            <a:endParaRPr lang="en-US" dirty="0"/>
          </a:p>
        </p:txBody>
      </p:sp>
    </p:spTree>
    <p:extLst>
      <p:ext uri="{BB962C8B-B14F-4D97-AF65-F5344CB8AC3E}">
        <p14:creationId xmlns:p14="http://schemas.microsoft.com/office/powerpoint/2010/main" val="3410323552"/>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cobs 15">
  <a:themeElements>
    <a:clrScheme name="Custom 1">
      <a:dk1>
        <a:srgbClr val="0A658C"/>
      </a:dk1>
      <a:lt1>
        <a:sysClr val="window" lastClr="FFFFFF"/>
      </a:lt1>
      <a:dk2>
        <a:srgbClr val="0A658C"/>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Jacobs 15" id="{AA0FF940-185A-4B65-B35C-DB8CDBD6AC87}" vid="{47819D0E-1C6C-4503-90FE-3C90CBDFFF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0A658C"/>
    </a:dk1>
    <a:lt1>
      <a:sysClr val="window" lastClr="FFFFFF"/>
    </a:lt1>
    <a:dk2>
      <a:srgbClr val="0A658C"/>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Jacobs 15</Template>
  <TotalTime>394</TotalTime>
  <Words>1557</Words>
  <Application>Microsoft Office PowerPoint</Application>
  <PresentationFormat>On-screen Show (4:3)</PresentationFormat>
  <Paragraphs>192</Paragraphs>
  <Slides>31</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ＭＳ Ｐゴシック</vt:lpstr>
      <vt:lpstr>Arial</vt:lpstr>
      <vt:lpstr>Calibri</vt:lpstr>
      <vt:lpstr>Times New Roman</vt:lpstr>
      <vt:lpstr>Jacobs 15</vt:lpstr>
      <vt:lpstr>Image</vt:lpstr>
      <vt:lpstr>chapter 19: sales and operations planning</vt:lpstr>
      <vt:lpstr>What Is Sales and Operations Planning?</vt:lpstr>
      <vt:lpstr>Overview of Major Operations and Supply Planning Activities</vt:lpstr>
      <vt:lpstr>An Overview of Sales and Operations Planning Activities</vt:lpstr>
      <vt:lpstr>Types of Planning</vt:lpstr>
      <vt:lpstr>The Aggregate Operations Plan</vt:lpstr>
      <vt:lpstr>The Production Planning Environment</vt:lpstr>
      <vt:lpstr>Required Inputs to the Production Planning System</vt:lpstr>
      <vt:lpstr>Production Planning Strategies</vt:lpstr>
      <vt:lpstr>Production Planning Strategies Continued</vt:lpstr>
      <vt:lpstr>Subcontracting</vt:lpstr>
      <vt:lpstr>Relevant Costs</vt:lpstr>
      <vt:lpstr>Budgets</vt:lpstr>
      <vt:lpstr>Aggregate Planning Techniques</vt:lpstr>
      <vt:lpstr>A Cut-and-Try Example: The JC Company</vt:lpstr>
      <vt:lpstr>Example: More Data</vt:lpstr>
      <vt:lpstr>Example: Aggregate Production Planning Requirements</vt:lpstr>
      <vt:lpstr>Example: Evaluate Alternative Plans</vt:lpstr>
      <vt:lpstr>Plan 1: Exact Production; Vary Workforce</vt:lpstr>
      <vt:lpstr>Plan 2: Constant Workforce; Vary Inventory and Stockout</vt:lpstr>
      <vt:lpstr>Plan 3: Constant Low Workforce; Subcontract</vt:lpstr>
      <vt:lpstr>Plan 4: Constant Workforce; Overtime</vt:lpstr>
      <vt:lpstr>Example: Comparison of Four Plans</vt:lpstr>
      <vt:lpstr>Four Plans for Satisfying a Production Requirement over the Number of Production Days Available</vt:lpstr>
      <vt:lpstr>Yield Management</vt:lpstr>
      <vt:lpstr>Yield Management Most Successful When…</vt:lpstr>
      <vt:lpstr>Yield Management – Hotels</vt:lpstr>
      <vt:lpstr>Operating Yield Management Systems</vt:lpstr>
      <vt:lpstr>Summary</vt:lpstr>
      <vt:lpstr>Practice Exam</vt:lpstr>
      <vt:lpstr>Practice Exam Continued</vt:lpstr>
    </vt:vector>
  </TitlesOfParts>
  <Manager>Camille Corum</Manager>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And Operations Planning</dc:title>
  <dc:subject>Operations Management</dc:subject>
  <dc:creator>Dr. Ronny Richardson DrRonnyRichardson@gmail.com</dc:creator>
  <cp:lastModifiedBy>McAndrews, Ryan</cp:lastModifiedBy>
  <cp:revision>49</cp:revision>
  <dcterms:created xsi:type="dcterms:W3CDTF">2012-08-16T13:11:05Z</dcterms:created>
  <dcterms:modified xsi:type="dcterms:W3CDTF">2017-01-20T21:37:19Z</dcterms:modified>
</cp:coreProperties>
</file>