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7" r:id="rId1"/>
  </p:sldMasterIdLst>
  <p:notesMasterIdLst>
    <p:notesMasterId r:id="rId51"/>
  </p:notesMasterIdLst>
  <p:sldIdLst>
    <p:sldId id="256" r:id="rId2"/>
    <p:sldId id="259" r:id="rId3"/>
    <p:sldId id="260" r:id="rId4"/>
    <p:sldId id="261" r:id="rId5"/>
    <p:sldId id="262" r:id="rId6"/>
    <p:sldId id="263" r:id="rId7"/>
    <p:sldId id="264" r:id="rId8"/>
    <p:sldId id="266" r:id="rId9"/>
    <p:sldId id="297" r:id="rId10"/>
    <p:sldId id="298" r:id="rId11"/>
    <p:sldId id="268" r:id="rId12"/>
    <p:sldId id="269" r:id="rId13"/>
    <p:sldId id="299" r:id="rId14"/>
    <p:sldId id="275" r:id="rId15"/>
    <p:sldId id="300" r:id="rId16"/>
    <p:sldId id="301" r:id="rId17"/>
    <p:sldId id="302" r:id="rId18"/>
    <p:sldId id="303" r:id="rId19"/>
    <p:sldId id="304" r:id="rId20"/>
    <p:sldId id="305" r:id="rId21"/>
    <p:sldId id="277" r:id="rId22"/>
    <p:sldId id="278" r:id="rId23"/>
    <p:sldId id="279" r:id="rId24"/>
    <p:sldId id="280" r:id="rId25"/>
    <p:sldId id="306" r:id="rId26"/>
    <p:sldId id="307" r:id="rId27"/>
    <p:sldId id="308" r:id="rId28"/>
    <p:sldId id="309" r:id="rId29"/>
    <p:sldId id="284" r:id="rId30"/>
    <p:sldId id="310" r:id="rId31"/>
    <p:sldId id="311" r:id="rId32"/>
    <p:sldId id="312" r:id="rId33"/>
    <p:sldId id="313" r:id="rId34"/>
    <p:sldId id="314" r:id="rId35"/>
    <p:sldId id="315" r:id="rId36"/>
    <p:sldId id="288" r:id="rId37"/>
    <p:sldId id="316" r:id="rId38"/>
    <p:sldId id="317" r:id="rId39"/>
    <p:sldId id="318" r:id="rId40"/>
    <p:sldId id="291" r:id="rId41"/>
    <p:sldId id="292" r:id="rId42"/>
    <p:sldId id="319" r:id="rId43"/>
    <p:sldId id="320" r:id="rId44"/>
    <p:sldId id="321" r:id="rId45"/>
    <p:sldId id="322" r:id="rId46"/>
    <p:sldId id="296" r:id="rId47"/>
    <p:sldId id="323" r:id="rId48"/>
    <p:sldId id="324" r:id="rId49"/>
    <p:sldId id="325" r:id="rId5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5232" autoAdjust="0"/>
  </p:normalViewPr>
  <p:slideViewPr>
    <p:cSldViewPr>
      <p:cViewPr varScale="1">
        <p:scale>
          <a:sx n="90" d="100"/>
          <a:sy n="90" d="100"/>
        </p:scale>
        <p:origin x="153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5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692C0-09CB-4EDC-A175-101D9667003D}" type="doc">
      <dgm:prSet loTypeId="urn:microsoft.com/office/officeart/2005/8/layout/list1" loCatId="list" qsTypeId="urn:microsoft.com/office/officeart/2005/8/quickstyle/simple1#59" qsCatId="simple" csTypeId="urn:microsoft.com/office/officeart/2005/8/colors/accent1_2#59" csCatId="accent1" phldr="1"/>
      <dgm:spPr/>
      <dgm:t>
        <a:bodyPr/>
        <a:lstStyle/>
        <a:p>
          <a:endParaRPr lang="en-US"/>
        </a:p>
      </dgm:t>
    </dgm:pt>
    <dgm:pt modelId="{F582183C-967C-44C6-A6F1-DA03B13D4BBA}">
      <dgm:prSet phldrT="[Text]"/>
      <dgm:spPr/>
      <dgm:t>
        <a:bodyPr/>
        <a:lstStyle/>
        <a:p>
          <a:r>
            <a:rPr lang="en-US" dirty="0"/>
            <a:t>Single-period model</a:t>
          </a:r>
        </a:p>
      </dgm:t>
    </dgm:pt>
    <dgm:pt modelId="{0AA39D61-821E-4509-B5F9-A1487E1C936C}" type="parTrans" cxnId="{88E5C51A-CA86-40D0-86F5-B43B5E67207C}">
      <dgm:prSet/>
      <dgm:spPr/>
      <dgm:t>
        <a:bodyPr/>
        <a:lstStyle/>
        <a:p>
          <a:endParaRPr lang="en-US"/>
        </a:p>
      </dgm:t>
    </dgm:pt>
    <dgm:pt modelId="{8DC1C51D-7B8C-4352-8153-19956701FA2C}" type="sibTrans" cxnId="{88E5C51A-CA86-40D0-86F5-B43B5E67207C}">
      <dgm:prSet/>
      <dgm:spPr/>
      <dgm:t>
        <a:bodyPr/>
        <a:lstStyle/>
        <a:p>
          <a:endParaRPr lang="en-US"/>
        </a:p>
      </dgm:t>
    </dgm:pt>
    <dgm:pt modelId="{09DA9A57-10DD-424A-8D3D-9E001C90DAEB}">
      <dgm:prSet phldrT="[Text]"/>
      <dgm:spPr/>
      <dgm:t>
        <a:bodyPr/>
        <a:lstStyle/>
        <a:p>
          <a:r>
            <a:rPr lang="en-US" dirty="0"/>
            <a:t>Fixed-order quantity model</a:t>
          </a:r>
        </a:p>
      </dgm:t>
    </dgm:pt>
    <dgm:pt modelId="{7E9F0E1E-3DD7-488E-B4A4-79BD4DA7C533}" type="parTrans" cxnId="{AD1436BB-0E56-4416-87DD-5D0A7955EFBB}">
      <dgm:prSet/>
      <dgm:spPr/>
      <dgm:t>
        <a:bodyPr/>
        <a:lstStyle/>
        <a:p>
          <a:endParaRPr lang="en-US"/>
        </a:p>
      </dgm:t>
    </dgm:pt>
    <dgm:pt modelId="{A2CF1984-9CCC-45FD-86B7-739840B74800}" type="sibTrans" cxnId="{AD1436BB-0E56-4416-87DD-5D0A7955EFBB}">
      <dgm:prSet/>
      <dgm:spPr/>
      <dgm:t>
        <a:bodyPr/>
        <a:lstStyle/>
        <a:p>
          <a:endParaRPr lang="en-US"/>
        </a:p>
      </dgm:t>
    </dgm:pt>
    <dgm:pt modelId="{46736578-297E-4A33-B6C5-0C29B81028FC}">
      <dgm:prSet phldrT="[Text]"/>
      <dgm:spPr/>
      <dgm:t>
        <a:bodyPr/>
        <a:lstStyle/>
        <a:p>
          <a:r>
            <a:rPr lang="en-US" dirty="0"/>
            <a:t>Fixed–time period model</a:t>
          </a:r>
        </a:p>
      </dgm:t>
    </dgm:pt>
    <dgm:pt modelId="{75F6ABE2-DE6F-470F-B63F-FDC6351C1011}" type="parTrans" cxnId="{83636AB6-6CA4-46A4-A699-475E1EC031B0}">
      <dgm:prSet/>
      <dgm:spPr/>
      <dgm:t>
        <a:bodyPr/>
        <a:lstStyle/>
        <a:p>
          <a:endParaRPr lang="en-US"/>
        </a:p>
      </dgm:t>
    </dgm:pt>
    <dgm:pt modelId="{CC874FE2-B526-46D9-94B7-D10B3430987B}" type="sibTrans" cxnId="{83636AB6-6CA4-46A4-A699-475E1EC031B0}">
      <dgm:prSet/>
      <dgm:spPr/>
      <dgm:t>
        <a:bodyPr/>
        <a:lstStyle/>
        <a:p>
          <a:endParaRPr lang="en-US"/>
        </a:p>
      </dgm:t>
    </dgm:pt>
    <dgm:pt modelId="{05598A1A-445B-436E-B9B4-EA0E7E3C3CA4}">
      <dgm:prSet phldrT="[Text]"/>
      <dgm:spPr/>
      <dgm:t>
        <a:bodyPr/>
        <a:lstStyle/>
        <a:p>
          <a:r>
            <a:rPr lang="en-US" dirty="0"/>
            <a:t>Used when we are making a one-time purchase of an item</a:t>
          </a:r>
        </a:p>
      </dgm:t>
    </dgm:pt>
    <dgm:pt modelId="{8700B5BC-9FE9-4422-97F8-B80A03EB2C4C}" type="parTrans" cxnId="{62EA89E1-7001-43F8-ACF9-B9ADEADD47EC}">
      <dgm:prSet/>
      <dgm:spPr/>
      <dgm:t>
        <a:bodyPr/>
        <a:lstStyle/>
        <a:p>
          <a:endParaRPr lang="en-US"/>
        </a:p>
      </dgm:t>
    </dgm:pt>
    <dgm:pt modelId="{1F8C67DE-73DE-46F2-BE90-A21D98A002AD}" type="sibTrans" cxnId="{62EA89E1-7001-43F8-ACF9-B9ADEADD47EC}">
      <dgm:prSet/>
      <dgm:spPr/>
      <dgm:t>
        <a:bodyPr/>
        <a:lstStyle/>
        <a:p>
          <a:endParaRPr lang="en-US"/>
        </a:p>
      </dgm:t>
    </dgm:pt>
    <dgm:pt modelId="{8B42B1BC-910A-4C65-ACD6-D9FD6AD80358}">
      <dgm:prSet phldrT="[Text]"/>
      <dgm:spPr/>
      <dgm:t>
        <a:bodyPr/>
        <a:lstStyle/>
        <a:p>
          <a:r>
            <a:rPr lang="en-US" dirty="0"/>
            <a:t>Used when we want to maintain an item “in-stock,” and when we restock, a certain number of units must be ordered</a:t>
          </a:r>
        </a:p>
      </dgm:t>
    </dgm:pt>
    <dgm:pt modelId="{58237394-7C43-41DC-B9F8-3F142853FD5C}" type="parTrans" cxnId="{6A5CA7AA-DCC0-40F7-9337-297A5DDDA0A1}">
      <dgm:prSet/>
      <dgm:spPr/>
      <dgm:t>
        <a:bodyPr/>
        <a:lstStyle/>
        <a:p>
          <a:endParaRPr lang="en-US"/>
        </a:p>
      </dgm:t>
    </dgm:pt>
    <dgm:pt modelId="{4E316570-158D-426B-BD10-EB56601AE74C}" type="sibTrans" cxnId="{6A5CA7AA-DCC0-40F7-9337-297A5DDDA0A1}">
      <dgm:prSet/>
      <dgm:spPr/>
      <dgm:t>
        <a:bodyPr/>
        <a:lstStyle/>
        <a:p>
          <a:endParaRPr lang="en-US"/>
        </a:p>
      </dgm:t>
    </dgm:pt>
    <dgm:pt modelId="{3FEB61EE-8CA4-4150-B954-4596F992E44A}">
      <dgm:prSet phldrT="[Text]"/>
      <dgm:spPr/>
      <dgm:t>
        <a:bodyPr/>
        <a:lstStyle/>
        <a:p>
          <a:r>
            <a:rPr lang="en-US" dirty="0"/>
            <a:t>Item is ordered at certain intervals of time</a:t>
          </a:r>
        </a:p>
      </dgm:t>
    </dgm:pt>
    <dgm:pt modelId="{DBFF40E2-1C6D-497D-8D1E-262A6FA01024}" type="parTrans" cxnId="{F023218D-3F47-4B80-BAF2-142C6894F7B6}">
      <dgm:prSet/>
      <dgm:spPr/>
      <dgm:t>
        <a:bodyPr/>
        <a:lstStyle/>
        <a:p>
          <a:endParaRPr lang="en-US"/>
        </a:p>
      </dgm:t>
    </dgm:pt>
    <dgm:pt modelId="{7BA441E2-DFC5-48E1-AA0B-3B6E626B8593}" type="sibTrans" cxnId="{F023218D-3F47-4B80-BAF2-142C6894F7B6}">
      <dgm:prSet/>
      <dgm:spPr/>
      <dgm:t>
        <a:bodyPr/>
        <a:lstStyle/>
        <a:p>
          <a:endParaRPr lang="en-US"/>
        </a:p>
      </dgm:t>
    </dgm:pt>
    <dgm:pt modelId="{E3FB3F1B-67D5-4633-BC66-2EB0226E374B}" type="pres">
      <dgm:prSet presAssocID="{951692C0-09CB-4EDC-A175-101D9667003D}" presName="linear" presStyleCnt="0">
        <dgm:presLayoutVars>
          <dgm:dir/>
          <dgm:animLvl val="lvl"/>
          <dgm:resizeHandles val="exact"/>
        </dgm:presLayoutVars>
      </dgm:prSet>
      <dgm:spPr/>
    </dgm:pt>
    <dgm:pt modelId="{E9BF14C3-ECCD-4180-9986-55F997772A89}" type="pres">
      <dgm:prSet presAssocID="{F582183C-967C-44C6-A6F1-DA03B13D4BBA}" presName="parentLin" presStyleCnt="0"/>
      <dgm:spPr/>
    </dgm:pt>
    <dgm:pt modelId="{1C091485-3EB9-4EBC-BA93-4DF25BDF942D}" type="pres">
      <dgm:prSet presAssocID="{F582183C-967C-44C6-A6F1-DA03B13D4BBA}" presName="parentLeftMargin" presStyleLbl="node1" presStyleIdx="0" presStyleCnt="3"/>
      <dgm:spPr/>
    </dgm:pt>
    <dgm:pt modelId="{1602BDF2-2648-4BEC-B565-9B71D2928ADF}" type="pres">
      <dgm:prSet presAssocID="{F582183C-967C-44C6-A6F1-DA03B13D4BBA}" presName="parentText" presStyleLbl="node1" presStyleIdx="0" presStyleCnt="3">
        <dgm:presLayoutVars>
          <dgm:chMax val="0"/>
          <dgm:bulletEnabled val="1"/>
        </dgm:presLayoutVars>
      </dgm:prSet>
      <dgm:spPr/>
    </dgm:pt>
    <dgm:pt modelId="{DE6BB1B3-CB85-4E75-9E85-7AEBBF9C8F15}" type="pres">
      <dgm:prSet presAssocID="{F582183C-967C-44C6-A6F1-DA03B13D4BBA}" presName="negativeSpace" presStyleCnt="0"/>
      <dgm:spPr/>
    </dgm:pt>
    <dgm:pt modelId="{E56B3281-F8C1-4776-8ED9-04FEC1EA98B2}" type="pres">
      <dgm:prSet presAssocID="{F582183C-967C-44C6-A6F1-DA03B13D4BBA}" presName="childText" presStyleLbl="conFgAcc1" presStyleIdx="0" presStyleCnt="3">
        <dgm:presLayoutVars>
          <dgm:bulletEnabled val="1"/>
        </dgm:presLayoutVars>
      </dgm:prSet>
      <dgm:spPr/>
    </dgm:pt>
    <dgm:pt modelId="{771D55A3-C139-4581-9917-9254D7A066C0}" type="pres">
      <dgm:prSet presAssocID="{8DC1C51D-7B8C-4352-8153-19956701FA2C}" presName="spaceBetweenRectangles" presStyleCnt="0"/>
      <dgm:spPr/>
    </dgm:pt>
    <dgm:pt modelId="{059650BF-356F-4A3D-800D-F98ACCEA28D8}" type="pres">
      <dgm:prSet presAssocID="{09DA9A57-10DD-424A-8D3D-9E001C90DAEB}" presName="parentLin" presStyleCnt="0"/>
      <dgm:spPr/>
    </dgm:pt>
    <dgm:pt modelId="{B670147D-7B5D-4615-83C9-9C8CE1305515}" type="pres">
      <dgm:prSet presAssocID="{09DA9A57-10DD-424A-8D3D-9E001C90DAEB}" presName="parentLeftMargin" presStyleLbl="node1" presStyleIdx="0" presStyleCnt="3"/>
      <dgm:spPr/>
    </dgm:pt>
    <dgm:pt modelId="{2C1F3BFE-EBD9-41CB-BB7D-CECCB1596A53}" type="pres">
      <dgm:prSet presAssocID="{09DA9A57-10DD-424A-8D3D-9E001C90DAEB}" presName="parentText" presStyleLbl="node1" presStyleIdx="1" presStyleCnt="3">
        <dgm:presLayoutVars>
          <dgm:chMax val="0"/>
          <dgm:bulletEnabled val="1"/>
        </dgm:presLayoutVars>
      </dgm:prSet>
      <dgm:spPr/>
    </dgm:pt>
    <dgm:pt modelId="{3B6B28A2-3125-45C2-B205-E51F5B214CD5}" type="pres">
      <dgm:prSet presAssocID="{09DA9A57-10DD-424A-8D3D-9E001C90DAEB}" presName="negativeSpace" presStyleCnt="0"/>
      <dgm:spPr/>
    </dgm:pt>
    <dgm:pt modelId="{ADEF6D0E-CFEA-43D5-A801-B9634AC56682}" type="pres">
      <dgm:prSet presAssocID="{09DA9A57-10DD-424A-8D3D-9E001C90DAEB}" presName="childText" presStyleLbl="conFgAcc1" presStyleIdx="1" presStyleCnt="3">
        <dgm:presLayoutVars>
          <dgm:bulletEnabled val="1"/>
        </dgm:presLayoutVars>
      </dgm:prSet>
      <dgm:spPr/>
    </dgm:pt>
    <dgm:pt modelId="{CD14D669-E282-4639-B119-63123EEACB8D}" type="pres">
      <dgm:prSet presAssocID="{A2CF1984-9CCC-45FD-86B7-739840B74800}" presName="spaceBetweenRectangles" presStyleCnt="0"/>
      <dgm:spPr/>
    </dgm:pt>
    <dgm:pt modelId="{1FEE57BF-FF7C-4D5C-83EE-C3216E7354EB}" type="pres">
      <dgm:prSet presAssocID="{46736578-297E-4A33-B6C5-0C29B81028FC}" presName="parentLin" presStyleCnt="0"/>
      <dgm:spPr/>
    </dgm:pt>
    <dgm:pt modelId="{6B06E5DA-23B3-4497-BC55-FEF5B95B5CA5}" type="pres">
      <dgm:prSet presAssocID="{46736578-297E-4A33-B6C5-0C29B81028FC}" presName="parentLeftMargin" presStyleLbl="node1" presStyleIdx="1" presStyleCnt="3"/>
      <dgm:spPr/>
    </dgm:pt>
    <dgm:pt modelId="{BBDF78B6-2FFD-4A2B-91DE-BEB80DB9B6FD}" type="pres">
      <dgm:prSet presAssocID="{46736578-297E-4A33-B6C5-0C29B81028FC}" presName="parentText" presStyleLbl="node1" presStyleIdx="2" presStyleCnt="3">
        <dgm:presLayoutVars>
          <dgm:chMax val="0"/>
          <dgm:bulletEnabled val="1"/>
        </dgm:presLayoutVars>
      </dgm:prSet>
      <dgm:spPr/>
    </dgm:pt>
    <dgm:pt modelId="{0E79A1E9-C916-4B22-8E16-DB47C98492E9}" type="pres">
      <dgm:prSet presAssocID="{46736578-297E-4A33-B6C5-0C29B81028FC}" presName="negativeSpace" presStyleCnt="0"/>
      <dgm:spPr/>
    </dgm:pt>
    <dgm:pt modelId="{2C04B554-DBBC-4255-8AC8-CB76F7CE072A}" type="pres">
      <dgm:prSet presAssocID="{46736578-297E-4A33-B6C5-0C29B81028FC}" presName="childText" presStyleLbl="conFgAcc1" presStyleIdx="2" presStyleCnt="3">
        <dgm:presLayoutVars>
          <dgm:bulletEnabled val="1"/>
        </dgm:presLayoutVars>
      </dgm:prSet>
      <dgm:spPr/>
    </dgm:pt>
  </dgm:ptLst>
  <dgm:cxnLst>
    <dgm:cxn modelId="{6A5CA7AA-DCC0-40F7-9337-297A5DDDA0A1}" srcId="{09DA9A57-10DD-424A-8D3D-9E001C90DAEB}" destId="{8B42B1BC-910A-4C65-ACD6-D9FD6AD80358}" srcOrd="0" destOrd="0" parTransId="{58237394-7C43-41DC-B9F8-3F142853FD5C}" sibTransId="{4E316570-158D-426B-BD10-EB56601AE74C}"/>
    <dgm:cxn modelId="{70AF6840-30D9-4666-A1EC-C542CAC41ECB}" type="presOf" srcId="{3FEB61EE-8CA4-4150-B954-4596F992E44A}" destId="{2C04B554-DBBC-4255-8AC8-CB76F7CE072A}" srcOrd="0" destOrd="0" presId="urn:microsoft.com/office/officeart/2005/8/layout/list1"/>
    <dgm:cxn modelId="{66CC8E74-0871-4E81-A9E5-7DE200475508}" type="presOf" srcId="{F582183C-967C-44C6-A6F1-DA03B13D4BBA}" destId="{1602BDF2-2648-4BEC-B565-9B71D2928ADF}" srcOrd="1" destOrd="0" presId="urn:microsoft.com/office/officeart/2005/8/layout/list1"/>
    <dgm:cxn modelId="{83636AB6-6CA4-46A4-A699-475E1EC031B0}" srcId="{951692C0-09CB-4EDC-A175-101D9667003D}" destId="{46736578-297E-4A33-B6C5-0C29B81028FC}" srcOrd="2" destOrd="0" parTransId="{75F6ABE2-DE6F-470F-B63F-FDC6351C1011}" sibTransId="{CC874FE2-B526-46D9-94B7-D10B3430987B}"/>
    <dgm:cxn modelId="{AFD52CAB-3A1E-4892-B59D-BE8C1C9C74C3}" type="presOf" srcId="{09DA9A57-10DD-424A-8D3D-9E001C90DAEB}" destId="{2C1F3BFE-EBD9-41CB-BB7D-CECCB1596A53}" srcOrd="1" destOrd="0" presId="urn:microsoft.com/office/officeart/2005/8/layout/list1"/>
    <dgm:cxn modelId="{394F3B0A-094F-474B-A315-625B0516E84F}" type="presOf" srcId="{46736578-297E-4A33-B6C5-0C29B81028FC}" destId="{BBDF78B6-2FFD-4A2B-91DE-BEB80DB9B6FD}" srcOrd="1" destOrd="0" presId="urn:microsoft.com/office/officeart/2005/8/layout/list1"/>
    <dgm:cxn modelId="{F023218D-3F47-4B80-BAF2-142C6894F7B6}" srcId="{46736578-297E-4A33-B6C5-0C29B81028FC}" destId="{3FEB61EE-8CA4-4150-B954-4596F992E44A}" srcOrd="0" destOrd="0" parTransId="{DBFF40E2-1C6D-497D-8D1E-262A6FA01024}" sibTransId="{7BA441E2-DFC5-48E1-AA0B-3B6E626B8593}"/>
    <dgm:cxn modelId="{62EA89E1-7001-43F8-ACF9-B9ADEADD47EC}" srcId="{F582183C-967C-44C6-A6F1-DA03B13D4BBA}" destId="{05598A1A-445B-436E-B9B4-EA0E7E3C3CA4}" srcOrd="0" destOrd="0" parTransId="{8700B5BC-9FE9-4422-97F8-B80A03EB2C4C}" sibTransId="{1F8C67DE-73DE-46F2-BE90-A21D98A002AD}"/>
    <dgm:cxn modelId="{88E5C51A-CA86-40D0-86F5-B43B5E67207C}" srcId="{951692C0-09CB-4EDC-A175-101D9667003D}" destId="{F582183C-967C-44C6-A6F1-DA03B13D4BBA}" srcOrd="0" destOrd="0" parTransId="{0AA39D61-821E-4509-B5F9-A1487E1C936C}" sibTransId="{8DC1C51D-7B8C-4352-8153-19956701FA2C}"/>
    <dgm:cxn modelId="{B0A284E3-15AA-41F3-8AE5-5E209F3D75EF}" type="presOf" srcId="{F582183C-967C-44C6-A6F1-DA03B13D4BBA}" destId="{1C091485-3EB9-4EBC-BA93-4DF25BDF942D}" srcOrd="0" destOrd="0" presId="urn:microsoft.com/office/officeart/2005/8/layout/list1"/>
    <dgm:cxn modelId="{24068FB8-3A00-4429-A123-1356A14BCE08}" type="presOf" srcId="{05598A1A-445B-436E-B9B4-EA0E7E3C3CA4}" destId="{E56B3281-F8C1-4776-8ED9-04FEC1EA98B2}" srcOrd="0" destOrd="0" presId="urn:microsoft.com/office/officeart/2005/8/layout/list1"/>
    <dgm:cxn modelId="{AD1436BB-0E56-4416-87DD-5D0A7955EFBB}" srcId="{951692C0-09CB-4EDC-A175-101D9667003D}" destId="{09DA9A57-10DD-424A-8D3D-9E001C90DAEB}" srcOrd="1" destOrd="0" parTransId="{7E9F0E1E-3DD7-488E-B4A4-79BD4DA7C533}" sibTransId="{A2CF1984-9CCC-45FD-86B7-739840B74800}"/>
    <dgm:cxn modelId="{C3E408D6-0B65-44C1-9708-8951F1A949CA}" type="presOf" srcId="{951692C0-09CB-4EDC-A175-101D9667003D}" destId="{E3FB3F1B-67D5-4633-BC66-2EB0226E374B}" srcOrd="0" destOrd="0" presId="urn:microsoft.com/office/officeart/2005/8/layout/list1"/>
    <dgm:cxn modelId="{1467C3D3-39F2-4FD3-A88C-77894BFF9E95}" type="presOf" srcId="{46736578-297E-4A33-B6C5-0C29B81028FC}" destId="{6B06E5DA-23B3-4497-BC55-FEF5B95B5CA5}" srcOrd="0" destOrd="0" presId="urn:microsoft.com/office/officeart/2005/8/layout/list1"/>
    <dgm:cxn modelId="{630848FE-2941-43A7-88A6-71E15E217944}" type="presOf" srcId="{8B42B1BC-910A-4C65-ACD6-D9FD6AD80358}" destId="{ADEF6D0E-CFEA-43D5-A801-B9634AC56682}" srcOrd="0" destOrd="0" presId="urn:microsoft.com/office/officeart/2005/8/layout/list1"/>
    <dgm:cxn modelId="{E355B574-458F-4072-A40B-8F52BF105A09}" type="presOf" srcId="{09DA9A57-10DD-424A-8D3D-9E001C90DAEB}" destId="{B670147D-7B5D-4615-83C9-9C8CE1305515}" srcOrd="0" destOrd="0" presId="urn:microsoft.com/office/officeart/2005/8/layout/list1"/>
    <dgm:cxn modelId="{BA94FD86-76D3-48A7-B357-69ADE04F0C07}" type="presParOf" srcId="{E3FB3F1B-67D5-4633-BC66-2EB0226E374B}" destId="{E9BF14C3-ECCD-4180-9986-55F997772A89}" srcOrd="0" destOrd="0" presId="urn:microsoft.com/office/officeart/2005/8/layout/list1"/>
    <dgm:cxn modelId="{5B7435E0-AE1D-4F75-8A39-AAD39A19C9DA}" type="presParOf" srcId="{E9BF14C3-ECCD-4180-9986-55F997772A89}" destId="{1C091485-3EB9-4EBC-BA93-4DF25BDF942D}" srcOrd="0" destOrd="0" presId="urn:microsoft.com/office/officeart/2005/8/layout/list1"/>
    <dgm:cxn modelId="{CD344C7C-8293-4E01-AAF7-69EA323205CE}" type="presParOf" srcId="{E9BF14C3-ECCD-4180-9986-55F997772A89}" destId="{1602BDF2-2648-4BEC-B565-9B71D2928ADF}" srcOrd="1" destOrd="0" presId="urn:microsoft.com/office/officeart/2005/8/layout/list1"/>
    <dgm:cxn modelId="{51D003E5-762B-4168-993E-046F3E4B4D76}" type="presParOf" srcId="{E3FB3F1B-67D5-4633-BC66-2EB0226E374B}" destId="{DE6BB1B3-CB85-4E75-9E85-7AEBBF9C8F15}" srcOrd="1" destOrd="0" presId="urn:microsoft.com/office/officeart/2005/8/layout/list1"/>
    <dgm:cxn modelId="{6895916E-03DC-4196-96F1-E6AD16F74450}" type="presParOf" srcId="{E3FB3F1B-67D5-4633-BC66-2EB0226E374B}" destId="{E56B3281-F8C1-4776-8ED9-04FEC1EA98B2}" srcOrd="2" destOrd="0" presId="urn:microsoft.com/office/officeart/2005/8/layout/list1"/>
    <dgm:cxn modelId="{FA0CD3FD-674A-4B3A-962C-96EACAE1C2A4}" type="presParOf" srcId="{E3FB3F1B-67D5-4633-BC66-2EB0226E374B}" destId="{771D55A3-C139-4581-9917-9254D7A066C0}" srcOrd="3" destOrd="0" presId="urn:microsoft.com/office/officeart/2005/8/layout/list1"/>
    <dgm:cxn modelId="{907C15C7-55CA-4F96-AE7A-80D7D5F78D71}" type="presParOf" srcId="{E3FB3F1B-67D5-4633-BC66-2EB0226E374B}" destId="{059650BF-356F-4A3D-800D-F98ACCEA28D8}" srcOrd="4" destOrd="0" presId="urn:microsoft.com/office/officeart/2005/8/layout/list1"/>
    <dgm:cxn modelId="{4049D63E-ECC5-48E5-B0B6-AA715EC75A67}" type="presParOf" srcId="{059650BF-356F-4A3D-800D-F98ACCEA28D8}" destId="{B670147D-7B5D-4615-83C9-9C8CE1305515}" srcOrd="0" destOrd="0" presId="urn:microsoft.com/office/officeart/2005/8/layout/list1"/>
    <dgm:cxn modelId="{E51DFE3D-C51C-43D3-B959-3051DAF8B635}" type="presParOf" srcId="{059650BF-356F-4A3D-800D-F98ACCEA28D8}" destId="{2C1F3BFE-EBD9-41CB-BB7D-CECCB1596A53}" srcOrd="1" destOrd="0" presId="urn:microsoft.com/office/officeart/2005/8/layout/list1"/>
    <dgm:cxn modelId="{F6EA0D80-F496-4A47-9583-1B88DA8C7E50}" type="presParOf" srcId="{E3FB3F1B-67D5-4633-BC66-2EB0226E374B}" destId="{3B6B28A2-3125-45C2-B205-E51F5B214CD5}" srcOrd="5" destOrd="0" presId="urn:microsoft.com/office/officeart/2005/8/layout/list1"/>
    <dgm:cxn modelId="{45CE00E9-E526-4ED7-A369-6A0EE181F683}" type="presParOf" srcId="{E3FB3F1B-67D5-4633-BC66-2EB0226E374B}" destId="{ADEF6D0E-CFEA-43D5-A801-B9634AC56682}" srcOrd="6" destOrd="0" presId="urn:microsoft.com/office/officeart/2005/8/layout/list1"/>
    <dgm:cxn modelId="{B1270D73-FDE7-42F3-873F-789E5057CC6A}" type="presParOf" srcId="{E3FB3F1B-67D5-4633-BC66-2EB0226E374B}" destId="{CD14D669-E282-4639-B119-63123EEACB8D}" srcOrd="7" destOrd="0" presId="urn:microsoft.com/office/officeart/2005/8/layout/list1"/>
    <dgm:cxn modelId="{BDA53B06-646D-4785-865E-3CC149D3993B}" type="presParOf" srcId="{E3FB3F1B-67D5-4633-BC66-2EB0226E374B}" destId="{1FEE57BF-FF7C-4D5C-83EE-C3216E7354EB}" srcOrd="8" destOrd="0" presId="urn:microsoft.com/office/officeart/2005/8/layout/list1"/>
    <dgm:cxn modelId="{473BD271-05D9-43CB-AE31-9D0E3D55B8D1}" type="presParOf" srcId="{1FEE57BF-FF7C-4D5C-83EE-C3216E7354EB}" destId="{6B06E5DA-23B3-4497-BC55-FEF5B95B5CA5}" srcOrd="0" destOrd="0" presId="urn:microsoft.com/office/officeart/2005/8/layout/list1"/>
    <dgm:cxn modelId="{90018C0B-3CA4-4AC5-AAF8-6C6212474433}" type="presParOf" srcId="{1FEE57BF-FF7C-4D5C-83EE-C3216E7354EB}" destId="{BBDF78B6-2FFD-4A2B-91DE-BEB80DB9B6FD}" srcOrd="1" destOrd="0" presId="urn:microsoft.com/office/officeart/2005/8/layout/list1"/>
    <dgm:cxn modelId="{6FBBCF07-5A6C-4ADD-B267-60743D42375F}" type="presParOf" srcId="{E3FB3F1B-67D5-4633-BC66-2EB0226E374B}" destId="{0E79A1E9-C916-4B22-8E16-DB47C98492E9}" srcOrd="9" destOrd="0" presId="urn:microsoft.com/office/officeart/2005/8/layout/list1"/>
    <dgm:cxn modelId="{61CDBE74-340F-4EC7-9B91-45F2C7A5726D}" type="presParOf" srcId="{E3FB3F1B-67D5-4633-BC66-2EB0226E374B}" destId="{2C04B554-DBBC-4255-8AC8-CB76F7CE072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B3281-F8C1-4776-8ED9-04FEC1EA98B2}">
      <dsp:nvSpPr>
        <dsp:cNvPr id="0" name=""/>
        <dsp:cNvSpPr/>
      </dsp:nvSpPr>
      <dsp:spPr>
        <a:xfrm>
          <a:off x="0" y="346777"/>
          <a:ext cx="8229600" cy="121275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Used when we are making a one-time purchase of an item</a:t>
          </a:r>
        </a:p>
      </dsp:txBody>
      <dsp:txXfrm>
        <a:off x="0" y="346777"/>
        <a:ext cx="8229600" cy="1212750"/>
      </dsp:txXfrm>
    </dsp:sp>
    <dsp:sp modelId="{1602BDF2-2648-4BEC-B565-9B71D2928ADF}">
      <dsp:nvSpPr>
        <dsp:cNvPr id="0" name=""/>
        <dsp:cNvSpPr/>
      </dsp:nvSpPr>
      <dsp:spPr>
        <a:xfrm>
          <a:off x="411480" y="22057"/>
          <a:ext cx="5760720" cy="64944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kern="1200" dirty="0"/>
            <a:t>Single-period model</a:t>
          </a:r>
        </a:p>
      </dsp:txBody>
      <dsp:txXfrm>
        <a:off x="443183" y="53760"/>
        <a:ext cx="5697314" cy="586034"/>
      </dsp:txXfrm>
    </dsp:sp>
    <dsp:sp modelId="{ADEF6D0E-CFEA-43D5-A801-B9634AC56682}">
      <dsp:nvSpPr>
        <dsp:cNvPr id="0" name=""/>
        <dsp:cNvSpPr/>
      </dsp:nvSpPr>
      <dsp:spPr>
        <a:xfrm>
          <a:off x="0" y="2003047"/>
          <a:ext cx="8229600" cy="1489950"/>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Used when we want to maintain an item “in-stock,” and when we restock, a certain number of units must be ordered</a:t>
          </a:r>
        </a:p>
      </dsp:txBody>
      <dsp:txXfrm>
        <a:off x="0" y="2003047"/>
        <a:ext cx="8229600" cy="1489950"/>
      </dsp:txXfrm>
    </dsp:sp>
    <dsp:sp modelId="{2C1F3BFE-EBD9-41CB-BB7D-CECCB1596A53}">
      <dsp:nvSpPr>
        <dsp:cNvPr id="0" name=""/>
        <dsp:cNvSpPr/>
      </dsp:nvSpPr>
      <dsp:spPr>
        <a:xfrm>
          <a:off x="411480" y="1678327"/>
          <a:ext cx="5760720" cy="64944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kern="1200" dirty="0"/>
            <a:t>Fixed-order quantity model</a:t>
          </a:r>
        </a:p>
      </dsp:txBody>
      <dsp:txXfrm>
        <a:off x="443183" y="1710030"/>
        <a:ext cx="5697314" cy="586034"/>
      </dsp:txXfrm>
    </dsp:sp>
    <dsp:sp modelId="{2C04B554-DBBC-4255-8AC8-CB76F7CE072A}">
      <dsp:nvSpPr>
        <dsp:cNvPr id="0" name=""/>
        <dsp:cNvSpPr/>
      </dsp:nvSpPr>
      <dsp:spPr>
        <a:xfrm>
          <a:off x="0" y="3936517"/>
          <a:ext cx="8229600" cy="918225"/>
        </a:xfrm>
        <a:prstGeom prst="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Item is ordered at certain intervals of time</a:t>
          </a:r>
        </a:p>
      </dsp:txBody>
      <dsp:txXfrm>
        <a:off x="0" y="3936517"/>
        <a:ext cx="8229600" cy="918225"/>
      </dsp:txXfrm>
    </dsp:sp>
    <dsp:sp modelId="{BBDF78B6-2FFD-4A2B-91DE-BEB80DB9B6FD}">
      <dsp:nvSpPr>
        <dsp:cNvPr id="0" name=""/>
        <dsp:cNvSpPr/>
      </dsp:nvSpPr>
      <dsp:spPr>
        <a:xfrm>
          <a:off x="411480" y="3611797"/>
          <a:ext cx="5760720" cy="64944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kern="1200" dirty="0"/>
            <a:t>Fixed–time period model</a:t>
          </a:r>
        </a:p>
      </dsp:txBody>
      <dsp:txXfrm>
        <a:off x="443183" y="3643500"/>
        <a:ext cx="569731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D596203F-CE31-4011-877E-CD57CBE2B8DF}" type="datetimeFigureOut">
              <a:rPr lang="en-US"/>
              <a:pPr>
                <a:defRPr/>
              </a:pPr>
              <a:t>1/20/2017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4A471410-44AC-45B1-9E5B-448F7FE50D1A}" type="slidenum">
              <a:rPr lang="en-US"/>
              <a:pPr>
                <a:defRPr/>
              </a:pPr>
              <a:t>‹#›</a:t>
            </a:fld>
            <a:endParaRPr lang="en-US"/>
          </a:p>
        </p:txBody>
      </p:sp>
    </p:spTree>
    <p:extLst>
      <p:ext uri="{BB962C8B-B14F-4D97-AF65-F5344CB8AC3E}">
        <p14:creationId xmlns:p14="http://schemas.microsoft.com/office/powerpoint/2010/main" val="575828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3F84D8-D788-4824-8E9D-2694F45ADC0A}"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65008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560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lgn="ctr">
              <a:defRPr sz="2800">
                <a:solidFill>
                  <a:schemeClr val="tx1"/>
                </a:solidFill>
                <a:latin typeface="Arial" panose="020B0604020202020204" pitchFamily="34" charset="0"/>
              </a:defRPr>
            </a:lvl1pPr>
            <a:lvl2pPr marL="742950" indent="-285750" algn="ctr">
              <a:defRPr sz="2800">
                <a:solidFill>
                  <a:schemeClr val="tx1"/>
                </a:solidFill>
                <a:latin typeface="Arial" panose="020B0604020202020204" pitchFamily="34" charset="0"/>
              </a:defRPr>
            </a:lvl2pPr>
            <a:lvl3pPr marL="1143000" indent="-228600" algn="ctr">
              <a:defRPr sz="2800">
                <a:solidFill>
                  <a:schemeClr val="tx1"/>
                </a:solidFill>
                <a:latin typeface="Arial" panose="020B0604020202020204" pitchFamily="34" charset="0"/>
              </a:defRPr>
            </a:lvl3pPr>
            <a:lvl4pPr marL="1600200" indent="-228600" algn="ctr">
              <a:defRPr sz="2800">
                <a:solidFill>
                  <a:schemeClr val="tx1"/>
                </a:solidFill>
                <a:latin typeface="Arial" panose="020B0604020202020204" pitchFamily="34" charset="0"/>
              </a:defRPr>
            </a:lvl4pPr>
            <a:lvl5pPr marL="2057400" indent="-228600" algn="ctr">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r"/>
            <a:r>
              <a:rPr lang="en-US" altLang="en-US" sz="1000">
                <a:latin typeface="Times New Roman" panose="02020603050405020304" pitchFamily="18" charset="0"/>
              </a:rPr>
              <a:t>7</a:t>
            </a:r>
          </a:p>
        </p:txBody>
      </p:sp>
      <p:sp>
        <p:nvSpPr>
          <p:cNvPr id="174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74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5606" name="Rectangle 6"/>
          <p:cNvSpPr>
            <a:spLocks noGrp="1" noChangeArrowheads="1"/>
          </p:cNvSpPr>
          <p:nvPr>
            <p:ph type="body" idx="1"/>
          </p:nvPr>
        </p:nvSpPr>
        <p:spPr>
          <a:noFill/>
        </p:spPr>
        <p:txBody>
          <a:bodyPr/>
          <a:lstStyle/>
          <a:p>
            <a:pPr eaLnBrk="1" hangingPunct="1"/>
            <a:endParaRPr lang="en-US" altLang="en-US"/>
          </a:p>
        </p:txBody>
      </p:sp>
      <p:sp>
        <p:nvSpPr>
          <p:cNvPr id="25607" name="Rectangle 7"/>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15480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1A6276-18A1-48C0-8996-D49315A66F6A}"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375773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AF894D-23DB-45AB-B80E-9B51C1B8F5DE}"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47910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7A92A5-35D9-45FF-965B-FC2EF4A419E2}"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134089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03094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5161C0-13BC-4A37-B85A-57CC501CE8F1}"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325853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7A24C4-7CAD-4513-92C1-9AE27C26381B}"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48710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3DD7E8-D51E-4F52-97F6-C9F48EF7C55F}"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53160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24E312-3993-4319-8DE4-BF66EBC1CC02}"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2457846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0AA3B9-EEF5-4EB2-A838-381AED22D762}" type="slidenum">
              <a:rPr lang="en-US"/>
              <a:pPr fontAlgn="base">
                <a:spcBef>
                  <a:spcPct val="0"/>
                </a:spcBef>
                <a:spcAft>
                  <a:spcPct val="0"/>
                </a:spcAft>
              </a:pPr>
              <a:t>29</a:t>
            </a:fld>
            <a:endParaRPr lang="en-US"/>
          </a:p>
        </p:txBody>
      </p:sp>
    </p:spTree>
    <p:extLst>
      <p:ext uri="{BB962C8B-B14F-4D97-AF65-F5344CB8AC3E}">
        <p14:creationId xmlns:p14="http://schemas.microsoft.com/office/powerpoint/2010/main" val="133629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FCE1E0-852F-498A-912E-44CAA83A22EE}"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485361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3AEB71-77B3-438E-96BA-40C0E1245437}" type="slidenum">
              <a:rPr lang="en-US"/>
              <a:pPr fontAlgn="base">
                <a:spcBef>
                  <a:spcPct val="0"/>
                </a:spcBef>
                <a:spcAft>
                  <a:spcPct val="0"/>
                </a:spcAft>
              </a:pPr>
              <a:t>36</a:t>
            </a:fld>
            <a:endParaRPr lang="en-US"/>
          </a:p>
        </p:txBody>
      </p:sp>
    </p:spTree>
    <p:extLst>
      <p:ext uri="{BB962C8B-B14F-4D97-AF65-F5344CB8AC3E}">
        <p14:creationId xmlns:p14="http://schemas.microsoft.com/office/powerpoint/2010/main" val="3934351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A4B9FC-47EF-427F-84B9-E240070CA2B7}" type="slidenum">
              <a:rPr lang="en-US"/>
              <a:pPr fontAlgn="base">
                <a:spcBef>
                  <a:spcPct val="0"/>
                </a:spcBef>
                <a:spcAft>
                  <a:spcPct val="0"/>
                </a:spcAft>
              </a:pPr>
              <a:t>40</a:t>
            </a:fld>
            <a:endParaRPr lang="en-US"/>
          </a:p>
        </p:txBody>
      </p:sp>
    </p:spTree>
    <p:extLst>
      <p:ext uri="{BB962C8B-B14F-4D97-AF65-F5344CB8AC3E}">
        <p14:creationId xmlns:p14="http://schemas.microsoft.com/office/powerpoint/2010/main" val="146699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8B1263-DB3D-41C1-8818-D3823D7F113B}" type="slidenum">
              <a:rPr lang="en-US"/>
              <a:pPr fontAlgn="base">
                <a:spcBef>
                  <a:spcPct val="0"/>
                </a:spcBef>
                <a:spcAft>
                  <a:spcPct val="0"/>
                </a:spcAft>
              </a:pPr>
              <a:t>41</a:t>
            </a:fld>
            <a:endParaRPr lang="en-US"/>
          </a:p>
        </p:txBody>
      </p:sp>
    </p:spTree>
    <p:extLst>
      <p:ext uri="{BB962C8B-B14F-4D97-AF65-F5344CB8AC3E}">
        <p14:creationId xmlns:p14="http://schemas.microsoft.com/office/powerpoint/2010/main" val="1915664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15E826-D47B-4648-A695-BC9BFC6F6757}" type="slidenum">
              <a:rPr lang="en-US"/>
              <a:pPr fontAlgn="base">
                <a:spcBef>
                  <a:spcPct val="0"/>
                </a:spcBef>
                <a:spcAft>
                  <a:spcPct val="0"/>
                </a:spcAft>
              </a:pPr>
              <a:t>46</a:t>
            </a:fld>
            <a:endParaRPr lang="en-US"/>
          </a:p>
        </p:txBody>
      </p:sp>
    </p:spTree>
    <p:extLst>
      <p:ext uri="{BB962C8B-B14F-4D97-AF65-F5344CB8AC3E}">
        <p14:creationId xmlns:p14="http://schemas.microsoft.com/office/powerpoint/2010/main" val="223538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81A89-099B-4B30-8E12-EE556BA49F08}"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01750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241361-438C-4E5B-AEE9-25C0C10BF0EA}"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4202702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EA27A9-A808-4B99-A775-24597CC00D37}"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119080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6B2E76-3126-4C5D-B543-A28DA0846B8F}"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163476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8C6B3B-E7D8-45F2-ABB1-1D29125E54D9}"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50328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72DAC6-604B-4559-82C9-A9D06B57369E}"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291473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p:spPr>
      </p:sp>
      <p:sp>
        <p:nvSpPr>
          <p:cNvPr id="2150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7878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40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normAutofit/>
          </a:bodyPr>
          <a:lstStyle>
            <a:lvl1pPr marL="0" indent="0" algn="l">
              <a:buNone/>
              <a:defRPr sz="18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a:defRPr/>
            </a:pPr>
            <a:fld id="{7FE8FCF3-736D-4D26-8779-4D81F09FFE0D}" type="datetime1">
              <a:rPr lang="en-US" smtClean="0"/>
              <a:pPr>
                <a:defRPr/>
              </a:pPr>
              <a:t>1/20/2017</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defRPr/>
            </a:pPr>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86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065655" y="6514668"/>
            <a:ext cx="1066800" cy="329184"/>
          </a:xfrm>
          <a:prstGeom prst="rect">
            <a:avLst/>
          </a:prstGeom>
        </p:spPr>
        <p:txBody>
          <a:bodyPr/>
          <a:lstStyle>
            <a:lvl1pPr algn="r">
              <a:defRPr sz="1200"/>
            </a:lvl1pPr>
          </a:lstStyle>
          <a:p>
            <a:pPr>
              <a:defRPr/>
            </a:pPr>
            <a:r>
              <a:rPr lang="en-US" dirty="0"/>
              <a:t>20-</a:t>
            </a:r>
            <a:fld id="{ECE663EC-6FF0-4938-A6B2-106AC0F4AF0C}" type="slidenum">
              <a:rPr lang="en-US" smtClean="0"/>
              <a:pPr>
                <a:defRPr/>
              </a:pPr>
              <a:t>‹#›</a:t>
            </a:fld>
            <a:endParaRPr lang="en-US" dirty="0"/>
          </a:p>
        </p:txBody>
      </p:sp>
      <p:cxnSp>
        <p:nvCxnSpPr>
          <p:cNvPr id="7" name="Straight Connector 6"/>
          <p:cNvCxnSpPr/>
          <p:nvPr/>
        </p:nvCxnSpPr>
        <p:spPr>
          <a:xfrm>
            <a:off x="468748" y="1570180"/>
            <a:ext cx="8229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70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065655" y="6514668"/>
            <a:ext cx="1066800" cy="329184"/>
          </a:xfrm>
          <a:prstGeom prst="rect">
            <a:avLst/>
          </a:prstGeom>
        </p:spPr>
        <p:txBody>
          <a:bodyPr/>
          <a:lstStyle>
            <a:lvl1pPr algn="r">
              <a:defRPr sz="1200"/>
            </a:lvl1pPr>
          </a:lstStyle>
          <a:p>
            <a:pPr>
              <a:defRPr/>
            </a:pPr>
            <a:fld id="{427C4570-E215-4358-A887-E079AF79C715}"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0825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8065655" y="6514668"/>
            <a:ext cx="1066800" cy="329184"/>
          </a:xfrm>
          <a:prstGeom prst="rect">
            <a:avLst/>
          </a:prstGeom>
        </p:spPr>
        <p:txBody>
          <a:bodyPr/>
          <a:lstStyle>
            <a:lvl1pPr algn="r">
              <a:defRPr sz="1200"/>
            </a:lvl1pPr>
          </a:lstStyle>
          <a:p>
            <a:pPr>
              <a:defRPr/>
            </a:pPr>
            <a:r>
              <a:rPr lang="en-US" dirty="0"/>
              <a:t>20-</a:t>
            </a:r>
            <a:fld id="{67DE3C96-938F-43EC-95FD-1C195B30CEC9}" type="slidenum">
              <a:rPr lang="en-US" smtClean="0"/>
              <a:pPr>
                <a:defRPr/>
              </a:pPr>
              <a:t>‹#›</a:t>
            </a:fld>
            <a:endParaRPr lang="en-US" dirty="0"/>
          </a:p>
        </p:txBody>
      </p:sp>
      <p:cxnSp>
        <p:nvCxnSpPr>
          <p:cNvPr id="8" name="Straight Connector 7"/>
          <p:cNvCxnSpPr/>
          <p:nvPr/>
        </p:nvCxnSpPr>
        <p:spPr>
          <a:xfrm>
            <a:off x="468748" y="1597888"/>
            <a:ext cx="8229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11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8065655" y="6514668"/>
            <a:ext cx="1066800" cy="329184"/>
          </a:xfrm>
          <a:prstGeom prst="rect">
            <a:avLst/>
          </a:prstGeom>
        </p:spPr>
        <p:txBody>
          <a:bodyPr/>
          <a:lstStyle>
            <a:lvl1pPr algn="r">
              <a:defRPr sz="1200"/>
            </a:lvl1pPr>
          </a:lstStyle>
          <a:p>
            <a:pPr>
              <a:defRPr/>
            </a:pPr>
            <a:r>
              <a:rPr lang="en-US" dirty="0"/>
              <a:t>20-</a:t>
            </a:r>
            <a:fld id="{E57D2058-98B5-4DE6-B0AF-A57FFEAB7B2E}"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8748" y="1597888"/>
            <a:ext cx="8229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16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065655" y="6514668"/>
            <a:ext cx="1066800" cy="329184"/>
          </a:xfrm>
          <a:prstGeom prst="rect">
            <a:avLst/>
          </a:prstGeom>
        </p:spPr>
        <p:txBody>
          <a:bodyPr/>
          <a:lstStyle>
            <a:lvl1pPr algn="r">
              <a:defRPr sz="1200"/>
            </a:lvl1pPr>
          </a:lstStyle>
          <a:p>
            <a:pPr>
              <a:defRPr/>
            </a:pPr>
            <a:r>
              <a:rPr lang="en-US" dirty="0"/>
              <a:t>20-</a:t>
            </a:r>
            <a:fld id="{DF6CBDF5-A82E-4824-87DB-DB26BAD749B6}" type="slidenum">
              <a:rPr lang="en-US" smtClean="0"/>
              <a:pPr>
                <a:defRPr/>
              </a:pPr>
              <a:t>‹#›</a:t>
            </a:fld>
            <a:endParaRPr lang="en-US" dirty="0"/>
          </a:p>
        </p:txBody>
      </p:sp>
      <p:cxnSp>
        <p:nvCxnSpPr>
          <p:cNvPr id="4" name="Straight Connector 3"/>
          <p:cNvCxnSpPr/>
          <p:nvPr/>
        </p:nvCxnSpPr>
        <p:spPr>
          <a:xfrm>
            <a:off x="468748" y="1588652"/>
            <a:ext cx="8229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7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065655" y="6514668"/>
            <a:ext cx="1066800" cy="329184"/>
          </a:xfrm>
          <a:prstGeom prst="rect">
            <a:avLst/>
          </a:prstGeom>
        </p:spPr>
        <p:txBody>
          <a:bodyPr/>
          <a:lstStyle>
            <a:lvl1pPr algn="r">
              <a:defRPr sz="1200"/>
            </a:lvl1pPr>
          </a:lstStyle>
          <a:p>
            <a:pPr>
              <a:defRPr/>
            </a:pPr>
            <a:r>
              <a:rPr lang="en-US" dirty="0"/>
              <a:t>20-</a:t>
            </a:r>
            <a:fld id="{184C720D-6CED-4E0E-A4D5-A77851BAC947}" type="slidenum">
              <a:rPr lang="en-US" smtClean="0"/>
              <a:pPr>
                <a:defRPr/>
              </a:pPr>
              <a:t>‹#›</a:t>
            </a:fld>
            <a:endParaRPr lang="en-US" dirty="0"/>
          </a:p>
        </p:txBody>
      </p:sp>
    </p:spTree>
    <p:extLst>
      <p:ext uri="{BB962C8B-B14F-4D97-AF65-F5344CB8AC3E}">
        <p14:creationId xmlns:p14="http://schemas.microsoft.com/office/powerpoint/2010/main" val="217794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4"/>
          </p:nvPr>
        </p:nvSpPr>
        <p:spPr>
          <a:xfrm>
            <a:off x="8065655" y="6514668"/>
            <a:ext cx="1066800" cy="329184"/>
          </a:xfrm>
          <a:prstGeom prst="rect">
            <a:avLst/>
          </a:prstGeom>
        </p:spPr>
        <p:txBody>
          <a:bodyPr/>
          <a:lstStyle>
            <a:lvl1pPr algn="r">
              <a:defRPr sz="1200"/>
            </a:lvl1pPr>
          </a:lstStyle>
          <a:p>
            <a:pPr>
              <a:defRPr/>
            </a:pPr>
            <a:r>
              <a:rPr lang="en-US" dirty="0"/>
              <a:t>20-</a:t>
            </a:r>
            <a:fld id="{F27A9044-267E-4EF7-90A2-027D436C862B}" type="slidenum">
              <a:rPr lang="en-US" smtClean="0"/>
              <a:pPr>
                <a:defRPr/>
              </a:pPr>
              <a:t>‹#›</a:t>
            </a:fld>
            <a:endParaRPr lang="en-US" dirty="0"/>
          </a:p>
        </p:txBody>
      </p:sp>
      <p:sp>
        <p:nvSpPr>
          <p:cNvPr id="4" name="Rectangle 3"/>
          <p:cNvSpPr/>
          <p:nvPr userDrawn="1"/>
        </p:nvSpPr>
        <p:spPr>
          <a:xfrm>
            <a:off x="2514600" y="6553200"/>
            <a:ext cx="4572000" cy="261610"/>
          </a:xfrm>
          <a:prstGeom prst="rect">
            <a:avLst/>
          </a:prstGeom>
        </p:spPr>
        <p:txBody>
          <a:bodyPr>
            <a:spAutoFit/>
          </a:bodyPr>
          <a:lstStyle/>
          <a:p>
            <a:r>
              <a:rPr lang="en-US" sz="1050" dirty="0"/>
              <a:t>Copyright ©2017 McGraw-Hill Education. All rights reserved.</a:t>
            </a:r>
          </a:p>
        </p:txBody>
      </p:sp>
    </p:spTree>
    <p:extLst>
      <p:ext uri="{BB962C8B-B14F-4D97-AF65-F5344CB8AC3E}">
        <p14:creationId xmlns:p14="http://schemas.microsoft.com/office/powerpoint/2010/main" val="2148406543"/>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20: INVENTORY MANAGEMENT  </a:t>
            </a:r>
          </a:p>
        </p:txBody>
      </p:sp>
      <p:sp>
        <p:nvSpPr>
          <p:cNvPr id="5" name="Subtitle 4"/>
          <p:cNvSpPr>
            <a:spLocks noGrp="1"/>
          </p:cNvSpPr>
          <p:nvPr>
            <p:ph type="subTitle" idx="1"/>
          </p:nvPr>
        </p:nvSpPr>
        <p:spPr/>
        <p:txBody>
          <a:bodyPr/>
          <a:lstStyle/>
          <a:p>
            <a:pPr marL="969963" indent="-969963"/>
            <a:r>
              <a:rPr lang="en-US" dirty="0"/>
              <a:t>LO20–1: </a:t>
            </a:r>
            <a:r>
              <a:rPr lang="en-US"/>
              <a:t>Explain how </a:t>
            </a:r>
            <a:r>
              <a:rPr lang="en-US" dirty="0"/>
              <a:t>inventory is used and understand what it costs.</a:t>
            </a:r>
          </a:p>
          <a:p>
            <a:pPr marL="969963" indent="-969963"/>
            <a:r>
              <a:rPr lang="en-US" dirty="0"/>
              <a:t>LO20–2: Analyze how different inventory control systems work.</a:t>
            </a:r>
          </a:p>
          <a:p>
            <a:pPr marL="969963" indent="-969963"/>
            <a:r>
              <a:rPr lang="en-US" dirty="0"/>
              <a:t>LO20–3: Analyze inventory using the Pareto principle.</a:t>
            </a:r>
          </a:p>
        </p:txBody>
      </p:sp>
      <p:sp>
        <p:nvSpPr>
          <p:cNvPr id="14340" name="Rectangle 8"/>
          <p:cNvSpPr>
            <a:spLocks noChangeArrowheads="1"/>
          </p:cNvSpPr>
          <p:nvPr/>
        </p:nvSpPr>
        <p:spPr bwMode="auto">
          <a:xfrm>
            <a:off x="77788" y="6535738"/>
            <a:ext cx="1222375" cy="247650"/>
          </a:xfrm>
          <a:prstGeom prst="rect">
            <a:avLst/>
          </a:prstGeom>
          <a:noFill/>
          <a:ln w="9525">
            <a:noFill/>
            <a:miter lim="800000"/>
            <a:headEnd/>
            <a:tailEnd/>
          </a:ln>
        </p:spPr>
        <p:txBody>
          <a:bodyPr wrap="none" lIns="92075" tIns="46038" rIns="92075" bIns="46038">
            <a:spAutoFit/>
          </a:bodyPr>
          <a:lstStyle/>
          <a:p>
            <a:r>
              <a:rPr lang="en-US" sz="1000" b="1" i="1">
                <a:solidFill>
                  <a:schemeClr val="bg1"/>
                </a:solidFill>
                <a:latin typeface="Times New Roman" pitchFamily="18" charset="0"/>
              </a:rPr>
              <a:t>McGraw-Hill/Irwin</a:t>
            </a: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638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4580" name="Rectangle 7"/>
          <p:cNvSpPr>
            <a:spLocks noGrp="1" noChangeArrowheads="1"/>
          </p:cNvSpPr>
          <p:nvPr>
            <p:ph type="title"/>
          </p:nvPr>
        </p:nvSpPr>
        <p:spPr/>
        <p:txBody>
          <a:bodyPr/>
          <a:lstStyle/>
          <a:p>
            <a:r>
              <a:rPr lang="en-US" altLang="en-US"/>
              <a:t>Inventory Control Systems</a:t>
            </a:r>
            <a:endParaRPr lang="en-US" altLang="en-US" dirty="0"/>
          </a:p>
        </p:txBody>
      </p:sp>
      <p:sp>
        <p:nvSpPr>
          <p:cNvPr id="24581" name="Rectangle 8"/>
          <p:cNvSpPr>
            <a:spLocks noGrp="1" noChangeArrowheads="1"/>
          </p:cNvSpPr>
          <p:nvPr>
            <p:ph type="body" idx="1"/>
          </p:nvPr>
        </p:nvSpPr>
        <p:spPr/>
        <p:txBody>
          <a:bodyPr>
            <a:normAutofit lnSpcReduction="10000"/>
          </a:bodyPr>
          <a:lstStyle/>
          <a:p>
            <a:r>
              <a:rPr lang="en-US" altLang="en-US" dirty="0"/>
              <a:t>An inventory system provides the organizational structure and the operating policies for maintaining and controlling goods to be stocked</a:t>
            </a:r>
          </a:p>
          <a:p>
            <a:r>
              <a:rPr lang="en-US" altLang="en-US" dirty="0"/>
              <a:t>Single-period inventory model</a:t>
            </a:r>
          </a:p>
          <a:p>
            <a:pPr lvl="1"/>
            <a:r>
              <a:rPr lang="en-US" altLang="en-US" dirty="0"/>
              <a:t>One time purchasing decision</a:t>
            </a:r>
          </a:p>
          <a:p>
            <a:pPr lvl="2"/>
            <a:r>
              <a:rPr lang="en-US" altLang="en-US" dirty="0"/>
              <a:t>Example: vendor selling t-shirts at a football game</a:t>
            </a:r>
          </a:p>
          <a:p>
            <a:pPr lvl="1"/>
            <a:r>
              <a:rPr lang="en-US" altLang="en-US" dirty="0"/>
              <a:t>Seeks to balance the costs of inventory overstock and under stock</a:t>
            </a:r>
          </a:p>
          <a:p>
            <a:r>
              <a:rPr lang="en-US" altLang="en-US" dirty="0"/>
              <a:t>Multi-period inventory models</a:t>
            </a:r>
          </a:p>
          <a:p>
            <a:pPr lvl="1"/>
            <a:r>
              <a:rPr lang="en-US" altLang="en-US" dirty="0"/>
              <a:t>Fixed-order quantity models</a:t>
            </a:r>
          </a:p>
          <a:p>
            <a:pPr lvl="2"/>
            <a:r>
              <a:rPr lang="en-US" altLang="en-US" dirty="0"/>
              <a:t>Event triggered</a:t>
            </a:r>
          </a:p>
          <a:p>
            <a:pPr lvl="3"/>
            <a:r>
              <a:rPr lang="en-US" altLang="en-US" dirty="0"/>
              <a:t>Example: running out of stock</a:t>
            </a:r>
          </a:p>
          <a:p>
            <a:pPr lvl="1"/>
            <a:r>
              <a:rPr lang="en-US" altLang="en-US" dirty="0"/>
              <a:t>Fixed-time period models </a:t>
            </a:r>
          </a:p>
          <a:p>
            <a:pPr lvl="2"/>
            <a:r>
              <a:rPr lang="en-US" altLang="en-US" dirty="0"/>
              <a:t>Time triggered</a:t>
            </a:r>
          </a:p>
          <a:p>
            <a:pPr lvl="3"/>
            <a:r>
              <a:rPr lang="en-US" altLang="en-US" dirty="0"/>
              <a:t>Example: Monthly sales call by sales representative</a:t>
            </a:r>
          </a:p>
        </p:txBody>
      </p:sp>
      <p:sp>
        <p:nvSpPr>
          <p:cNvPr id="2" name="Slide Number Placeholder 1"/>
          <p:cNvSpPr>
            <a:spLocks noGrp="1"/>
          </p:cNvSpPr>
          <p:nvPr>
            <p:ph type="sldNum" sz="quarter" idx="12"/>
          </p:nvPr>
        </p:nvSpPr>
        <p:spPr/>
        <p:txBody>
          <a:bodyPr/>
          <a:lstStyle/>
          <a:p>
            <a:r>
              <a:rPr lang="en-US"/>
              <a:t>20-</a:t>
            </a:r>
            <a:fld id="{ECE663EC-6FF0-4938-A6B2-106AC0F4AF0C}" type="slidenum">
              <a:rPr lang="en-US" smtClean="0"/>
              <a:pPr/>
              <a:t>10</a:t>
            </a:fld>
            <a:endParaRPr lang="en-US" dirty="0"/>
          </a:p>
        </p:txBody>
      </p:sp>
    </p:spTree>
    <p:extLst>
      <p:ext uri="{BB962C8B-B14F-4D97-AF65-F5344CB8AC3E}">
        <p14:creationId xmlns:p14="http://schemas.microsoft.com/office/powerpoint/2010/main" val="4663324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t>Newsperson Problem</a:t>
            </a:r>
          </a:p>
        </p:txBody>
      </p:sp>
      <p:sp>
        <p:nvSpPr>
          <p:cNvPr id="2" name="Content Placeholder 1"/>
          <p:cNvSpPr>
            <a:spLocks noGrp="1"/>
          </p:cNvSpPr>
          <p:nvPr>
            <p:ph idx="1"/>
          </p:nvPr>
        </p:nvSpPr>
        <p:spPr/>
        <p:txBody>
          <a:bodyPr/>
          <a:lstStyle/>
          <a:p>
            <a:r>
              <a:rPr lang="en-US" dirty="0"/>
              <a:t>Consider the problem that the newsperson has in deciding how many newspapers to put in the sales stand outside a hotel lobby each morning</a:t>
            </a:r>
          </a:p>
          <a:p>
            <a:r>
              <a:rPr lang="en-US" dirty="0"/>
              <a:t>Too few papers and some customers will not be able to purchase a paper, and profits associated with these potential sales are lost</a:t>
            </a:r>
          </a:p>
          <a:p>
            <a:r>
              <a:rPr lang="en-US" dirty="0"/>
              <a:t>Too many papers and the price paid for papers that were not sold during the day will be wasted, lowering profit</a:t>
            </a:r>
          </a:p>
          <a:p>
            <a:r>
              <a:rPr lang="en-US" dirty="0"/>
              <a:t>This is a very common type of problem</a:t>
            </a:r>
          </a:p>
        </p:txBody>
      </p:sp>
      <p:sp>
        <p:nvSpPr>
          <p:cNvPr id="3" name="Slide Number Placeholder 2"/>
          <p:cNvSpPr>
            <a:spLocks noGrp="1"/>
          </p:cNvSpPr>
          <p:nvPr>
            <p:ph type="sldNum" sz="quarter" idx="12"/>
          </p:nvPr>
        </p:nvSpPr>
        <p:spPr/>
        <p:txBody>
          <a:bodyPr/>
          <a:lstStyle/>
          <a:p>
            <a:r>
              <a:rPr lang="en-US"/>
              <a:t>20-</a:t>
            </a:r>
            <a:fld id="{D77F5DF9-116C-4A26-A6A1-284BD82CBA9E}"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t>Solving the Newsperson Problem</a:t>
            </a:r>
            <a:endParaRPr lang="en-US" dirty="0"/>
          </a:p>
        </p:txBody>
      </p:sp>
      <p:sp>
        <p:nvSpPr>
          <p:cNvPr id="4" name="Content Placeholder 3"/>
          <p:cNvSpPr>
            <a:spLocks noGrp="1"/>
          </p:cNvSpPr>
          <p:nvPr>
            <p:ph idx="1"/>
          </p:nvPr>
        </p:nvSpPr>
        <p:spPr/>
        <p:txBody>
          <a:bodyPr/>
          <a:lstStyle/>
          <a:p>
            <a:r>
              <a:rPr lang="en-US" dirty="0"/>
              <a:t>Consider how much risk we are willing to take of running out of inventory</a:t>
            </a:r>
          </a:p>
          <a:p>
            <a:r>
              <a:rPr lang="en-US" dirty="0"/>
              <a:t>Assume a mean of 90 papers and a standard deviation of 10 papers</a:t>
            </a:r>
          </a:p>
          <a:p>
            <a:r>
              <a:rPr lang="en-US" dirty="0"/>
              <a:t>Assume we want an 80 percent chance of not running out</a:t>
            </a:r>
          </a:p>
          <a:p>
            <a:r>
              <a:rPr lang="en-US" dirty="0"/>
              <a:t>Assume that the probability distribution associated of sales is normal, stocking 90 papers yields a 50 percent chance of stocking out</a:t>
            </a:r>
          </a:p>
          <a:p>
            <a:r>
              <a:rPr lang="en-US" dirty="0"/>
              <a:t>From Appendix G, we see that we need approximately 0.85 standard deviation of extra papers to be 80 percent sure of not stocking out</a:t>
            </a:r>
          </a:p>
          <a:p>
            <a:pPr lvl="1"/>
            <a:r>
              <a:rPr lang="en-US" dirty="0"/>
              <a:t>Using Excel, “=NORMSINV(0.8)” = 0.84162</a:t>
            </a:r>
          </a:p>
        </p:txBody>
      </p:sp>
      <p:sp>
        <p:nvSpPr>
          <p:cNvPr id="3" name="Slide Number Placeholder 2"/>
          <p:cNvSpPr>
            <a:spLocks noGrp="1"/>
          </p:cNvSpPr>
          <p:nvPr>
            <p:ph type="sldNum" sz="quarter" idx="12"/>
          </p:nvPr>
        </p:nvSpPr>
        <p:spPr/>
        <p:txBody>
          <a:bodyPr/>
          <a:lstStyle/>
          <a:p>
            <a:r>
              <a:rPr lang="en-US"/>
              <a:t>20-</a:t>
            </a:r>
            <a:fld id="{936DA53F-2DA0-48D3-8C89-450F345F5DB8}"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Including Potential Profit and Loss in Newsperson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Pays 20¢ for each paper</a:t>
                </a:r>
              </a:p>
              <a:p>
                <a:r>
                  <a:rPr lang="en-US" dirty="0"/>
                  <a:t>Paper sells for 50¢</a:t>
                </a:r>
              </a:p>
              <a:p>
                <a:r>
                  <a:rPr lang="en-US" dirty="0"/>
                  <a:t>Marginal cost for underestimating demand is 30¢</a:t>
                </a:r>
              </a:p>
              <a:p>
                <a:pPr lvl="1"/>
                <a:r>
                  <a:rPr lang="en-US" dirty="0"/>
                  <a:t>C</a:t>
                </a:r>
                <a:r>
                  <a:rPr lang="en-US" baseline="-25000" dirty="0"/>
                  <a:t>u</a:t>
                </a:r>
                <a:r>
                  <a:rPr lang="en-US" dirty="0"/>
                  <a:t> = Cost per unit of demand underestimated</a:t>
                </a:r>
              </a:p>
              <a:p>
                <a:r>
                  <a:rPr lang="en-US" dirty="0"/>
                  <a:t>Marginal cost of overestimating demand is 20¢</a:t>
                </a:r>
              </a:p>
              <a:p>
                <a:pPr lvl="1"/>
                <a:r>
                  <a:rPr lang="en-US" dirty="0"/>
                  <a:t>C</a:t>
                </a:r>
                <a:r>
                  <a:rPr lang="en-US" baseline="-25000" dirty="0"/>
                  <a:t>o</a:t>
                </a:r>
                <a:r>
                  <a:rPr lang="en-US" dirty="0"/>
                  <a:t> = Cost per unit of demand overestimated</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𝑢</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𝑢</m:t>
                            </m:r>
                          </m:sub>
                        </m:sSub>
                        <m:r>
                          <a:rPr lang="en-US" b="0" i="1" smtClean="0">
                            <a:latin typeface="Cambria Math" panose="02040503050406030204" pitchFamily="18" charset="0"/>
                            <a:ea typeface="Cambria Math" panose="02040503050406030204" pitchFamily="18" charset="0"/>
                          </a:rPr>
                          <m:t>)</m:t>
                        </m:r>
                      </m:den>
                    </m:f>
                  </m:oMath>
                </a14:m>
                <a:endParaRPr lang="en-US" dirty="0"/>
              </a:p>
              <a:p>
                <a:pPr lvl="1"/>
                <a:r>
                  <a:rPr lang="en-US" dirty="0"/>
                  <a:t>Should continue to increase the size of the order so long as the probability of selling what we order is equal to or less than this ratio</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0.30</m:t>
                        </m:r>
                      </m:num>
                      <m:den>
                        <m:d>
                          <m:dPr>
                            <m:ctrlPr>
                              <a:rPr lang="en-US" b="0" i="1" smtClean="0">
                                <a:latin typeface="Cambria Math" panose="02040503050406030204" pitchFamily="18" charset="0"/>
                              </a:rPr>
                            </m:ctrlPr>
                          </m:dPr>
                          <m:e>
                            <m:r>
                              <a:rPr lang="en-US" b="0" i="1" smtClean="0">
                                <a:latin typeface="Cambria Math" panose="02040503050406030204" pitchFamily="18" charset="0"/>
                              </a:rPr>
                              <m:t>0.20+0.30</m:t>
                            </m:r>
                          </m:e>
                        </m:d>
                      </m:den>
                    </m:f>
                    <m:r>
                      <a:rPr lang="en-US" b="0" i="1" smtClean="0">
                        <a:latin typeface="Cambria Math" panose="02040503050406030204" pitchFamily="18" charset="0"/>
                      </a:rPr>
                      <m:t>=0.60</m:t>
                    </m:r>
                  </m:oMath>
                </a14:m>
                <a:endParaRPr lang="en-US" dirty="0"/>
              </a:p>
              <a:p>
                <a:pPr lvl="1"/>
                <a:r>
                  <a:rPr lang="en-US" dirty="0"/>
                  <a:t>Using NORMSINV function to get the number of standard deviations of extra newspapers to carry, get 0.253</a:t>
                </a:r>
              </a:p>
              <a:p>
                <a:pPr lvl="1"/>
                <a:r>
                  <a:rPr lang="en-US" dirty="0"/>
                  <a:t>Means that we should stock 0.253(10) = 2.53 or 3 extra papers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19" t="-1500" r="-1185" b="-15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13</a:t>
            </a:fld>
            <a:endParaRPr lang="en-US" dirty="0"/>
          </a:p>
        </p:txBody>
      </p:sp>
    </p:spTree>
    <p:extLst>
      <p:ext uri="{BB962C8B-B14F-4D97-AF65-F5344CB8AC3E}">
        <p14:creationId xmlns:p14="http://schemas.microsoft.com/office/powerpoint/2010/main" val="198043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t>Single Period Model Applications</a:t>
            </a:r>
          </a:p>
        </p:txBody>
      </p:sp>
      <p:sp>
        <p:nvSpPr>
          <p:cNvPr id="2" name="Content Placeholder 1"/>
          <p:cNvSpPr>
            <a:spLocks noGrp="1"/>
          </p:cNvSpPr>
          <p:nvPr>
            <p:ph idx="1"/>
          </p:nvPr>
        </p:nvSpPr>
        <p:spPr/>
        <p:txBody>
          <a:bodyPr/>
          <a:lstStyle/>
          <a:p>
            <a:pPr marL="457200" lvl="0" indent="-457200">
              <a:buFont typeface="+mj-lt"/>
              <a:buAutoNum type="arabicPeriod"/>
            </a:pPr>
            <a:r>
              <a:rPr lang="en-US" dirty="0"/>
              <a:t>Overbooking of airline flights</a:t>
            </a:r>
          </a:p>
          <a:p>
            <a:pPr marL="457200" lvl="0" indent="-457200">
              <a:buFont typeface="+mj-lt"/>
              <a:buAutoNum type="arabicPeriod"/>
            </a:pPr>
            <a:r>
              <a:rPr lang="en-US" dirty="0"/>
              <a:t>Ordering of clothing and other fashion items</a:t>
            </a:r>
          </a:p>
          <a:p>
            <a:pPr marL="457200" lvl="0" indent="-457200">
              <a:buFont typeface="+mj-lt"/>
              <a:buAutoNum type="arabicPeriod"/>
            </a:pPr>
            <a:r>
              <a:rPr lang="en-US" dirty="0"/>
              <a:t>One-time order for events</a:t>
            </a:r>
          </a:p>
          <a:p>
            <a:pPr lvl="1"/>
            <a:r>
              <a:rPr lang="en-US" dirty="0"/>
              <a:t>Example: t-shirts for a concert</a:t>
            </a:r>
          </a:p>
        </p:txBody>
      </p:sp>
      <p:sp>
        <p:nvSpPr>
          <p:cNvPr id="3" name="Slide Number Placeholder 2"/>
          <p:cNvSpPr>
            <a:spLocks noGrp="1"/>
          </p:cNvSpPr>
          <p:nvPr>
            <p:ph type="sldNum" sz="quarter" idx="12"/>
          </p:nvPr>
        </p:nvSpPr>
        <p:spPr/>
        <p:txBody>
          <a:bodyPr/>
          <a:lstStyle/>
          <a:p>
            <a:r>
              <a:rPr lang="en-US"/>
              <a:t>20-</a:t>
            </a:r>
            <a:fld id="{8A4C4468-9C46-44D5-A76A-CBF6753E17BD}"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20.1: Hotel Reservations</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fontScale="92500" lnSpcReduction="20000"/>
              </a:bodyPr>
              <a:lstStyle/>
              <a:p>
                <a:r>
                  <a:rPr lang="en-US" dirty="0"/>
                  <a:t>Mean cancellations is 5</a:t>
                </a:r>
              </a:p>
              <a:p>
                <a:r>
                  <a:rPr lang="en-US" dirty="0"/>
                  <a:t>Standard deviation is three</a:t>
                </a:r>
              </a:p>
              <a:p>
                <a:r>
                  <a:rPr lang="en-US" dirty="0"/>
                  <a:t>Average room rate is $80</a:t>
                </a:r>
              </a:p>
              <a:p>
                <a:pPr lvl="1"/>
                <a:r>
                  <a:rPr lang="en-US" dirty="0"/>
                  <a:t>C</a:t>
                </a:r>
                <a:r>
                  <a:rPr lang="en-US" baseline="-25000" dirty="0"/>
                  <a:t>u</a:t>
                </a:r>
              </a:p>
              <a:p>
                <a:r>
                  <a:rPr lang="en-US" dirty="0"/>
                  <a:t>Finding room for overbooks guest costs average of $200</a:t>
                </a:r>
              </a:p>
              <a:p>
                <a:pPr lvl="1"/>
                <a:r>
                  <a:rPr lang="en-US" dirty="0"/>
                  <a:t>C</a:t>
                </a:r>
                <a:r>
                  <a:rPr lang="en-US" baseline="-25000" dirty="0"/>
                  <a:t>o</a:t>
                </a:r>
              </a:p>
              <a:p>
                <a:r>
                  <a:rPr lang="en-US" dirty="0"/>
                  <a:t>How many rooms should the hotel overbook?</a:t>
                </a:r>
              </a:p>
              <a:p>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𝑢</m:t>
                            </m:r>
                          </m:sub>
                        </m:sSub>
                      </m:num>
                      <m:den>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𝑢</m:t>
                                </m:r>
                              </m:sub>
                            </m:sSub>
                          </m:e>
                        </m:d>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$80</m:t>
                        </m:r>
                      </m:num>
                      <m:den>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$200+$80</m:t>
                            </m:r>
                          </m:e>
                        </m:d>
                      </m:den>
                    </m:f>
                    <m:r>
                      <a:rPr lang="en-US" b="0" i="1" smtClean="0">
                        <a:latin typeface="Cambria Math" panose="02040503050406030204" pitchFamily="18" charset="0"/>
                        <a:ea typeface="Cambria Math" panose="02040503050406030204" pitchFamily="18" charset="0"/>
                      </a:rPr>
                      <m:t>=0.2857</m:t>
                    </m:r>
                  </m:oMath>
                </a14:m>
                <a:endParaRPr lang="en-US" b="0" dirty="0">
                  <a:ea typeface="Cambria Math" panose="02040503050406030204" pitchFamily="18" charset="0"/>
                </a:endParaRPr>
              </a:p>
              <a:p>
                <a:r>
                  <a:rPr lang="en-US" dirty="0"/>
                  <a:t>Using NORMSINV(.2857) gives a Z-score of -0.56599</a:t>
                </a:r>
              </a:p>
              <a:p>
                <a:pPr lvl="1"/>
                <a:r>
                  <a:rPr lang="en-US" dirty="0"/>
                  <a:t>The negative value indicates should overbook by a value less than the average of 5</a:t>
                </a:r>
              </a:p>
              <a:p>
                <a:pPr lvl="1"/>
                <a:r>
                  <a:rPr lang="en-US" dirty="0"/>
                  <a:t>The value should be –0.56599(3) = –1.69797, or 2 reservations less than 5</a:t>
                </a:r>
              </a:p>
              <a:p>
                <a:pPr lvl="1"/>
                <a:r>
                  <a:rPr lang="en-US" dirty="0"/>
                  <a:t>The hotel should overbook three reservations on the evening prior to a football game</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a:stretch>
                  <a:fillRect l="-519" t="-2125" r="-815" b="-1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r>
              <a:rPr lang="en-US"/>
              <a:t>20-</a:t>
            </a:r>
            <a:fld id="{ECE663EC-6FF0-4938-A6B2-106AC0F4AF0C}" type="slidenum">
              <a:rPr lang="en-US" smtClean="0"/>
              <a:pPr/>
              <a:t>15</a:t>
            </a:fld>
            <a:endParaRPr lang="en-US" dirty="0"/>
          </a:p>
        </p:txBody>
      </p:sp>
    </p:spTree>
    <p:extLst>
      <p:ext uri="{BB962C8B-B14F-4D97-AF65-F5344CB8AC3E}">
        <p14:creationId xmlns:p14="http://schemas.microsoft.com/office/powerpoint/2010/main" val="189492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20.1: Discrete Probabilities</a:t>
            </a:r>
          </a:p>
        </p:txBody>
      </p:sp>
      <p:sp>
        <p:nvSpPr>
          <p:cNvPr id="3" name="Content Placeholder 2"/>
          <p:cNvSpPr>
            <a:spLocks noGrp="1"/>
          </p:cNvSpPr>
          <p:nvPr>
            <p:ph idx="1"/>
          </p:nvPr>
        </p:nvSpPr>
        <p:spPr/>
        <p:txBody>
          <a:bodyPr/>
          <a:lstStyle/>
          <a:p>
            <a:r>
              <a:rPr lang="en-US" dirty="0"/>
              <a:t>Another method for analyzing this type of problem is with a discrete probability distribution</a:t>
            </a:r>
          </a:p>
          <a:p>
            <a:r>
              <a:rPr lang="en-US" dirty="0"/>
              <a:t>Found using actual data</a:t>
            </a:r>
          </a:p>
          <a:p>
            <a:r>
              <a:rPr lang="en-US" dirty="0"/>
              <a:t>This is combined with marginal analysis</a:t>
            </a:r>
          </a:p>
        </p:txBody>
      </p:sp>
      <p:sp>
        <p:nvSpPr>
          <p:cNvPr id="4" name="Slide Number Placeholder 3"/>
          <p:cNvSpPr>
            <a:spLocks noGrp="1"/>
          </p:cNvSpPr>
          <p:nvPr>
            <p:ph type="sldNum" sz="quarter" idx="12"/>
          </p:nvPr>
        </p:nvSpPr>
        <p:spPr/>
        <p:txBody>
          <a:bodyPr/>
          <a:lstStyle/>
          <a:p>
            <a:r>
              <a:rPr lang="en-US"/>
              <a:t>20-</a:t>
            </a:r>
            <a:fld id="{ECE663EC-6FF0-4938-A6B2-106AC0F4AF0C}" type="slidenum">
              <a:rPr lang="en-US" smtClean="0"/>
              <a:pPr/>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1575008"/>
              </p:ext>
            </p:extLst>
          </p:nvPr>
        </p:nvGraphicFramePr>
        <p:xfrm>
          <a:off x="2824476" y="3544078"/>
          <a:ext cx="3495048" cy="2895600"/>
        </p:xfrm>
        <a:graphic>
          <a:graphicData uri="http://schemas.openxmlformats.org/presentationml/2006/ole">
            <mc:AlternateContent xmlns:mc="http://schemas.openxmlformats.org/markup-compatibility/2006">
              <mc:Choice xmlns:v="urn:schemas-microsoft-com:vml" Requires="v">
                <p:oleObj spid="_x0000_s1050" name="Image" r:id="rId3" imgW="7479360" imgH="6196680" progId="Photoshop.Image.13">
                  <p:embed/>
                </p:oleObj>
              </mc:Choice>
              <mc:Fallback>
                <p:oleObj name="Image" r:id="rId3" imgW="7479360" imgH="6196680" progId="Photoshop.Image.13">
                  <p:embed/>
                  <p:pic>
                    <p:nvPicPr>
                      <p:cNvPr id="0" name=""/>
                      <p:cNvPicPr/>
                      <p:nvPr/>
                    </p:nvPicPr>
                    <p:blipFill>
                      <a:blip r:embed="rId4"/>
                      <a:stretch>
                        <a:fillRect/>
                      </a:stretch>
                    </p:blipFill>
                    <p:spPr>
                      <a:xfrm>
                        <a:off x="2824476" y="3544078"/>
                        <a:ext cx="3495048" cy="2895600"/>
                      </a:xfrm>
                      <a:prstGeom prst="rect">
                        <a:avLst/>
                      </a:prstGeom>
                    </p:spPr>
                  </p:pic>
                </p:oleObj>
              </mc:Fallback>
            </mc:AlternateContent>
          </a:graphicData>
        </a:graphic>
      </p:graphicFrame>
    </p:spTree>
    <p:extLst>
      <p:ext uri="{BB962C8B-B14F-4D97-AF65-F5344CB8AC3E}">
        <p14:creationId xmlns:p14="http://schemas.microsoft.com/office/powerpoint/2010/main" val="421637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Overbook by One and Zero No-Shows</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17</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467600" cy="3668713"/>
          </a:xfrm>
          <a:prstGeom prst="rect">
            <a:avLst/>
          </a:prstGeom>
          <a:noFill/>
          <a:ln>
            <a:noFill/>
          </a:ln>
          <a:effectLst/>
          <a:extLst>
            <a:ext uri="{909E8E84-426E-40DD-AFC4-6F175D3DCCD1}">
              <a14:hiddenFill xmlns:a14="http://schemas.microsoft.com/office/drawing/2010/main">
                <a:solidFill>
                  <a:srgbClr val="FFF05B"/>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3124200" y="22860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177" y="5529411"/>
            <a:ext cx="6096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Overbook by one and have zero no-shows</a:t>
            </a:r>
          </a:p>
          <a:p>
            <a:pPr marL="285750" indent="-285750">
              <a:buFont typeface="Arial" panose="020B0604020202020204" pitchFamily="34" charset="0"/>
              <a:buChar char="•"/>
            </a:pPr>
            <a:r>
              <a:rPr lang="en-US" dirty="0"/>
              <a:t>Incur the penalty of $200</a:t>
            </a:r>
          </a:p>
          <a:p>
            <a:pPr marL="285750" indent="-285750">
              <a:buFont typeface="Arial" panose="020B0604020202020204" pitchFamily="34" charset="0"/>
              <a:buChar char="•"/>
            </a:pPr>
            <a:r>
              <a:rPr lang="en-US" dirty="0"/>
              <a:t>One person must be compensated for having no room</a:t>
            </a:r>
          </a:p>
        </p:txBody>
      </p:sp>
    </p:spTree>
    <p:extLst>
      <p:ext uri="{BB962C8B-B14F-4D97-AF65-F5344CB8AC3E}">
        <p14:creationId xmlns:p14="http://schemas.microsoft.com/office/powerpoint/2010/main" val="134803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Overbook by One and Two No-Shows</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18</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467600" cy="3668713"/>
          </a:xfrm>
          <a:prstGeom prst="rect">
            <a:avLst/>
          </a:prstGeom>
          <a:noFill/>
          <a:ln>
            <a:noFill/>
          </a:ln>
          <a:effectLst/>
          <a:extLst>
            <a:ext uri="{909E8E84-426E-40DD-AFC4-6F175D3DCCD1}">
              <a14:hiddenFill xmlns:a14="http://schemas.microsoft.com/office/drawing/2010/main">
                <a:solidFill>
                  <a:srgbClr val="FFF05B"/>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3124200" y="27432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037" y="5601971"/>
            <a:ext cx="6096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Overbook by one and have two no-shows</a:t>
            </a:r>
          </a:p>
          <a:p>
            <a:pPr marL="285750" indent="-285750">
              <a:buFont typeface="Arial" panose="020B0604020202020204" pitchFamily="34" charset="0"/>
              <a:buChar char="•"/>
            </a:pPr>
            <a:r>
              <a:rPr lang="en-US" dirty="0"/>
              <a:t>Have one unsold room</a:t>
            </a:r>
          </a:p>
          <a:p>
            <a:pPr marL="285750" indent="-285750">
              <a:buFont typeface="Arial" panose="020B0604020202020204" pitchFamily="34" charset="0"/>
              <a:buChar char="•"/>
            </a:pPr>
            <a:r>
              <a:rPr lang="en-US" dirty="0"/>
              <a:t>Cost is $80</a:t>
            </a:r>
          </a:p>
        </p:txBody>
      </p:sp>
    </p:spTree>
    <p:extLst>
      <p:ext uri="{BB962C8B-B14F-4D97-AF65-F5344CB8AC3E}">
        <p14:creationId xmlns:p14="http://schemas.microsoft.com/office/powerpoint/2010/main" val="77527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Overbook by One and Two No-Shows</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19</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467600" cy="3668713"/>
          </a:xfrm>
          <a:prstGeom prst="rect">
            <a:avLst/>
          </a:prstGeom>
          <a:noFill/>
          <a:ln>
            <a:noFill/>
          </a:ln>
          <a:effectLst/>
          <a:extLst>
            <a:ext uri="{909E8E84-426E-40DD-AFC4-6F175D3DCCD1}">
              <a14:hiddenFill xmlns:a14="http://schemas.microsoft.com/office/drawing/2010/main">
                <a:solidFill>
                  <a:srgbClr val="FFF05B"/>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3200400" y="50292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4300" y="5591338"/>
            <a:ext cx="7086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Total cost of a policy of overbooking by one room is the weighted average of the events and the outcome of those events</a:t>
            </a:r>
          </a:p>
          <a:p>
            <a:pPr marL="285750" indent="-285750">
              <a:buFont typeface="Arial" panose="020B0604020202020204" pitchFamily="34" charset="0"/>
              <a:buChar char="•"/>
            </a:pPr>
            <a:r>
              <a:rPr lang="en-US" dirty="0"/>
              <a:t>Minimum cost is overbooking by three rooms ($212.40)</a:t>
            </a:r>
          </a:p>
        </p:txBody>
      </p:sp>
    </p:spTree>
    <p:extLst>
      <p:ext uri="{BB962C8B-B14F-4D97-AF65-F5344CB8AC3E}">
        <p14:creationId xmlns:p14="http://schemas.microsoft.com/office/powerpoint/2010/main" val="16386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t>Inventory</a:t>
            </a:r>
          </a:p>
        </p:txBody>
      </p:sp>
      <p:sp>
        <p:nvSpPr>
          <p:cNvPr id="18434" name="Content Placeholder 3"/>
          <p:cNvSpPr>
            <a:spLocks noGrp="1"/>
          </p:cNvSpPr>
          <p:nvPr>
            <p:ph idx="1"/>
          </p:nvPr>
        </p:nvSpPr>
        <p:spPr/>
        <p:txBody>
          <a:bodyPr/>
          <a:lstStyle/>
          <a:p>
            <a:r>
              <a:rPr lang="en-US" dirty="0"/>
              <a:t>Inventory can be visualized as stacks of money sitting on forklifts, on shelves, and in trucks and planes while in transit</a:t>
            </a:r>
          </a:p>
          <a:p>
            <a:r>
              <a:rPr lang="en-US" dirty="0"/>
              <a:t>For many businesses, inventory is the largest asset on the balance sheet at any given time</a:t>
            </a:r>
          </a:p>
          <a:p>
            <a:r>
              <a:rPr lang="en-US" dirty="0"/>
              <a:t>Inventory can be difficult to convert back into cash</a:t>
            </a:r>
          </a:p>
          <a:p>
            <a:r>
              <a:rPr lang="en-US" dirty="0"/>
              <a:t>It is a good idea to try to get your inventory down as far as possible</a:t>
            </a:r>
          </a:p>
          <a:p>
            <a:pPr lvl="1"/>
            <a:r>
              <a:rPr lang="en-US" dirty="0"/>
              <a:t>The average cost of inventory in the United States is 30 to 35 percent of its value</a:t>
            </a:r>
          </a:p>
          <a:p>
            <a:pPr lvl="1"/>
            <a:r>
              <a:rPr lang="en-US" dirty="0"/>
              <a:t>If the amount of inventory could be reduced to $10 million, for instance, the firm would save over $3 million</a:t>
            </a:r>
          </a:p>
          <a:p>
            <a:endParaRPr lang="en-US" dirty="0"/>
          </a:p>
        </p:txBody>
      </p:sp>
      <p:sp>
        <p:nvSpPr>
          <p:cNvPr id="3" name="Slide Number Placeholder 2"/>
          <p:cNvSpPr>
            <a:spLocks noGrp="1"/>
          </p:cNvSpPr>
          <p:nvPr>
            <p:ph type="sldNum" sz="quarter" idx="12"/>
          </p:nvPr>
        </p:nvSpPr>
        <p:spPr/>
        <p:txBody>
          <a:bodyPr/>
          <a:lstStyle/>
          <a:p>
            <a:r>
              <a:rPr lang="en-US"/>
              <a:t>20-</a:t>
            </a:r>
            <a:fld id="{AF470CBA-C521-4D43-A16F-C3B93906E35E}"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err="1"/>
              <a:t>Multiperiod</a:t>
            </a:r>
            <a:r>
              <a:rPr lang="en-US" altLang="en-US" dirty="0"/>
              <a:t> Inventory Models</a:t>
            </a:r>
          </a:p>
        </p:txBody>
      </p:sp>
      <p:sp>
        <p:nvSpPr>
          <p:cNvPr id="38915" name="Rectangle 3"/>
          <p:cNvSpPr>
            <a:spLocks noGrp="1" noChangeArrowheads="1"/>
          </p:cNvSpPr>
          <p:nvPr>
            <p:ph type="body" idx="1"/>
          </p:nvPr>
        </p:nvSpPr>
        <p:spPr/>
        <p:txBody>
          <a:bodyPr/>
          <a:lstStyle/>
          <a:p>
            <a:r>
              <a:rPr lang="en-US" altLang="en-US" dirty="0"/>
              <a:t>There are two general types of multi-period inventory systems</a:t>
            </a:r>
          </a:p>
          <a:p>
            <a:pPr marL="731520" lvl="1" indent="-457200">
              <a:buFont typeface="+mj-lt"/>
              <a:buAutoNum type="arabicPeriod"/>
            </a:pPr>
            <a:r>
              <a:rPr lang="en-US" altLang="en-US" dirty="0"/>
              <a:t>Fixed–order quantity models</a:t>
            </a:r>
          </a:p>
          <a:p>
            <a:pPr lvl="2"/>
            <a:r>
              <a:rPr lang="en-US" altLang="en-US" dirty="0"/>
              <a:t>Also called the economic order quantity, EOQ, and Q-model</a:t>
            </a:r>
          </a:p>
          <a:p>
            <a:pPr lvl="2"/>
            <a:r>
              <a:rPr lang="en-US" altLang="en-US" dirty="0"/>
              <a:t>Event triggered</a:t>
            </a:r>
          </a:p>
          <a:p>
            <a:pPr lvl="2"/>
            <a:r>
              <a:rPr lang="en-US" altLang="en-US" dirty="0"/>
              <a:t>Perpetual system</a:t>
            </a:r>
          </a:p>
          <a:p>
            <a:pPr marL="731520" lvl="1" indent="-457200">
              <a:buFont typeface="+mj-lt"/>
              <a:buAutoNum type="arabicPeriod"/>
            </a:pPr>
            <a:r>
              <a:rPr lang="en-US" altLang="en-US" dirty="0"/>
              <a:t>Fixed–time period models</a:t>
            </a:r>
          </a:p>
          <a:p>
            <a:pPr lvl="2"/>
            <a:r>
              <a:rPr lang="en-US" altLang="en-US" dirty="0"/>
              <a:t>Also called the periodic system, periodic review system, fixed-order interval system, and P-model</a:t>
            </a:r>
          </a:p>
          <a:p>
            <a:pPr lvl="2"/>
            <a:r>
              <a:rPr lang="en-US" altLang="en-US" dirty="0"/>
              <a:t>Time triggered</a:t>
            </a:r>
          </a:p>
          <a:p>
            <a:r>
              <a:rPr lang="en-US" altLang="en-US" dirty="0"/>
              <a:t>Designed to endure that an item will be available on an ongoing basis</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20</a:t>
            </a:fld>
            <a:endParaRPr lang="en-US" dirty="0"/>
          </a:p>
        </p:txBody>
      </p:sp>
    </p:spTree>
    <p:extLst>
      <p:ext uri="{BB962C8B-B14F-4D97-AF65-F5344CB8AC3E}">
        <p14:creationId xmlns:p14="http://schemas.microsoft.com/office/powerpoint/2010/main" val="368170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t>Multi-Period Models – Comparison</a:t>
            </a:r>
          </a:p>
        </p:txBody>
      </p:sp>
      <p:sp>
        <p:nvSpPr>
          <p:cNvPr id="39941" name="Text Placeholder 4"/>
          <p:cNvSpPr>
            <a:spLocks noGrp="1"/>
          </p:cNvSpPr>
          <p:nvPr>
            <p:ph type="body" idx="1"/>
          </p:nvPr>
        </p:nvSpPr>
        <p:spPr/>
        <p:txBody>
          <a:bodyPr>
            <a:normAutofit/>
          </a:bodyPr>
          <a:lstStyle/>
          <a:p>
            <a:r>
              <a:rPr lang="en-US" sz="2400" b="1" dirty="0"/>
              <a:t>Fixed-Order Quantity</a:t>
            </a:r>
          </a:p>
        </p:txBody>
      </p:sp>
      <p:sp>
        <p:nvSpPr>
          <p:cNvPr id="4" name="Content Placeholder 3"/>
          <p:cNvSpPr>
            <a:spLocks noGrp="1"/>
          </p:cNvSpPr>
          <p:nvPr>
            <p:ph sz="half" idx="2"/>
          </p:nvPr>
        </p:nvSpPr>
        <p:spPr/>
        <p:txBody>
          <a:bodyPr>
            <a:normAutofit fontScale="92500" lnSpcReduction="20000"/>
          </a:bodyPr>
          <a:lstStyle/>
          <a:p>
            <a:r>
              <a:rPr lang="en-US" dirty="0"/>
              <a:t>Inventory remaining must be continually monitored</a:t>
            </a:r>
          </a:p>
          <a:p>
            <a:r>
              <a:rPr lang="en-US" dirty="0"/>
              <a:t>Has a smaller average inventory</a:t>
            </a:r>
          </a:p>
          <a:p>
            <a:r>
              <a:rPr lang="en-US" dirty="0"/>
              <a:t>Favors more expensive items</a:t>
            </a:r>
          </a:p>
          <a:p>
            <a:r>
              <a:rPr lang="en-US" dirty="0"/>
              <a:t>Is more appropriate for important items</a:t>
            </a:r>
          </a:p>
          <a:p>
            <a:r>
              <a:rPr lang="en-US" dirty="0"/>
              <a:t>Requires more time to maintain – but is usually more automated</a:t>
            </a:r>
          </a:p>
          <a:p>
            <a:r>
              <a:rPr lang="en-US" dirty="0"/>
              <a:t>Is more expensive to implement</a:t>
            </a:r>
          </a:p>
        </p:txBody>
      </p:sp>
      <p:sp>
        <p:nvSpPr>
          <p:cNvPr id="6" name="Text Placeholder 5"/>
          <p:cNvSpPr>
            <a:spLocks noGrp="1"/>
          </p:cNvSpPr>
          <p:nvPr>
            <p:ph type="body" sz="quarter" idx="3"/>
          </p:nvPr>
        </p:nvSpPr>
        <p:spPr/>
        <p:txBody>
          <a:bodyPr>
            <a:normAutofit/>
          </a:bodyPr>
          <a:lstStyle/>
          <a:p>
            <a:r>
              <a:rPr lang="en-US" sz="2400" b="1" dirty="0"/>
              <a:t>Fixed-Time Period</a:t>
            </a:r>
          </a:p>
        </p:txBody>
      </p:sp>
      <p:sp>
        <p:nvSpPr>
          <p:cNvPr id="7" name="Content Placeholder 6"/>
          <p:cNvSpPr>
            <a:spLocks noGrp="1"/>
          </p:cNvSpPr>
          <p:nvPr>
            <p:ph sz="quarter" idx="4"/>
          </p:nvPr>
        </p:nvSpPr>
        <p:spPr/>
        <p:txBody>
          <a:bodyPr>
            <a:normAutofit fontScale="92500" lnSpcReduction="10000"/>
          </a:bodyPr>
          <a:lstStyle/>
          <a:p>
            <a:r>
              <a:rPr lang="en-US"/>
              <a:t>Counting takes place only at the end of the review period</a:t>
            </a:r>
          </a:p>
          <a:p>
            <a:r>
              <a:rPr lang="en-US"/>
              <a:t>Has a larger average inventory</a:t>
            </a:r>
          </a:p>
          <a:p>
            <a:r>
              <a:rPr lang="en-US"/>
              <a:t>Favors less expensive items</a:t>
            </a:r>
          </a:p>
          <a:p>
            <a:r>
              <a:rPr lang="en-US"/>
              <a:t>Is sufficient for less-important items</a:t>
            </a:r>
          </a:p>
          <a:p>
            <a:r>
              <a:rPr lang="en-US"/>
              <a:t>Requires less time to maintain</a:t>
            </a:r>
          </a:p>
          <a:p>
            <a:r>
              <a:rPr lang="en-US"/>
              <a:t>Is less expensive to implement</a:t>
            </a:r>
          </a:p>
          <a:p>
            <a:endParaRPr lang="en-US"/>
          </a:p>
          <a:p>
            <a:endParaRPr lang="en-US" dirty="0"/>
          </a:p>
        </p:txBody>
      </p:sp>
      <p:sp>
        <p:nvSpPr>
          <p:cNvPr id="5" name="Slide Number Placeholder 4"/>
          <p:cNvSpPr>
            <a:spLocks noGrp="1"/>
          </p:cNvSpPr>
          <p:nvPr>
            <p:ph type="sldNum" sz="quarter" idx="12"/>
          </p:nvPr>
        </p:nvSpPr>
        <p:spPr/>
        <p:txBody>
          <a:bodyPr/>
          <a:lstStyle/>
          <a:p>
            <a:r>
              <a:rPr lang="en-US"/>
              <a:t>20-</a:t>
            </a:r>
            <a:fld id="{3F530CE3-4970-4FB1-BD25-4B4983E282D0}"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rmAutofit fontScale="90000"/>
          </a:bodyPr>
          <a:lstStyle/>
          <a:p>
            <a:r>
              <a:rPr lang="en-US"/>
              <a:t>Fixed–Order Quantity and Fixed–Time Period Differences</a:t>
            </a:r>
            <a:endParaRPr lang="en-US" dirty="0"/>
          </a:p>
        </p:txBody>
      </p:sp>
      <p:pic>
        <p:nvPicPr>
          <p:cNvPr id="4" name="Content Placeholder 3"/>
          <p:cNvPicPr>
            <a:picLocks noGrp="1" noChangeAspect="1"/>
          </p:cNvPicPr>
          <p:nvPr>
            <p:ph idx="1"/>
          </p:nvPr>
        </p:nvPicPr>
        <p:blipFill>
          <a:blip r:embed="rId3"/>
          <a:stretch>
            <a:fillRect/>
          </a:stretch>
        </p:blipFill>
        <p:spPr>
          <a:xfrm>
            <a:off x="457200" y="2118306"/>
            <a:ext cx="8229600" cy="3840588"/>
          </a:xfrm>
          <a:prstGeom prst="rect">
            <a:avLst/>
          </a:prstGeom>
        </p:spPr>
      </p:pic>
      <p:sp>
        <p:nvSpPr>
          <p:cNvPr id="3" name="Slide Number Placeholder 2"/>
          <p:cNvSpPr>
            <a:spLocks noGrp="1"/>
          </p:cNvSpPr>
          <p:nvPr>
            <p:ph type="sldNum" sz="quarter" idx="12"/>
          </p:nvPr>
        </p:nvSpPr>
        <p:spPr/>
        <p:txBody>
          <a:bodyPr/>
          <a:lstStyle/>
          <a:p>
            <a:r>
              <a:rPr lang="en-US"/>
              <a:t>20-</a:t>
            </a:r>
            <a:fld id="{7AC832D9-7F26-4D2E-BD18-B548196554AC}" type="slidenum">
              <a:rPr lang="en-US" smtClean="0"/>
              <a:pPr/>
              <a:t>22</a:t>
            </a:fld>
            <a:endParaRPr lang="en-US" dirty="0"/>
          </a:p>
        </p:txBody>
      </p:sp>
      <p:sp>
        <p:nvSpPr>
          <p:cNvPr id="8" name="TextBox 7"/>
          <p:cNvSpPr txBox="1"/>
          <p:nvPr/>
        </p:nvSpPr>
        <p:spPr>
          <a:xfrm>
            <a:off x="0" y="6572864"/>
            <a:ext cx="2514600" cy="276999"/>
          </a:xfrm>
          <a:prstGeom prst="rect">
            <a:avLst/>
          </a:prstGeom>
          <a:noFill/>
        </p:spPr>
        <p:txBody>
          <a:bodyPr wrap="square" rtlCol="0">
            <a:spAutoFit/>
          </a:bodyPr>
          <a:lstStyle/>
          <a:p>
            <a:r>
              <a:rPr lang="en-US" sz="1200" dirty="0"/>
              <a:t>Exhibit 20.3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t>Multi-Period Models – Process</a:t>
            </a:r>
          </a:p>
        </p:txBody>
      </p:sp>
      <p:sp>
        <p:nvSpPr>
          <p:cNvPr id="3" name="Slide Number Placeholder 2"/>
          <p:cNvSpPr>
            <a:spLocks noGrp="1"/>
          </p:cNvSpPr>
          <p:nvPr>
            <p:ph type="sldNum" sz="quarter" idx="12"/>
          </p:nvPr>
        </p:nvSpPr>
        <p:spPr/>
        <p:txBody>
          <a:bodyPr/>
          <a:lstStyle/>
          <a:p>
            <a:r>
              <a:rPr lang="en-US"/>
              <a:t>20-</a:t>
            </a:r>
            <a:fld id="{FF013389-304D-4561-BBA2-E1DCC4B90440}" type="slidenum">
              <a:rPr lang="en-US" smtClean="0"/>
              <a:pPr/>
              <a:t>23</a:t>
            </a:fld>
            <a:endParaRPr lang="en-US" dirty="0"/>
          </a:p>
        </p:txBody>
      </p:sp>
      <p:sp>
        <p:nvSpPr>
          <p:cNvPr id="6" name="TextBox 5"/>
          <p:cNvSpPr txBox="1"/>
          <p:nvPr/>
        </p:nvSpPr>
        <p:spPr>
          <a:xfrm>
            <a:off x="0" y="6572864"/>
            <a:ext cx="2514600" cy="276999"/>
          </a:xfrm>
          <a:prstGeom prst="rect">
            <a:avLst/>
          </a:prstGeom>
          <a:noFill/>
        </p:spPr>
        <p:txBody>
          <a:bodyPr wrap="square" rtlCol="0">
            <a:spAutoFit/>
          </a:bodyPr>
          <a:lstStyle/>
          <a:p>
            <a:r>
              <a:rPr lang="en-US" sz="1200" dirty="0"/>
              <a:t>Exhibit 20.4</a:t>
            </a:r>
          </a:p>
        </p:txBody>
      </p:sp>
      <p:pic>
        <p:nvPicPr>
          <p:cNvPr id="7" name="Picture 2"/>
          <p:cNvPicPr>
            <a:picLocks noGrp="1" noChangeAspect="1" noChangeArrowheads="1"/>
          </p:cNvPicPr>
          <p:nvPr>
            <p:ph idx="1"/>
          </p:nvPr>
        </p:nvPicPr>
        <p:blipFill>
          <a:blip r:embed="rId3"/>
          <a:srcRect/>
          <a:stretch>
            <a:fillRect/>
          </a:stretch>
        </p:blipFill>
        <p:spPr bwMode="auto">
          <a:xfrm>
            <a:off x="1891680" y="1600200"/>
            <a:ext cx="5360640" cy="4876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Fixed-Order Quantity Models Assumptions</a:t>
            </a:r>
          </a:p>
        </p:txBody>
      </p:sp>
      <p:sp>
        <p:nvSpPr>
          <p:cNvPr id="61442" name="Content Placeholder 3"/>
          <p:cNvSpPr>
            <a:spLocks noGrp="1"/>
          </p:cNvSpPr>
          <p:nvPr>
            <p:ph idx="1"/>
          </p:nvPr>
        </p:nvSpPr>
        <p:spPr/>
        <p:txBody>
          <a:bodyPr/>
          <a:lstStyle/>
          <a:p>
            <a:r>
              <a:rPr lang="en-US" dirty="0"/>
              <a:t>Demand for the product is constant and uniform throughout the period</a:t>
            </a:r>
          </a:p>
          <a:p>
            <a:r>
              <a:rPr lang="en-US" dirty="0"/>
              <a:t>Lead time (time from ordering to receipt) is constant.</a:t>
            </a:r>
          </a:p>
          <a:p>
            <a:r>
              <a:rPr lang="en-US" dirty="0"/>
              <a:t>Price per unit of product is constant</a:t>
            </a:r>
          </a:p>
          <a:p>
            <a:r>
              <a:rPr lang="en-US" dirty="0"/>
              <a:t>Inventory holding cost is based on average inventory</a:t>
            </a:r>
          </a:p>
          <a:p>
            <a:r>
              <a:rPr lang="en-US" dirty="0"/>
              <a:t>Ordering or setup costs are constant</a:t>
            </a:r>
          </a:p>
          <a:p>
            <a:r>
              <a:rPr lang="en-US" dirty="0"/>
              <a:t>All demands for the product will be satisfied</a:t>
            </a:r>
          </a:p>
        </p:txBody>
      </p:sp>
      <p:sp>
        <p:nvSpPr>
          <p:cNvPr id="4" name="Slide Number Placeholder 3"/>
          <p:cNvSpPr>
            <a:spLocks noGrp="1"/>
          </p:cNvSpPr>
          <p:nvPr>
            <p:ph type="sldNum" sz="quarter" idx="12"/>
          </p:nvPr>
        </p:nvSpPr>
        <p:spPr/>
        <p:txBody>
          <a:bodyPr/>
          <a:lstStyle/>
          <a:p>
            <a:r>
              <a:rPr lang="en-US"/>
              <a:t>20-</a:t>
            </a:r>
            <a:fld id="{B76145B7-F907-4EE4-A00B-9F17D17A1879}"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Basic Fixed–Order Quantity Model</a:t>
            </a:r>
          </a:p>
        </p:txBody>
      </p:sp>
      <p:sp>
        <p:nvSpPr>
          <p:cNvPr id="4" name="Slide Number Placeholder 3"/>
          <p:cNvSpPr>
            <a:spLocks noGrp="1"/>
          </p:cNvSpPr>
          <p:nvPr>
            <p:ph type="sldNum" sz="quarter" idx="12"/>
          </p:nvPr>
        </p:nvSpPr>
        <p:spPr/>
        <p:txBody>
          <a:bodyPr/>
          <a:lstStyle/>
          <a:p>
            <a:r>
              <a:rPr lang="en-US"/>
              <a:t>20-</a:t>
            </a:r>
            <a:fld id="{ECE663EC-6FF0-4938-A6B2-106AC0F4AF0C}" type="slidenum">
              <a:rPr lang="en-US" smtClean="0"/>
              <a:pPr/>
              <a:t>25</a:t>
            </a:fld>
            <a:endParaRPr lang="en-US" dirty="0"/>
          </a:p>
        </p:txBody>
      </p:sp>
      <p:sp>
        <p:nvSpPr>
          <p:cNvPr id="3" name="Content Placeholder 2"/>
          <p:cNvSpPr>
            <a:spLocks noGrp="1"/>
          </p:cNvSpPr>
          <p:nvPr>
            <p:ph idx="4294967295"/>
          </p:nvPr>
        </p:nvSpPr>
        <p:spPr>
          <a:xfrm>
            <a:off x="0" y="1600200"/>
            <a:ext cx="8229600" cy="4876800"/>
          </a:xfrm>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sp>
        <p:nvSpPr>
          <p:cNvPr id="25" name="TextBox 24"/>
          <p:cNvSpPr txBox="1"/>
          <p:nvPr/>
        </p:nvSpPr>
        <p:spPr>
          <a:xfrm>
            <a:off x="0" y="5390085"/>
            <a:ext cx="8305800" cy="1200329"/>
          </a:xfrm>
          <a:prstGeom prst="rect">
            <a:avLst/>
          </a:prstGeom>
          <a:noFill/>
        </p:spPr>
        <p:txBody>
          <a:bodyPr wrap="square" rtlCol="0">
            <a:spAutoFit/>
          </a:bodyPr>
          <a:lstStyle/>
          <a:p>
            <a:pPr marL="342900" indent="-342900">
              <a:buFont typeface="+mj-lt"/>
              <a:buAutoNum type="arabicPeriod"/>
            </a:pPr>
            <a:r>
              <a:rPr lang="en-US" dirty="0"/>
              <a:t>Always order Q units when inventory reaches reorder point (R)</a:t>
            </a:r>
          </a:p>
          <a:p>
            <a:pPr marL="342900" indent="-342900">
              <a:buFont typeface="+mj-lt"/>
              <a:buAutoNum type="arabicPeriod"/>
            </a:pPr>
            <a:r>
              <a:rPr lang="en-US" dirty="0"/>
              <a:t>Inventory arrives after lead time (L)</a:t>
            </a:r>
          </a:p>
          <a:p>
            <a:pPr marL="800100" lvl="1" indent="-342900">
              <a:buFont typeface="Arial" panose="020B0604020202020204" pitchFamily="34" charset="0"/>
              <a:buChar char="•"/>
            </a:pPr>
            <a:r>
              <a:rPr lang="en-US" dirty="0"/>
              <a:t>Inventory is raised to maximum level (Q)</a:t>
            </a:r>
          </a:p>
          <a:p>
            <a:pPr marL="342900" indent="-342900">
              <a:buFont typeface="+mj-lt"/>
              <a:buAutoNum type="arabicPeriod"/>
            </a:pPr>
            <a:r>
              <a:rPr lang="en-US" dirty="0"/>
              <a:t>Inventory is consumed at a constant rate</a:t>
            </a:r>
          </a:p>
        </p:txBody>
      </p:sp>
      <p:pic>
        <p:nvPicPr>
          <p:cNvPr id="2" name="Picture 1"/>
          <p:cNvPicPr>
            <a:picLocks noChangeAspect="1"/>
          </p:cNvPicPr>
          <p:nvPr/>
        </p:nvPicPr>
        <p:blipFill>
          <a:blip r:embed="rId2"/>
          <a:stretch>
            <a:fillRect/>
          </a:stretch>
        </p:blipFill>
        <p:spPr>
          <a:xfrm>
            <a:off x="471712" y="1733371"/>
            <a:ext cx="7362376" cy="3543300"/>
          </a:xfrm>
          <a:prstGeom prst="rect">
            <a:avLst/>
          </a:prstGeom>
        </p:spPr>
      </p:pic>
    </p:spTree>
    <p:extLst>
      <p:ext uri="{BB962C8B-B14F-4D97-AF65-F5344CB8AC3E}">
        <p14:creationId xmlns:p14="http://schemas.microsoft.com/office/powerpoint/2010/main" val="1622870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Basic Fixed-Order Quantity Model Equation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fontScale="92500" lnSpcReduction="20000"/>
              </a:bodyPr>
              <a:lstStyle/>
              <a:p>
                <a14:m>
                  <m:oMath xmlns:m="http://schemas.openxmlformats.org/officeDocument/2006/math">
                    <m:r>
                      <a:rPr lang="en-US" b="0" i="1" smtClean="0">
                        <a:latin typeface="Cambria Math" panose="02040503050406030204" pitchFamily="18" charset="0"/>
                      </a:rPr>
                      <m:t>𝑇𝐶</m:t>
                    </m:r>
                    <m:r>
                      <a:rPr lang="en-US" b="0" i="1" smtClean="0">
                        <a:latin typeface="Cambria Math" panose="02040503050406030204" pitchFamily="18" charset="0"/>
                      </a:rPr>
                      <m:t>=</m:t>
                    </m:r>
                    <m:r>
                      <a:rPr lang="en-US" b="0" i="1" smtClean="0">
                        <a:latin typeface="Cambria Math" panose="02040503050406030204" pitchFamily="18" charset="0"/>
                      </a:rPr>
                      <m:t>𝐷𝐶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r>
                          <a:rPr lang="en-US" b="0" i="1" smtClean="0">
                            <a:latin typeface="Cambria Math" panose="02040503050406030204" pitchFamily="18" charset="0"/>
                          </a:rPr>
                          <m:t>𝑄</m:t>
                        </m:r>
                      </m:den>
                    </m:f>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2</m:t>
                        </m:r>
                      </m:den>
                    </m:f>
                    <m:r>
                      <a:rPr lang="en-US" b="0" i="1" smtClean="0">
                        <a:latin typeface="Cambria Math" panose="02040503050406030204" pitchFamily="18" charset="0"/>
                      </a:rPr>
                      <m:t>𝐻</m:t>
                    </m:r>
                  </m:oMath>
                </a14:m>
                <a:endParaRPr lang="en-US" dirty="0"/>
              </a:p>
              <a:p>
                <a:pPr defTabSz="342900"/>
                <a:r>
                  <a:rPr lang="en-US" dirty="0"/>
                  <a:t>TC	=	Total annual demand</a:t>
                </a:r>
              </a:p>
              <a:p>
                <a:pPr defTabSz="342900"/>
                <a:r>
                  <a:rPr lang="en-US" dirty="0"/>
                  <a:t>D	=	Demand (annual)</a:t>
                </a:r>
              </a:p>
              <a:p>
                <a:pPr defTabSz="342900"/>
                <a:r>
                  <a:rPr lang="en-US" dirty="0"/>
                  <a:t>C	=	Cost per unit</a:t>
                </a:r>
              </a:p>
              <a:p>
                <a:pPr defTabSz="342900"/>
                <a:r>
                  <a:rPr lang="en-US" dirty="0"/>
                  <a:t>Q	=	Quantity to be ordered</a:t>
                </a:r>
              </a:p>
              <a:p>
                <a:pPr marL="1371600" lvl="1" indent="-344488" defTabSz="342900"/>
                <a:r>
                  <a:rPr lang="en-US" dirty="0"/>
                  <a:t>The optimal amount is termed the economic order quantity, EOQ or </a:t>
                </a:r>
                <a:r>
                  <a:rPr lang="en-US" dirty="0" err="1"/>
                  <a:t>Q</a:t>
                </a:r>
                <a:r>
                  <a:rPr lang="en-US" baseline="-25000" dirty="0" err="1"/>
                  <a:t>opt</a:t>
                </a:r>
                <a:endParaRPr lang="en-US" baseline="-25000" dirty="0"/>
              </a:p>
              <a:p>
                <a:pPr defTabSz="342900"/>
                <a:r>
                  <a:rPr lang="en-US" dirty="0"/>
                  <a:t>S	=	Setup cost or cost of placing an order</a:t>
                </a:r>
              </a:p>
              <a:p>
                <a:pPr defTabSz="342900"/>
                <a:r>
                  <a:rPr lang="en-US" dirty="0"/>
                  <a:t>R	=	Reorder point</a:t>
                </a:r>
              </a:p>
              <a:p>
                <a:pPr defTabSz="342900"/>
                <a:r>
                  <a:rPr lang="en-US" dirty="0"/>
                  <a:t>H	=	Annual holding and storage cost per unit</a:t>
                </a:r>
              </a:p>
              <a:p>
                <a:pPr defTabSz="342900"/>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𝑜𝑝𝑡</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𝐷𝑆</m:t>
                            </m:r>
                          </m:num>
                          <m:den>
                            <m:r>
                              <a:rPr lang="en-US" b="0" i="1" smtClean="0">
                                <a:latin typeface="Cambria Math" panose="02040503050406030204" pitchFamily="18" charset="0"/>
                              </a:rPr>
                              <m:t>𝐻</m:t>
                            </m:r>
                          </m:den>
                        </m:f>
                      </m:e>
                    </m:rad>
                  </m:oMath>
                </a14:m>
                <a:endParaRPr lang="en-US" b="0" dirty="0"/>
              </a:p>
              <a:p>
                <a:pPr defTabSz="342900"/>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r>
                      <a:rPr lang="en-US" b="0" i="1" smtClean="0">
                        <a:latin typeface="Cambria Math" panose="02040503050406030204" pitchFamily="18" charset="0"/>
                      </a:rPr>
                      <m:t>𝐿</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51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r>
              <a:rPr lang="en-US"/>
              <a:t>20-</a:t>
            </a:r>
            <a:fld id="{DF6CBDF5-A82E-4824-87DB-DB26BAD749B6}" type="slidenum">
              <a:rPr lang="en-US" smtClean="0"/>
              <a:pPr>
                <a:defRPr/>
              </a:pPr>
              <a:t>26</a:t>
            </a:fld>
            <a:endParaRPr lang="en-US" dirty="0"/>
          </a:p>
        </p:txBody>
      </p:sp>
    </p:spTree>
    <p:extLst>
      <p:ext uri="{BB962C8B-B14F-4D97-AF65-F5344CB8AC3E}">
        <p14:creationId xmlns:p14="http://schemas.microsoft.com/office/powerpoint/2010/main" val="157974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Annual Product Costs, Based on Size of the Order</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27</a:t>
            </a:fld>
            <a:endParaRPr lang="en-US" dirty="0"/>
          </a:p>
        </p:txBody>
      </p:sp>
      <p:sp>
        <p:nvSpPr>
          <p:cNvPr id="7" name="TextBox 6"/>
          <p:cNvSpPr txBox="1"/>
          <p:nvPr/>
        </p:nvSpPr>
        <p:spPr>
          <a:xfrm>
            <a:off x="0" y="6572864"/>
            <a:ext cx="2514600" cy="276999"/>
          </a:xfrm>
          <a:prstGeom prst="rect">
            <a:avLst/>
          </a:prstGeom>
          <a:noFill/>
        </p:spPr>
        <p:txBody>
          <a:bodyPr wrap="square" rtlCol="0">
            <a:spAutoFit/>
          </a:bodyPr>
          <a:lstStyle/>
          <a:p>
            <a:r>
              <a:rPr lang="en-US" sz="1200" dirty="0"/>
              <a:t>Exhibit 20.6</a:t>
            </a:r>
          </a:p>
        </p:txBody>
      </p:sp>
      <p:pic>
        <p:nvPicPr>
          <p:cNvPr id="8" name="Content Placeholder 7"/>
          <p:cNvPicPr>
            <a:picLocks noGrp="1" noChangeAspect="1"/>
          </p:cNvPicPr>
          <p:nvPr>
            <p:ph idx="1"/>
          </p:nvPr>
        </p:nvPicPr>
        <p:blipFill>
          <a:blip r:embed="rId2"/>
          <a:stretch>
            <a:fillRect/>
          </a:stretch>
        </p:blipFill>
        <p:spPr>
          <a:xfrm>
            <a:off x="457200" y="2576253"/>
            <a:ext cx="8229600" cy="2924694"/>
          </a:xfrm>
          <a:prstGeom prst="rect">
            <a:avLst/>
          </a:prstGeom>
        </p:spPr>
      </p:pic>
    </p:spTree>
    <p:extLst>
      <p:ext uri="{BB962C8B-B14F-4D97-AF65-F5344CB8AC3E}">
        <p14:creationId xmlns:p14="http://schemas.microsoft.com/office/powerpoint/2010/main" val="90778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Example 20.2: Economic Order Quantity and Reorder Point</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600200"/>
                <a:ext cx="8534400" cy="4876800"/>
              </a:xfrm>
            </p:spPr>
            <p:txBody>
              <a:bodyPr>
                <a:normAutofit/>
              </a:bodyPr>
              <a:lstStyle/>
              <a:p>
                <a:r>
                  <a:rPr lang="en-US" sz="2000" dirty="0"/>
                  <a:t>Annual demand = 1,000 units</a:t>
                </a:r>
              </a:p>
              <a:p>
                <a:r>
                  <a:rPr lang="en-US" sz="2000" dirty="0"/>
                  <a:t>Average daily demand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1,000</m:t>
                        </m:r>
                      </m:num>
                      <m:den>
                        <m:r>
                          <a:rPr lang="en-US" sz="2000" b="0" i="1" smtClean="0">
                            <a:latin typeface="Cambria Math" panose="02040503050406030204" pitchFamily="18" charset="0"/>
                          </a:rPr>
                          <m:t>365</m:t>
                        </m:r>
                      </m:den>
                    </m:f>
                  </m:oMath>
                </a14:m>
                <a:endParaRPr lang="en-US" sz="2000" dirty="0"/>
              </a:p>
              <a:p>
                <a:r>
                  <a:rPr lang="en-US" sz="2000" dirty="0"/>
                  <a:t>Order cost = $5</a:t>
                </a:r>
              </a:p>
              <a:p>
                <a:r>
                  <a:rPr lang="en-US" sz="2000" dirty="0"/>
                  <a:t>Holding cost = $1.</a:t>
                </a:r>
                <a:r>
                  <a:rPr lang="en-US" sz="2000" baseline="30000" dirty="0"/>
                  <a:t>25</a:t>
                </a:r>
              </a:p>
              <a:p>
                <a:r>
                  <a:rPr lang="en-US" sz="2000" dirty="0"/>
                  <a:t>Lead time = 5 days</a:t>
                </a:r>
              </a:p>
              <a:p>
                <a:r>
                  <a:rPr lang="en-US" sz="2000" dirty="0"/>
                  <a:t>Cost per unit = $12.</a:t>
                </a:r>
                <a:r>
                  <a:rPr lang="en-US" sz="2000" baseline="30000" dirty="0"/>
                  <a:t>50</a:t>
                </a:r>
              </a:p>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𝑜𝑝𝑡</m:t>
                        </m:r>
                      </m:sub>
                    </m:sSub>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𝐷𝑆</m:t>
                            </m:r>
                          </m:num>
                          <m:den>
                            <m:r>
                              <a:rPr lang="en-US" sz="2000" b="0" i="1" smtClean="0">
                                <a:latin typeface="Cambria Math" panose="02040503050406030204" pitchFamily="18" charset="0"/>
                              </a:rPr>
                              <m:t>𝐻</m:t>
                            </m:r>
                          </m:den>
                        </m:f>
                      </m:e>
                    </m:ra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1,000</m:t>
                                </m:r>
                              </m:e>
                            </m:d>
                            <m:r>
                              <a:rPr lang="en-US" sz="2000" b="0" i="1" smtClean="0">
                                <a:latin typeface="Cambria Math" panose="02040503050406030204" pitchFamily="18" charset="0"/>
                              </a:rPr>
                              <m:t>5</m:t>
                            </m:r>
                          </m:num>
                          <m:den>
                            <m:r>
                              <a:rPr lang="en-US" sz="2000" b="0" i="1" smtClean="0">
                                <a:latin typeface="Cambria Math" panose="02040503050406030204" pitchFamily="18" charset="0"/>
                              </a:rPr>
                              <m:t>1.25</m:t>
                            </m:r>
                          </m:den>
                        </m:f>
                      </m:e>
                    </m:rad>
                    <m:r>
                      <a:rPr lang="en-US" sz="2000" b="0" i="1" smtClean="0">
                        <a:latin typeface="Cambria Math" panose="02040503050406030204" pitchFamily="18" charset="0"/>
                      </a:rPr>
                      <m:t>=89.4</m:t>
                    </m:r>
                  </m:oMath>
                </a14:m>
                <a:endParaRPr lang="en-US" sz="2000" dirty="0"/>
              </a:p>
              <a:p>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𝑑</m:t>
                        </m:r>
                      </m:e>
                    </m:acc>
                    <m:r>
                      <a:rPr lang="en-US" sz="2000" b="0" i="1" smtClean="0">
                        <a:latin typeface="Cambria Math" panose="02040503050406030204" pitchFamily="18" charset="0"/>
                      </a:rPr>
                      <m:t>𝐿</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1,000</m:t>
                        </m:r>
                      </m:num>
                      <m:den>
                        <m:r>
                          <a:rPr lang="en-US" sz="2000" b="0" i="1" smtClean="0">
                            <a:latin typeface="Cambria Math" panose="02040503050406030204" pitchFamily="18" charset="0"/>
                          </a:rPr>
                          <m:t>365</m:t>
                        </m:r>
                      </m:den>
                    </m:f>
                    <m:d>
                      <m:dPr>
                        <m:ctrlPr>
                          <a:rPr lang="en-US" sz="2000" b="0" i="1" smtClean="0">
                            <a:latin typeface="Cambria Math" panose="02040503050406030204" pitchFamily="18" charset="0"/>
                          </a:rPr>
                        </m:ctrlPr>
                      </m:dPr>
                      <m:e>
                        <m:r>
                          <a:rPr lang="en-US" sz="2000" b="0" i="1" smtClean="0">
                            <a:latin typeface="Cambria Math" panose="02040503050406030204" pitchFamily="18" charset="0"/>
                          </a:rPr>
                          <m:t>5</m:t>
                        </m:r>
                      </m:e>
                    </m:d>
                    <m:r>
                      <a:rPr lang="en-US" sz="2000" b="0" i="1" smtClean="0">
                        <a:latin typeface="Cambria Math" panose="02040503050406030204" pitchFamily="18" charset="0"/>
                      </a:rPr>
                      <m:t>=13.7 </m:t>
                    </m:r>
                    <m:r>
                      <a:rPr lang="en-US" sz="2000" b="0" i="1" smtClean="0">
                        <a:latin typeface="Cambria Math" panose="02040503050406030204" pitchFamily="18" charset="0"/>
                      </a:rPr>
                      <m:t>𝑢𝑛𝑖𝑡𝑠</m:t>
                    </m:r>
                  </m:oMath>
                </a14:m>
                <a:endParaRPr lang="en-US" sz="2000" dirty="0"/>
              </a:p>
              <a:p>
                <a14:m>
                  <m:oMath xmlns:m="http://schemas.openxmlformats.org/officeDocument/2006/math">
                    <m:r>
                      <a:rPr lang="en-US" sz="2000" b="0" i="1" smtClean="0">
                        <a:latin typeface="Cambria Math" panose="02040503050406030204" pitchFamily="18" charset="0"/>
                      </a:rPr>
                      <m:t>𝑇𝐶</m:t>
                    </m:r>
                    <m:r>
                      <a:rPr lang="en-US" sz="2000" b="0" i="1" smtClean="0">
                        <a:latin typeface="Cambria Math" panose="02040503050406030204" pitchFamily="18" charset="0"/>
                      </a:rPr>
                      <m:t>=</m:t>
                    </m:r>
                    <m:r>
                      <a:rPr lang="en-US" sz="2000" b="0" i="1" smtClean="0">
                        <a:latin typeface="Cambria Math" panose="02040503050406030204" pitchFamily="18" charset="0"/>
                      </a:rPr>
                      <m:t>𝐷𝐶</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𝐷</m:t>
                        </m:r>
                      </m:num>
                      <m:den>
                        <m:r>
                          <a:rPr lang="en-US" sz="2000" b="0" i="1" smtClean="0">
                            <a:latin typeface="Cambria Math" panose="02040503050406030204" pitchFamily="18" charset="0"/>
                          </a:rPr>
                          <m:t>𝑄</m:t>
                        </m:r>
                      </m:den>
                    </m:f>
                    <m:r>
                      <a:rPr lang="en-US" sz="2000" b="0" i="1" smtClean="0">
                        <a:latin typeface="Cambria Math" panose="02040503050406030204" pitchFamily="18" charset="0"/>
                      </a:rPr>
                      <m:t>𝑆</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𝑄</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𝐻</m:t>
                    </m:r>
                    <m:r>
                      <a:rPr lang="en-US" sz="2000" b="0" i="1" smtClean="0">
                        <a:latin typeface="Cambria Math" panose="02040503050406030204" pitchFamily="18" charset="0"/>
                      </a:rPr>
                      <m:t>=1,000</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12.50</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1,000</m:t>
                        </m:r>
                      </m:num>
                      <m:den>
                        <m:r>
                          <a:rPr lang="en-US" sz="2000" b="0" i="1" smtClean="0">
                            <a:latin typeface="Cambria Math" panose="02040503050406030204" pitchFamily="18" charset="0"/>
                          </a:rPr>
                          <m:t>89</m:t>
                        </m:r>
                      </m:den>
                    </m:f>
                    <m:d>
                      <m:dPr>
                        <m:ctrlPr>
                          <a:rPr lang="en-US" sz="2000" b="0" i="1" smtClean="0">
                            <a:latin typeface="Cambria Math" panose="02040503050406030204" pitchFamily="18" charset="0"/>
                          </a:rPr>
                        </m:ctrlPr>
                      </m:dPr>
                      <m:e>
                        <m:r>
                          <a:rPr lang="en-US" sz="2000" b="0" i="1" smtClean="0">
                            <a:latin typeface="Cambria Math" panose="02040503050406030204" pitchFamily="18" charset="0"/>
                          </a:rPr>
                          <m:t>5</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89</m:t>
                        </m:r>
                      </m:num>
                      <m:den>
                        <m:r>
                          <a:rPr lang="en-US" sz="2000" b="0" i="1" smtClean="0">
                            <a:latin typeface="Cambria Math" panose="02040503050406030204" pitchFamily="18" charset="0"/>
                          </a:rPr>
                          <m:t>2</m:t>
                        </m:r>
                      </m:den>
                    </m:f>
                    <m:d>
                      <m:dPr>
                        <m:ctrlPr>
                          <a:rPr lang="en-US" sz="2000" b="0" i="1" smtClean="0">
                            <a:latin typeface="Cambria Math" panose="02040503050406030204" pitchFamily="18" charset="0"/>
                          </a:rPr>
                        </m:ctrlPr>
                      </m:dPr>
                      <m:e>
                        <m:r>
                          <a:rPr lang="en-US" sz="2000" b="0" i="1" smtClean="0">
                            <a:latin typeface="Cambria Math" panose="02040503050406030204" pitchFamily="18" charset="0"/>
                          </a:rPr>
                          <m:t>1.25</m:t>
                        </m:r>
                      </m:e>
                    </m:d>
                    <m:r>
                      <a:rPr lang="en-US" sz="2000" b="0" i="1" smtClean="0">
                        <a:latin typeface="Cambria Math" panose="02040503050406030204" pitchFamily="18" charset="0"/>
                      </a:rPr>
                      <m:t>=$12,611.80</m:t>
                    </m:r>
                  </m:oMath>
                </a14:m>
                <a:endParaRPr lang="en-US" sz="20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600200"/>
                <a:ext cx="8534400" cy="4876800"/>
              </a:xfrm>
              <a:blipFill rotWithShape="0">
                <a:blip r:embed="rId2"/>
                <a:stretch>
                  <a:fillRect l="-357" t="-625"/>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r>
              <a:rPr lang="en-US"/>
              <a:t>20-</a:t>
            </a:r>
            <a:fld id="{DF6CBDF5-A82E-4824-87DB-DB26BAD749B6}" type="slidenum">
              <a:rPr lang="en-US" smtClean="0"/>
              <a:pPr>
                <a:defRPr/>
              </a:pPr>
              <a:t>28</a:t>
            </a:fld>
            <a:endParaRPr lang="en-US" dirty="0"/>
          </a:p>
        </p:txBody>
      </p:sp>
    </p:spTree>
    <p:extLst>
      <p:ext uri="{BB962C8B-B14F-4D97-AF65-F5344CB8AC3E}">
        <p14:creationId xmlns:p14="http://schemas.microsoft.com/office/powerpoint/2010/main" val="1459012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t>Establishing Safety Stock Levels</a:t>
            </a:r>
          </a:p>
        </p:txBody>
      </p:sp>
      <p:sp>
        <p:nvSpPr>
          <p:cNvPr id="3" name="Slide Number Placeholder 2"/>
          <p:cNvSpPr>
            <a:spLocks noGrp="1"/>
          </p:cNvSpPr>
          <p:nvPr>
            <p:ph type="sldNum" sz="quarter" idx="12"/>
          </p:nvPr>
        </p:nvSpPr>
        <p:spPr/>
        <p:txBody>
          <a:bodyPr>
            <a:normAutofit/>
          </a:bodyPr>
          <a:lstStyle/>
          <a:p>
            <a:pPr>
              <a:defRPr/>
            </a:pPr>
            <a:r>
              <a:rPr lang="en-US" dirty="0"/>
              <a:t>20-</a:t>
            </a:r>
            <a:fld id="{8B7ACCFC-7513-4267-92AD-DB07C5453B46}" type="slidenum">
              <a:rPr lang="en-US"/>
              <a:pPr>
                <a:defRPr/>
              </a:pPr>
              <a:t>29</a:t>
            </a:fld>
            <a:endParaRPr lang="en-US" dirty="0"/>
          </a:p>
        </p:txBody>
      </p:sp>
      <p:sp>
        <p:nvSpPr>
          <p:cNvPr id="2" name="Content Placeholder 1"/>
          <p:cNvSpPr>
            <a:spLocks noGrp="1"/>
          </p:cNvSpPr>
          <p:nvPr>
            <p:ph idx="1"/>
          </p:nvPr>
        </p:nvSpPr>
        <p:spPr/>
        <p:txBody>
          <a:bodyPr/>
          <a:lstStyle/>
          <a:p>
            <a:pPr lvl="0"/>
            <a:r>
              <a:rPr lang="en-US" b="1" dirty="0"/>
              <a:t>Safety stock</a:t>
            </a:r>
            <a:r>
              <a:rPr lang="en-US" b="0" dirty="0"/>
              <a:t>: refers to the amount </a:t>
            </a:r>
            <a:r>
              <a:rPr lang="en-US" dirty="0"/>
              <a:t>of inventory carried in addition to expected demand</a:t>
            </a:r>
          </a:p>
          <a:p>
            <a:pPr lvl="1"/>
            <a:r>
              <a:rPr lang="en-US" dirty="0"/>
              <a:t>Safety stock can be determined based on many different criteria</a:t>
            </a:r>
          </a:p>
          <a:p>
            <a:pPr lvl="0"/>
            <a:r>
              <a:rPr lang="en-US" dirty="0"/>
              <a:t>A common approach is to simply keep a certain number of weeks of supply</a:t>
            </a:r>
          </a:p>
          <a:p>
            <a:pPr lvl="0"/>
            <a:r>
              <a:rPr lang="en-US" dirty="0"/>
              <a:t>A better approach is to use probability</a:t>
            </a:r>
          </a:p>
          <a:p>
            <a:pPr lvl="1"/>
            <a:r>
              <a:rPr lang="en-US" dirty="0"/>
              <a:t>Assume demand is normally distributed</a:t>
            </a:r>
          </a:p>
          <a:p>
            <a:pPr lvl="1"/>
            <a:r>
              <a:rPr lang="en-US" dirty="0"/>
              <a:t>Assume we know mean and standard deviation</a:t>
            </a:r>
          </a:p>
          <a:p>
            <a:pPr lvl="1"/>
            <a:r>
              <a:rPr lang="en-US" dirty="0"/>
              <a:t>To determine probability, we plot a normal distribution for expected demand and note where the amount we have lies on the curve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fontScale="90000"/>
          </a:bodyPr>
          <a:lstStyle/>
          <a:p>
            <a:r>
              <a:rPr lang="en-US" dirty="0"/>
              <a:t>Supply Chain Inventories—Make-to-Stock Environment</a:t>
            </a:r>
          </a:p>
        </p:txBody>
      </p:sp>
      <p:sp>
        <p:nvSpPr>
          <p:cNvPr id="3" name="Slide Number Placeholder 2"/>
          <p:cNvSpPr>
            <a:spLocks noGrp="1"/>
          </p:cNvSpPr>
          <p:nvPr>
            <p:ph type="sldNum" sz="quarter" idx="12"/>
          </p:nvPr>
        </p:nvSpPr>
        <p:spPr/>
        <p:txBody>
          <a:bodyPr>
            <a:normAutofit/>
          </a:bodyPr>
          <a:lstStyle/>
          <a:p>
            <a:pPr>
              <a:defRPr/>
            </a:pPr>
            <a:r>
              <a:rPr lang="en-US" dirty="0"/>
              <a:t>20-</a:t>
            </a:r>
            <a:fld id="{C2CC038D-49D0-45BF-9540-E2AF2D67E4FF}" type="slidenum">
              <a:rPr lang="en-US"/>
              <a:pPr>
                <a:defRPr/>
              </a:pPr>
              <a:t>3</a:t>
            </a:fld>
            <a:endParaRPr lang="en-US" dirty="0"/>
          </a:p>
        </p:txBody>
      </p:sp>
      <p:pic>
        <p:nvPicPr>
          <p:cNvPr id="20483" name="Picture 2"/>
          <p:cNvPicPr>
            <a:picLocks noChangeAspect="1" noChangeArrowheads="1"/>
          </p:cNvPicPr>
          <p:nvPr/>
        </p:nvPicPr>
        <p:blipFill>
          <a:blip r:embed="rId3"/>
          <a:srcRect/>
          <a:stretch>
            <a:fillRect/>
          </a:stretch>
        </p:blipFill>
        <p:spPr bwMode="auto">
          <a:xfrm>
            <a:off x="1905000" y="1752600"/>
            <a:ext cx="5410200" cy="4541838"/>
          </a:xfrm>
          <a:prstGeom prst="rect">
            <a:avLst/>
          </a:prstGeom>
          <a:noFill/>
          <a:ln w="9525">
            <a:noFill/>
            <a:miter lim="800000"/>
            <a:headEnd/>
            <a:tailEnd/>
          </a:ln>
        </p:spPr>
      </p:pic>
      <p:sp>
        <p:nvSpPr>
          <p:cNvPr id="5" name="TextBox 4"/>
          <p:cNvSpPr txBox="1"/>
          <p:nvPr/>
        </p:nvSpPr>
        <p:spPr>
          <a:xfrm>
            <a:off x="0" y="6572864"/>
            <a:ext cx="2514600" cy="276999"/>
          </a:xfrm>
          <a:prstGeom prst="rect">
            <a:avLst/>
          </a:prstGeom>
          <a:noFill/>
        </p:spPr>
        <p:txBody>
          <a:bodyPr wrap="square" rtlCol="0">
            <a:spAutoFit/>
          </a:bodyPr>
          <a:lstStyle/>
          <a:p>
            <a:r>
              <a:rPr lang="en-US" sz="1200" dirty="0"/>
              <a:t>Exhibit 3.2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lnSpcReduction="10000"/>
          </a:bodyPr>
          <a:lstStyle/>
          <a:p>
            <a:r>
              <a:rPr lang="en-US" dirty="0"/>
              <a:t>Expected demand next month is 100 units</a:t>
            </a:r>
          </a:p>
          <a:p>
            <a:r>
              <a:rPr lang="en-US" dirty="0"/>
              <a:t>Standard deviation is 20 units</a:t>
            </a:r>
          </a:p>
          <a:p>
            <a:r>
              <a:rPr lang="en-US" dirty="0"/>
              <a:t>If start month with 100 units, there is a 50 percent chance of a stockout</a:t>
            </a:r>
          </a:p>
          <a:p>
            <a:pPr lvl="1"/>
            <a:r>
              <a:rPr lang="en-US" dirty="0"/>
              <a:t>Would expect a stockout six months out of the year</a:t>
            </a:r>
          </a:p>
          <a:p>
            <a:r>
              <a:rPr lang="en-US" dirty="0"/>
              <a:t>To have a 95 percent chance of not running out, would need to carry 1.64 standard deviations of safety stock</a:t>
            </a:r>
          </a:p>
          <a:p>
            <a:pPr lvl="1"/>
            <a:r>
              <a:rPr lang="en-US" dirty="0"/>
              <a:t>1.64 x 20 = 32.8</a:t>
            </a:r>
          </a:p>
          <a:p>
            <a:r>
              <a:rPr lang="en-US" dirty="0"/>
              <a:t>Would still order a month’s worth each time, but would schedule the receipt to have 33 units in inventory when the order arrives</a:t>
            </a:r>
          </a:p>
          <a:p>
            <a:pPr lvl="1"/>
            <a:r>
              <a:rPr lang="en-US" dirty="0"/>
              <a:t>Would now expect a stockout 0.6 month per year or one out of every 20 months</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30</a:t>
            </a:fld>
            <a:endParaRPr lang="en-US" dirty="0"/>
          </a:p>
        </p:txBody>
      </p:sp>
    </p:spTree>
    <p:extLst>
      <p:ext uri="{BB962C8B-B14F-4D97-AF65-F5344CB8AC3E}">
        <p14:creationId xmlns:p14="http://schemas.microsoft.com/office/powerpoint/2010/main" val="191929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Fixed-Order Quantity Model with Safety Stock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A fixed–order quantity system perpetually monitors the inventory level and places a new order when stock reaches some level, R</a:t>
                </a:r>
              </a:p>
              <a:p>
                <a:r>
                  <a:rPr lang="en-US" dirty="0"/>
                  <a:t>The danger of stockout in this model occurs only during the lead time</a:t>
                </a:r>
              </a:p>
              <a:p>
                <a:r>
                  <a:rPr lang="en-US" dirty="0"/>
                  <a:t>The amount of safety stock depends on the service level desired</a:t>
                </a:r>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𝑧</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𝐿</m:t>
                        </m:r>
                      </m:sub>
                    </m:sSub>
                  </m:oMath>
                </a14:m>
                <a:endParaRPr lang="en-US" b="0" dirty="0"/>
              </a:p>
              <a:p>
                <a:pPr lvl="1"/>
                <a:r>
                  <a:rPr lang="en-US" dirty="0"/>
                  <a:t>R = Reorder point in units</a:t>
                </a:r>
              </a:p>
              <a:p>
                <a:pPr lvl="1"/>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𝑑</m:t>
                        </m:r>
                      </m:e>
                    </m:acc>
                  </m:oMath>
                </a14:m>
                <a:r>
                  <a:rPr lang="en-US" dirty="0"/>
                  <a:t> = Average daily demand</a:t>
                </a:r>
              </a:p>
              <a:p>
                <a:pPr lvl="1"/>
                <a:r>
                  <a:rPr lang="en-US" dirty="0"/>
                  <a:t>L Lead time in days</a:t>
                </a:r>
              </a:p>
              <a:p>
                <a:pPr lvl="1"/>
                <a:r>
                  <a:rPr lang="en-US" dirty="0"/>
                  <a:t>z = Number of standard deviations for a specified service level</a:t>
                </a:r>
              </a:p>
              <a:p>
                <a:pPr lvl="1"/>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𝐿</m:t>
                        </m:r>
                      </m:sub>
                    </m:sSub>
                  </m:oMath>
                </a14:m>
                <a:r>
                  <a:rPr lang="en-US" dirty="0"/>
                  <a:t> = Standard deviation of usage during lead 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16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31</a:t>
            </a:fld>
            <a:endParaRPr lang="en-US" dirty="0"/>
          </a:p>
        </p:txBody>
      </p:sp>
    </p:spTree>
    <p:extLst>
      <p:ext uri="{BB962C8B-B14F-4D97-AF65-F5344CB8AC3E}">
        <p14:creationId xmlns:p14="http://schemas.microsoft.com/office/powerpoint/2010/main" val="2143212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Fixed–Order Quantity Model</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32</a:t>
            </a:fld>
            <a:endParaRPr lang="en-US" dirty="0"/>
          </a:p>
        </p:txBody>
      </p:sp>
      <p:sp>
        <p:nvSpPr>
          <p:cNvPr id="6" name="TextBox 5"/>
          <p:cNvSpPr txBox="1"/>
          <p:nvPr/>
        </p:nvSpPr>
        <p:spPr>
          <a:xfrm>
            <a:off x="0" y="6572864"/>
            <a:ext cx="2514600" cy="276999"/>
          </a:xfrm>
          <a:prstGeom prst="rect">
            <a:avLst/>
          </a:prstGeom>
          <a:noFill/>
        </p:spPr>
        <p:txBody>
          <a:bodyPr wrap="square" rtlCol="0">
            <a:spAutoFit/>
          </a:bodyPr>
          <a:lstStyle/>
          <a:p>
            <a:r>
              <a:rPr lang="en-US" sz="1200" dirty="0"/>
              <a:t>Exhibit 20.7</a:t>
            </a:r>
          </a:p>
        </p:txBody>
      </p:sp>
      <p:pic>
        <p:nvPicPr>
          <p:cNvPr id="8" name="Content Placeholder 7"/>
          <p:cNvPicPr>
            <a:picLocks noGrp="1" noChangeAspect="1"/>
          </p:cNvPicPr>
          <p:nvPr>
            <p:ph idx="1"/>
          </p:nvPr>
        </p:nvPicPr>
        <p:blipFill>
          <a:blip r:embed="rId2"/>
          <a:stretch>
            <a:fillRect/>
          </a:stretch>
        </p:blipFill>
        <p:spPr>
          <a:xfrm>
            <a:off x="457200" y="2363237"/>
            <a:ext cx="8229600" cy="3350725"/>
          </a:xfrm>
          <a:prstGeom prst="rect">
            <a:avLst/>
          </a:prstGeom>
        </p:spPr>
      </p:pic>
    </p:spTree>
    <p:extLst>
      <p:ext uri="{BB962C8B-B14F-4D97-AF65-F5344CB8AC3E}">
        <p14:creationId xmlns:p14="http://schemas.microsoft.com/office/powerpoint/2010/main" val="3577683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20.4: Order Quantity and Reorder Point</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85000" lnSpcReduction="10000"/>
              </a:bodyPr>
              <a:lstStyle/>
              <a:p>
                <a:r>
                  <a:rPr lang="en-US" dirty="0"/>
                  <a:t>Daily demand is normally distributed with a mean of 60 and a daily standard deviation of 7</a:t>
                </a:r>
              </a:p>
              <a:p>
                <a:r>
                  <a:rPr lang="en-US" dirty="0"/>
                  <a:t>Lead time is six days</a:t>
                </a:r>
              </a:p>
              <a:p>
                <a:r>
                  <a:rPr lang="en-US" dirty="0"/>
                  <a:t>Order cost is $10</a:t>
                </a:r>
              </a:p>
              <a:p>
                <a:r>
                  <a:rPr lang="en-US" dirty="0"/>
                  <a:t>Holding cost is 50¢ per unit</a:t>
                </a:r>
              </a:p>
              <a:p>
                <a:r>
                  <a:rPr lang="en-US" dirty="0"/>
                  <a:t>Sales occur over 365 days</a:t>
                </a:r>
              </a:p>
              <a:p>
                <a:r>
                  <a:rPr lang="en-US" dirty="0"/>
                  <a:t>Wish 95 percent chance of not stocking out (service level)</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𝑜𝑝𝑡</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𝐷𝑆</m:t>
                            </m:r>
                          </m:num>
                          <m:den>
                            <m:r>
                              <a:rPr lang="en-US" b="0" i="1" smtClean="0">
                                <a:latin typeface="Cambria Math" panose="02040503050406030204" pitchFamily="18" charset="0"/>
                              </a:rPr>
                              <m:t>𝐻</m:t>
                            </m:r>
                          </m:den>
                        </m:f>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60</m:t>
                                </m:r>
                              </m:e>
                            </m:d>
                            <m:r>
                              <a:rPr lang="en-US" b="0" i="1" smtClean="0">
                                <a:latin typeface="Cambria Math" panose="02040503050406030204" pitchFamily="18" charset="0"/>
                              </a:rPr>
                              <m:t>365</m:t>
                            </m:r>
                            <m:d>
                              <m:dPr>
                                <m:ctrlPr>
                                  <a:rPr lang="en-US" b="0" i="1" smtClean="0">
                                    <a:latin typeface="Cambria Math" panose="02040503050406030204" pitchFamily="18" charset="0"/>
                                  </a:rPr>
                                </m:ctrlPr>
                              </m:dPr>
                              <m:e>
                                <m:r>
                                  <a:rPr lang="en-US" b="0" i="1" smtClean="0">
                                    <a:latin typeface="Cambria Math" panose="02040503050406030204" pitchFamily="18" charset="0"/>
                                  </a:rPr>
                                  <m:t>10</m:t>
                                </m:r>
                              </m:e>
                            </m:d>
                          </m:num>
                          <m:den>
                            <m:r>
                              <a:rPr lang="en-US" b="0" i="1" smtClean="0">
                                <a:latin typeface="Cambria Math" panose="02040503050406030204" pitchFamily="18" charset="0"/>
                              </a:rPr>
                              <m:t>0.50</m:t>
                            </m:r>
                          </m:den>
                        </m:f>
                      </m:e>
                    </m:rad>
                    <m:r>
                      <a:rPr lang="en-US" b="0" i="1" smtClean="0">
                        <a:latin typeface="Cambria Math" panose="02040503050406030204" pitchFamily="18" charset="0"/>
                      </a:rPr>
                      <m:t>=936</m:t>
                    </m:r>
                  </m:oMath>
                </a14:m>
                <a:endParaRPr lang="en-US" dirty="0"/>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𝐿</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nary>
                          <m:naryPr>
                            <m:chr m:val="∑"/>
                            <m:subHide m:val="on"/>
                            <m:supHide m:val="on"/>
                            <m:ctrlPr>
                              <a:rPr lang="en-US" i="1">
                                <a:latin typeface="Cambria Math" panose="02040503050406030204" pitchFamily="18" charset="0"/>
                              </a:rPr>
                            </m:ctrlPr>
                          </m:naryPr>
                          <m:sub/>
                          <m:sup/>
                          <m:e>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𝑑</m:t>
                                </m:r>
                              </m:sub>
                              <m:sup>
                                <m:r>
                                  <a:rPr lang="en-US" b="0" i="1" smtClean="0">
                                    <a:latin typeface="Cambria Math" panose="02040503050406030204" pitchFamily="18" charset="0"/>
                                  </a:rPr>
                                  <m:t>2</m:t>
                                </m:r>
                              </m:sup>
                            </m:sSubSup>
                          </m:e>
                        </m:nary>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e>
                          <m:sup>
                            <m:r>
                              <a:rPr lang="en-US" b="0" i="1" smtClean="0">
                                <a:latin typeface="Cambria Math" panose="02040503050406030204" pitchFamily="18" charset="0"/>
                              </a:rPr>
                              <m:t>2</m:t>
                            </m:r>
                          </m:sup>
                        </m:sSup>
                      </m:e>
                    </m:rad>
                    <m:r>
                      <a:rPr lang="en-US" b="0" i="1" smtClean="0">
                        <a:latin typeface="Cambria Math" panose="02040503050406030204" pitchFamily="18" charset="0"/>
                      </a:rPr>
                      <m:t>=17.15</m:t>
                    </m:r>
                  </m:oMath>
                </a14:m>
                <a:endParaRPr lang="en-US" dirty="0"/>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𝑑</m:t>
                        </m:r>
                      </m:e>
                    </m:acc>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𝑧</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𝐿</m:t>
                        </m:r>
                      </m:sub>
                    </m:sSub>
                    <m:r>
                      <a:rPr lang="en-US" b="0" i="1" smtClean="0">
                        <a:latin typeface="Cambria Math" panose="02040503050406030204" pitchFamily="18" charset="0"/>
                      </a:rPr>
                      <m:t>=60</m:t>
                    </m:r>
                    <m:d>
                      <m:dPr>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+1.64</m:t>
                    </m:r>
                    <m:d>
                      <m:dPr>
                        <m:ctrlPr>
                          <a:rPr lang="en-US" b="0" i="1" smtClean="0">
                            <a:latin typeface="Cambria Math" panose="02040503050406030204" pitchFamily="18" charset="0"/>
                          </a:rPr>
                        </m:ctrlPr>
                      </m:dPr>
                      <m:e>
                        <m:r>
                          <a:rPr lang="en-US" b="0" i="1" smtClean="0">
                            <a:latin typeface="Cambria Math" panose="02040503050406030204" pitchFamily="18" charset="0"/>
                          </a:rPr>
                          <m:t>17.15</m:t>
                        </m:r>
                      </m:e>
                    </m:d>
                    <m:r>
                      <a:rPr lang="en-US" b="0" i="1" smtClean="0">
                        <a:latin typeface="Cambria Math" panose="02040503050406030204" pitchFamily="18" charset="0"/>
                      </a:rPr>
                      <m:t>=388</m:t>
                    </m:r>
                  </m:oMath>
                </a14:m>
                <a:endParaRPr lang="en-US" dirty="0"/>
              </a:p>
              <a:p>
                <a:r>
                  <a:rPr lang="en-US" dirty="0"/>
                  <a:t>Policy: place an order for 936 units whenever stock falls to 388 units</a:t>
                </a:r>
              </a:p>
              <a:p>
                <a:pPr lvl="1"/>
                <a:r>
                  <a:rPr lang="en-US" dirty="0"/>
                  <a:t>This results in a 95% probability of not stocking out during the lead time</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2"/>
                <a:stretch>
                  <a:fillRect l="-370" t="-1250" b="-25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r>
              <a:rPr lang="en-US"/>
              <a:t>20-</a:t>
            </a:r>
            <a:fld id="{DF6CBDF5-A82E-4824-87DB-DB26BAD749B6}" type="slidenum">
              <a:rPr lang="en-US" smtClean="0"/>
              <a:pPr>
                <a:defRPr/>
              </a:pPr>
              <a:t>33</a:t>
            </a:fld>
            <a:endParaRPr lang="en-US" dirty="0"/>
          </a:p>
        </p:txBody>
      </p:sp>
    </p:spTree>
    <p:extLst>
      <p:ext uri="{BB962C8B-B14F-4D97-AF65-F5344CB8AC3E}">
        <p14:creationId xmlns:p14="http://schemas.microsoft.com/office/powerpoint/2010/main" val="2837998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Fixed-Time Period Model</a:t>
            </a:r>
          </a:p>
        </p:txBody>
      </p:sp>
      <p:sp>
        <p:nvSpPr>
          <p:cNvPr id="3" name="Content Placeholder 2"/>
          <p:cNvSpPr>
            <a:spLocks noGrp="1"/>
          </p:cNvSpPr>
          <p:nvPr>
            <p:ph idx="1"/>
          </p:nvPr>
        </p:nvSpPr>
        <p:spPr/>
        <p:txBody>
          <a:bodyPr/>
          <a:lstStyle/>
          <a:p>
            <a:r>
              <a:rPr lang="en-US" dirty="0"/>
              <a:t>Inventory is counted only at particular times</a:t>
            </a:r>
          </a:p>
          <a:p>
            <a:pPr lvl="1"/>
            <a:r>
              <a:rPr lang="en-US" dirty="0"/>
              <a:t>Such as every week or every month</a:t>
            </a:r>
          </a:p>
          <a:p>
            <a:r>
              <a:rPr lang="en-US" dirty="0"/>
              <a:t>Desirable when vendors make routine visits to customers and take orders for their complete line of products</a:t>
            </a:r>
          </a:p>
          <a:p>
            <a:pPr lvl="1"/>
            <a:r>
              <a:rPr lang="en-US" dirty="0"/>
              <a:t>Or when buyers want to combine orders to save transportation costs</a:t>
            </a:r>
          </a:p>
          <a:p>
            <a:r>
              <a:rPr lang="en-US" dirty="0"/>
              <a:t>Order quantities that vary from period to period, depending on the usage rates</a:t>
            </a:r>
          </a:p>
          <a:p>
            <a:r>
              <a:rPr lang="en-US" dirty="0"/>
              <a:t>Generally require higher levels of safety stock</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34</a:t>
            </a:fld>
            <a:endParaRPr lang="en-US" dirty="0"/>
          </a:p>
        </p:txBody>
      </p:sp>
    </p:spTree>
    <p:extLst>
      <p:ext uri="{BB962C8B-B14F-4D97-AF65-F5344CB8AC3E}">
        <p14:creationId xmlns:p14="http://schemas.microsoft.com/office/powerpoint/2010/main" val="3307915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Fixed–Time Period Model with Safety Stock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14:m>
                  <m:oMath xmlns:m="http://schemas.openxmlformats.org/officeDocument/2006/math">
                    <m:r>
                      <a:rPr lang="en-US" sz="2000" b="0" i="1" smtClean="0">
                        <a:latin typeface="Cambria Math" panose="02040503050406030204" pitchFamily="18" charset="0"/>
                      </a:rPr>
                      <m:t>𝑆𝑎𝑓𝑒𝑡𝑦</m:t>
                    </m:r>
                    <m:r>
                      <a:rPr lang="en-US" sz="2000" b="0" i="1" smtClean="0">
                        <a:latin typeface="Cambria Math" panose="02040503050406030204" pitchFamily="18" charset="0"/>
                      </a:rPr>
                      <m:t> </m:t>
                    </m:r>
                    <m:r>
                      <a:rPr lang="en-US" sz="2000" b="0" i="1" smtClean="0">
                        <a:latin typeface="Cambria Math" panose="02040503050406030204" pitchFamily="18" charset="0"/>
                      </a:rPr>
                      <m:t>𝑠𝑡𝑜𝑐𝑘</m:t>
                    </m:r>
                    <m:r>
                      <a:rPr lang="en-US" sz="2000" b="0" i="1" smtClean="0">
                        <a:latin typeface="Cambria Math" panose="02040503050406030204" pitchFamily="18" charset="0"/>
                      </a:rPr>
                      <m:t>=</m:t>
                    </m:r>
                    <m:r>
                      <a:rPr lang="en-US" sz="2000" b="0" i="1" smtClean="0">
                        <a:latin typeface="Cambria Math" panose="02040503050406030204" pitchFamily="18" charset="0"/>
                      </a:rPr>
                      <m:t>𝑧</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𝐿</m:t>
                        </m:r>
                      </m:sub>
                    </m:sSub>
                  </m:oMath>
                </a14:m>
                <a:endParaRPr lang="en-US" sz="2000" dirty="0"/>
              </a:p>
              <a:p>
                <a14:m>
                  <m:oMath xmlns:m="http://schemas.openxmlformats.org/officeDocument/2006/math">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𝑂</m:t>
                          </m:r>
                          <m:r>
                            <a:rPr lang="en-US" sz="2000" b="0" i="1" smtClean="0">
                              <a:latin typeface="Cambria Math" panose="02040503050406030204" pitchFamily="18" charset="0"/>
                            </a:rPr>
                            <m:t>𝑟𝑑𝑒𝑟</m:t>
                          </m:r>
                        </m:e>
                      </m:mr>
                      <m:mr>
                        <m:e>
                          <m:r>
                            <a:rPr lang="en-US" sz="2000" b="0" i="1" smtClean="0">
                              <a:latin typeface="Cambria Math" panose="02040503050406030204" pitchFamily="18" charset="0"/>
                            </a:rPr>
                            <m:t>𝑞𝑢𝑎𝑛𝑡𝑖𝑡𝑦</m:t>
                          </m:r>
                        </m:e>
                      </m:mr>
                      <m:mr>
                        <m:e>
                          <m:r>
                            <a:rPr lang="en-US" sz="2000" b="0" i="1" smtClean="0">
                              <a:latin typeface="Cambria Math" panose="02040503050406030204" pitchFamily="18" charset="0"/>
                            </a:rPr>
                            <m:t>𝑞</m:t>
                          </m:r>
                        </m:e>
                      </m:mr>
                    </m:m>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mr>
                      <m:mr>
                        <m:e/>
                      </m:mr>
                      <m:mr>
                        <m:e>
                          <m:r>
                            <a:rPr lang="en-US" sz="2000" b="0" i="1" smtClean="0">
                              <a:latin typeface="Cambria Math" panose="02040503050406030204" pitchFamily="18" charset="0"/>
                            </a:rPr>
                            <m:t>=</m:t>
                          </m:r>
                        </m:e>
                      </m:mr>
                    </m:m>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𝐴</m:t>
                          </m:r>
                          <m:r>
                            <a:rPr lang="en-US" sz="2000" b="0" i="1" smtClean="0">
                              <a:latin typeface="Cambria Math" panose="02040503050406030204" pitchFamily="18" charset="0"/>
                            </a:rPr>
                            <m:t>𝑣𝑒𝑟𝑎𝑔𝑒</m:t>
                          </m:r>
                          <m:r>
                            <a:rPr lang="en-US" sz="2000" b="0" i="1" smtClean="0">
                              <a:latin typeface="Cambria Math" panose="02040503050406030204" pitchFamily="18" charset="0"/>
                            </a:rPr>
                            <m:t> </m:t>
                          </m:r>
                          <m:r>
                            <a:rPr lang="en-US" sz="2000" b="0" i="1" smtClean="0">
                              <a:latin typeface="Cambria Math" panose="02040503050406030204" pitchFamily="18" charset="0"/>
                            </a:rPr>
                            <m:t>𝑑𝑒𝑚𝑎𝑛𝑑</m:t>
                          </m:r>
                          <m:r>
                            <a:rPr lang="en-US" sz="2000" b="0" i="1" smtClean="0">
                              <a:latin typeface="Cambria Math" panose="02040503050406030204" pitchFamily="18" charset="0"/>
                            </a:rPr>
                            <m:t> </m:t>
                          </m:r>
                          <m:r>
                            <a:rPr lang="en-US" sz="2000" b="0" i="1" smtClean="0">
                              <a:latin typeface="Cambria Math" panose="02040503050406030204" pitchFamily="18" charset="0"/>
                            </a:rPr>
                            <m:t>𝑜𝑣𝑒𝑟</m:t>
                          </m:r>
                        </m:e>
                      </m:mr>
                      <m:mr>
                        <m:e>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𝑣𝑢𝑙𝑛𝑒𝑟𝑎𝑏𝑙𝑒</m:t>
                          </m:r>
                          <m:r>
                            <a:rPr lang="en-US" sz="2000" b="0" i="1" smtClean="0">
                              <a:latin typeface="Cambria Math" panose="02040503050406030204" pitchFamily="18" charset="0"/>
                            </a:rPr>
                            <m:t> </m:t>
                          </m:r>
                          <m:r>
                            <a:rPr lang="en-US" sz="2000" b="0" i="1" smtClean="0">
                              <a:latin typeface="Cambria Math" panose="02040503050406030204" pitchFamily="18" charset="0"/>
                            </a:rPr>
                            <m:t>𝑝𝑒𝑟𝑖𝑜𝑑</m:t>
                          </m:r>
                        </m:e>
                      </m:mr>
                      <m:m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𝑑</m:t>
                              </m:r>
                            </m:e>
                          </m:acc>
                          <m:d>
                            <m:dPr>
                              <m:ctrlPr>
                                <a:rPr lang="en-US" sz="2000" i="1" smtClean="0">
                                  <a:latin typeface="Cambria Math" panose="02040503050406030204" pitchFamily="18" charset="0"/>
                                </a:rPr>
                              </m:ctrlPr>
                            </m:dPr>
                            <m:e>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𝐿</m:t>
                              </m:r>
                            </m:e>
                          </m:d>
                        </m:e>
                      </m:mr>
                    </m:m>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mr>
                      <m:mr>
                        <m:e/>
                      </m:mr>
                      <m:mr>
                        <m:e>
                          <m:r>
                            <a:rPr lang="en-US" sz="2000" b="0" i="1" smtClean="0">
                              <a:latin typeface="Cambria Math" panose="02040503050406030204" pitchFamily="18" charset="0"/>
                            </a:rPr>
                            <m:t>+</m:t>
                          </m:r>
                        </m:e>
                      </m:mr>
                    </m:m>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𝑆</m:t>
                          </m:r>
                          <m:r>
                            <a:rPr lang="en-US" sz="2000" b="0" i="1" smtClean="0">
                              <a:latin typeface="Cambria Math" panose="02040503050406030204" pitchFamily="18" charset="0"/>
                            </a:rPr>
                            <m:t>𝑎𝑓𝑒𝑡𝑦</m:t>
                          </m:r>
                        </m:e>
                      </m:mr>
                      <m:mr>
                        <m:e>
                          <m:r>
                            <a:rPr lang="en-US" sz="2000" b="0" i="1" smtClean="0">
                              <a:latin typeface="Cambria Math" panose="02040503050406030204" pitchFamily="18" charset="0"/>
                            </a:rPr>
                            <m:t>𝑠𝑡𝑜𝑐𝑘</m:t>
                          </m:r>
                        </m:e>
                      </m:mr>
                      <m:mr>
                        <m:e>
                          <m:r>
                            <a:rPr lang="en-US" sz="2000" b="0" i="1" smtClean="0">
                              <a:latin typeface="Cambria Math" panose="02040503050406030204" pitchFamily="18" charset="0"/>
                            </a:rPr>
                            <m:t>𝑧</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𝐿</m:t>
                              </m:r>
                            </m:sub>
                          </m:sSub>
                        </m:e>
                      </m:mr>
                    </m:m>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m:t>
                          </m:r>
                        </m:e>
                      </m:mr>
                      <m:mr>
                        <m:e/>
                      </m:mr>
                      <m:mr>
                        <m:e>
                          <m:r>
                            <a:rPr lang="en-US" sz="2000" b="0" i="1" smtClean="0">
                              <a:latin typeface="Cambria Math" panose="02040503050406030204" pitchFamily="18" charset="0"/>
                            </a:rPr>
                            <m:t>−</m:t>
                          </m:r>
                        </m:e>
                      </m:mr>
                    </m:m>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𝐼</m:t>
                          </m:r>
                          <m:r>
                            <a:rPr lang="en-US" sz="2000" b="0" i="1" smtClean="0">
                              <a:latin typeface="Cambria Math" panose="02040503050406030204" pitchFamily="18" charset="0"/>
                            </a:rPr>
                            <m:t>𝑛𝑣𝑒𝑛𝑡𝑜𝑟𝑦</m:t>
                          </m:r>
                          <m:r>
                            <a:rPr lang="en-US" sz="2000" b="0" i="1" smtClean="0">
                              <a:latin typeface="Cambria Math" panose="02040503050406030204" pitchFamily="18" charset="0"/>
                            </a:rPr>
                            <m:t> </m:t>
                          </m:r>
                          <m:r>
                            <a:rPr lang="en-US" sz="2000" b="0" i="1" smtClean="0">
                              <a:latin typeface="Cambria Math" panose="02040503050406030204" pitchFamily="18" charset="0"/>
                            </a:rPr>
                            <m:t>𝑐𝑢𝑟𝑟𝑒𝑛𝑡𝑙𝑦</m:t>
                          </m:r>
                        </m:e>
                      </m:mr>
                      <m:mr>
                        <m:e>
                          <m:r>
                            <a:rPr lang="en-US" sz="2000" b="0" i="1" smtClean="0">
                              <a:latin typeface="Cambria Math" panose="02040503050406030204" pitchFamily="18" charset="0"/>
                            </a:rPr>
                            <m:t>𝑜𝑛</m:t>
                          </m:r>
                          <m:r>
                            <a:rPr lang="en-US" sz="2000" b="0" i="1" smtClean="0">
                              <a:latin typeface="Cambria Math" panose="02040503050406030204" pitchFamily="18" charset="0"/>
                            </a:rPr>
                            <m:t> </m:t>
                          </m:r>
                          <m:r>
                            <a:rPr lang="en-US" sz="2000" b="0" i="1" smtClean="0">
                              <a:latin typeface="Cambria Math" panose="02040503050406030204" pitchFamily="18" charset="0"/>
                            </a:rPr>
                            <m:t>h𝑎𝑛𝑑</m:t>
                          </m:r>
                        </m:e>
                      </m:mr>
                      <m:mr>
                        <m:e>
                          <m:r>
                            <a:rPr lang="en-US" sz="2000" b="0" i="1" smtClean="0">
                              <a:latin typeface="Cambria Math" panose="02040503050406030204" pitchFamily="18" charset="0"/>
                            </a:rPr>
                            <m:t>𝐼</m:t>
                          </m:r>
                        </m:e>
                      </m:mr>
                    </m:m>
                  </m:oMath>
                </a14:m>
                <a:endParaRPr lang="en-US" sz="2000" dirty="0"/>
              </a:p>
              <a:p>
                <a:endParaRPr lang="en-US" sz="2000" dirty="0"/>
              </a:p>
              <a:p>
                <a:r>
                  <a:rPr lang="en-US" sz="2000" dirty="0"/>
                  <a:t>q = Quantity to be ordered</a:t>
                </a:r>
              </a:p>
              <a:p>
                <a:r>
                  <a:rPr lang="en-US" sz="2000" dirty="0"/>
                  <a:t>T = The number of days between reviews</a:t>
                </a:r>
              </a:p>
              <a:p>
                <a:r>
                  <a:rPr lang="en-US" sz="2000" dirty="0"/>
                  <a:t>L = Lead time in days</a:t>
                </a:r>
              </a:p>
              <a:p>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𝑑</m:t>
                        </m:r>
                      </m:e>
                    </m:acc>
                  </m:oMath>
                </a14:m>
                <a:r>
                  <a:rPr lang="en-US" sz="2000" dirty="0"/>
                  <a:t> = Forecast average daily demand</a:t>
                </a:r>
              </a:p>
              <a:p>
                <a:r>
                  <a:rPr lang="en-US" sz="2000" dirty="0"/>
                  <a:t>z = Number of standard deviations for a specified service probability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35</a:t>
            </a:fld>
            <a:endParaRPr lang="en-US" dirty="0"/>
          </a:p>
        </p:txBody>
      </p:sp>
    </p:spTree>
    <p:extLst>
      <p:ext uri="{BB962C8B-B14F-4D97-AF65-F5344CB8AC3E}">
        <p14:creationId xmlns:p14="http://schemas.microsoft.com/office/powerpoint/2010/main" val="585529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dirty="0"/>
              <a:t>Fixed-Time Period Inventory Model</a:t>
            </a:r>
          </a:p>
        </p:txBody>
      </p:sp>
      <p:sp>
        <p:nvSpPr>
          <p:cNvPr id="3" name="Slide Number Placeholder 2"/>
          <p:cNvSpPr>
            <a:spLocks noGrp="1"/>
          </p:cNvSpPr>
          <p:nvPr>
            <p:ph type="sldNum" sz="quarter" idx="12"/>
          </p:nvPr>
        </p:nvSpPr>
        <p:spPr/>
        <p:txBody>
          <a:bodyPr>
            <a:normAutofit/>
          </a:bodyPr>
          <a:lstStyle/>
          <a:p>
            <a:pPr>
              <a:defRPr/>
            </a:pPr>
            <a:r>
              <a:rPr lang="en-US" dirty="0"/>
              <a:t>20-</a:t>
            </a:r>
            <a:fld id="{40E34998-34A3-4B94-A2D5-5614D03673F2}" type="slidenum">
              <a:rPr lang="en-US"/>
              <a:pPr>
                <a:defRPr/>
              </a:pPr>
              <a:t>36</a:t>
            </a:fld>
            <a:endParaRPr lang="en-US" dirty="0"/>
          </a:p>
        </p:txBody>
      </p:sp>
      <p:sp>
        <p:nvSpPr>
          <p:cNvPr id="11" name="TextBox 10"/>
          <p:cNvSpPr txBox="1"/>
          <p:nvPr/>
        </p:nvSpPr>
        <p:spPr>
          <a:xfrm>
            <a:off x="0" y="6572864"/>
            <a:ext cx="2514600" cy="276999"/>
          </a:xfrm>
          <a:prstGeom prst="rect">
            <a:avLst/>
          </a:prstGeom>
          <a:noFill/>
        </p:spPr>
        <p:txBody>
          <a:bodyPr wrap="square" rtlCol="0">
            <a:spAutoFit/>
          </a:bodyPr>
          <a:lstStyle/>
          <a:p>
            <a:r>
              <a:rPr lang="en-US" sz="1200" dirty="0"/>
              <a:t>Exhibit 20.8</a:t>
            </a:r>
          </a:p>
        </p:txBody>
      </p:sp>
      <p:pic>
        <p:nvPicPr>
          <p:cNvPr id="7" name="Picture 2"/>
          <p:cNvPicPr>
            <a:picLocks noGrp="1" noChangeAspect="1" noChangeArrowheads="1"/>
          </p:cNvPicPr>
          <p:nvPr>
            <p:ph idx="1"/>
          </p:nvPr>
        </p:nvPicPr>
        <p:blipFill>
          <a:blip r:embed="rId3"/>
          <a:srcRect/>
          <a:stretch>
            <a:fillRect/>
          </a:stretch>
        </p:blipFill>
        <p:spPr bwMode="auto">
          <a:xfrm>
            <a:off x="457200" y="2550543"/>
            <a:ext cx="8229600" cy="297611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20.5: Quantity to Order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Daily demand is 10 with a standard deviation of 3</a:t>
                </a:r>
              </a:p>
              <a:p>
                <a:r>
                  <a:rPr lang="en-US" sz="2000" dirty="0"/>
                  <a:t>Review period is 30 days</a:t>
                </a:r>
              </a:p>
              <a:p>
                <a:r>
                  <a:rPr lang="en-US" sz="2000" dirty="0"/>
                  <a:t>Lead time is 14 days</a:t>
                </a:r>
              </a:p>
              <a:p>
                <a:r>
                  <a:rPr lang="en-US" sz="2000" dirty="0"/>
                  <a:t>Want a 98 percent service level</a:t>
                </a:r>
              </a:p>
              <a:p>
                <a:r>
                  <a:rPr lang="en-US" sz="2000" dirty="0"/>
                  <a:t>Currently 150 on hand</a:t>
                </a:r>
              </a:p>
              <a:p>
                <a:r>
                  <a:rPr lang="en-US" sz="2000" dirty="0"/>
                  <a:t>How many to order?</a:t>
                </a:r>
              </a:p>
              <a:p>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𝐿</m:t>
                            </m:r>
                          </m:e>
                        </m:d>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𝑑</m:t>
                            </m:r>
                          </m:sub>
                          <m:sup>
                            <m:r>
                              <a:rPr lang="en-US" sz="2000" b="0" i="1" smtClean="0">
                                <a:latin typeface="Cambria Math" panose="02040503050406030204" pitchFamily="18" charset="0"/>
                              </a:rPr>
                              <m:t>2</m:t>
                            </m:r>
                          </m:sup>
                        </m:sSubSup>
                      </m:e>
                    </m:ra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30+14</m:t>
                            </m:r>
                          </m:e>
                        </m:d>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e>
                            </m:d>
                          </m:e>
                          <m:sup>
                            <m:r>
                              <a:rPr lang="en-US" sz="2000" b="0" i="1" smtClean="0">
                                <a:latin typeface="Cambria Math" panose="02040503050406030204" pitchFamily="18" charset="0"/>
                              </a:rPr>
                              <m:t>2</m:t>
                            </m:r>
                          </m:sup>
                        </m:sSup>
                      </m:e>
                    </m:rad>
                    <m:r>
                      <a:rPr lang="en-US" sz="2000" b="0" i="1" smtClean="0">
                        <a:latin typeface="Cambria Math" panose="02040503050406030204" pitchFamily="18" charset="0"/>
                      </a:rPr>
                      <m:t>=19.90</m:t>
                    </m:r>
                  </m:oMath>
                </a14:m>
                <a:endParaRPr lang="en-US" sz="2000" dirty="0"/>
              </a:p>
              <a:p>
                <a14:m>
                  <m:oMath xmlns:m="http://schemas.openxmlformats.org/officeDocument/2006/math">
                    <m:r>
                      <a:rPr lang="en-US" sz="2000" b="0" i="1" smtClean="0">
                        <a:latin typeface="Cambria Math" panose="02040503050406030204" pitchFamily="18" charset="0"/>
                      </a:rPr>
                      <m:t>𝑞</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𝑑</m:t>
                        </m:r>
                      </m:e>
                    </m:acc>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𝐿</m:t>
                        </m:r>
                      </m:e>
                    </m:d>
                    <m:r>
                      <a:rPr lang="en-US" sz="2000" b="0" i="1" smtClean="0">
                        <a:latin typeface="Cambria Math" panose="02040503050406030204" pitchFamily="18" charset="0"/>
                      </a:rPr>
                      <m:t>+</m:t>
                    </m:r>
                    <m:r>
                      <a:rPr lang="en-US" sz="2000" b="0" i="1" smtClean="0">
                        <a:latin typeface="Cambria Math" panose="02040503050406030204" pitchFamily="18" charset="0"/>
                      </a:rPr>
                      <m:t>𝑧</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𝐿</m:t>
                        </m:r>
                      </m:sub>
                    </m:sSub>
                    <m:r>
                      <a:rPr lang="en-US" sz="2000" b="0" i="1" smtClean="0">
                        <a:latin typeface="Cambria Math" panose="02040503050406030204" pitchFamily="18" charset="0"/>
                      </a:rPr>
                      <m:t>−</m:t>
                    </m:r>
                    <m:r>
                      <a:rPr lang="en-US" sz="2000" b="0" i="1" smtClean="0">
                        <a:latin typeface="Cambria Math" panose="02040503050406030204" pitchFamily="18" charset="0"/>
                      </a:rPr>
                      <m:t>𝐼</m:t>
                    </m:r>
                    <m:r>
                      <a:rPr lang="en-US" sz="2000" b="0" i="1" smtClean="0">
                        <a:latin typeface="Cambria Math" panose="02040503050406030204" pitchFamily="18" charset="0"/>
                      </a:rPr>
                      <m:t>=10</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30+14</m:t>
                        </m:r>
                      </m:e>
                    </m:d>
                    <m:r>
                      <a:rPr lang="en-US" sz="2000" b="0" i="1" smtClean="0">
                        <a:latin typeface="Cambria Math" panose="02040503050406030204" pitchFamily="18" charset="0"/>
                      </a:rPr>
                      <m:t>+2.05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19.9</m:t>
                        </m:r>
                      </m:e>
                    </m:d>
                    <m:r>
                      <a:rPr lang="en-US" sz="2000" b="0" i="1" smtClean="0">
                        <a:latin typeface="Cambria Math" panose="02040503050406030204" pitchFamily="18" charset="0"/>
                      </a:rPr>
                      <m:t>−150=331</m:t>
                    </m:r>
                  </m:oMath>
                </a14:m>
                <a:endParaRPr lang="en-US" sz="2000" dirty="0"/>
              </a:p>
              <a:p>
                <a:r>
                  <a:rPr lang="en-US" sz="2000" dirty="0"/>
                  <a:t>To ensure a 98 percent probability of not stocking out, order 331 units at this review period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70" t="-625"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37</a:t>
            </a:fld>
            <a:endParaRPr lang="en-US" dirty="0"/>
          </a:p>
        </p:txBody>
      </p:sp>
    </p:spTree>
    <p:extLst>
      <p:ext uri="{BB962C8B-B14F-4D97-AF65-F5344CB8AC3E}">
        <p14:creationId xmlns:p14="http://schemas.microsoft.com/office/powerpoint/2010/main" val="401999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Turn Calculation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14:m>
                  <m:oMath xmlns:m="http://schemas.openxmlformats.org/officeDocument/2006/math">
                    <m:r>
                      <a:rPr lang="en-US" b="0" i="1" smtClean="0">
                        <a:latin typeface="Cambria Math" panose="02040503050406030204" pitchFamily="18" charset="0"/>
                      </a:rPr>
                      <m:t>𝐼𝑛𝑣𝑒𝑛𝑡𝑜𝑟𝑦</m:t>
                    </m:r>
                    <m:r>
                      <a:rPr lang="en-US" b="0" i="1" smtClean="0">
                        <a:latin typeface="Cambria Math" panose="02040503050406030204" pitchFamily="18" charset="0"/>
                      </a:rPr>
                      <m:t> </m:t>
                    </m:r>
                    <m:r>
                      <a:rPr lang="en-US" b="0" i="1" smtClean="0">
                        <a:latin typeface="Cambria Math" panose="02040503050406030204" pitchFamily="18" charset="0"/>
                      </a:rPr>
                      <m:t>𝑡𝑢𝑟𝑛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𝐶𝑜𝑠𝑡</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𝑔𝑜𝑜𝑑𝑠</m:t>
                        </m:r>
                        <m:r>
                          <a:rPr lang="en-US" b="0" i="1" smtClean="0">
                            <a:latin typeface="Cambria Math" panose="02040503050406030204" pitchFamily="18" charset="0"/>
                          </a:rPr>
                          <m:t> </m:t>
                        </m:r>
                        <m:r>
                          <a:rPr lang="en-US" b="0" i="1" smtClean="0">
                            <a:latin typeface="Cambria Math" panose="02040503050406030204" pitchFamily="18" charset="0"/>
                          </a:rPr>
                          <m:t>𝑠𝑜𝑙𝑑</m:t>
                        </m:r>
                      </m:num>
                      <m:den>
                        <m:r>
                          <a:rPr lang="en-US" b="0" i="1" smtClean="0">
                            <a:latin typeface="Cambria Math" panose="02040503050406030204" pitchFamily="18" charset="0"/>
                          </a:rPr>
                          <m:t>𝐴𝑣𝑒𝑟𝑎𝑔𝑒</m:t>
                        </m:r>
                        <m:r>
                          <a:rPr lang="en-US" b="0" i="1" smtClean="0">
                            <a:latin typeface="Cambria Math" panose="02040503050406030204" pitchFamily="18" charset="0"/>
                          </a:rPr>
                          <m:t> </m:t>
                        </m:r>
                        <m:r>
                          <a:rPr lang="en-US" b="0" i="1" smtClean="0">
                            <a:latin typeface="Cambria Math" panose="02040503050406030204" pitchFamily="18" charset="0"/>
                          </a:rPr>
                          <m:t>𝑖𝑛𝑣𝑒𝑛𝑡𝑜𝑟𝑦</m:t>
                        </m:r>
                        <m:r>
                          <a:rPr lang="en-US" b="0" i="1" smtClean="0">
                            <a:latin typeface="Cambria Math" panose="02040503050406030204" pitchFamily="18" charset="0"/>
                          </a:rPr>
                          <m:t> </m:t>
                        </m:r>
                        <m:r>
                          <a:rPr lang="en-US" b="0" i="1" smtClean="0">
                            <a:latin typeface="Cambria Math" panose="02040503050406030204" pitchFamily="18" charset="0"/>
                          </a:rPr>
                          <m:t>𝑣𝑎𝑙𝑢𝑒</m:t>
                        </m:r>
                      </m:den>
                    </m:f>
                  </m:oMath>
                </a14:m>
                <a:endParaRPr lang="en-US" dirty="0"/>
              </a:p>
              <a:p>
                <a:r>
                  <a:rPr lang="en-US" b="1" dirty="0"/>
                  <a:t>Average inventory</a:t>
                </a:r>
                <a:r>
                  <a:rPr lang="en-US" dirty="0"/>
                  <a:t>: expected amount of inventory over time</a:t>
                </a:r>
              </a:p>
              <a:p>
                <a:pPr lvl="1"/>
                <a14:m>
                  <m:oMath xmlns:m="http://schemas.openxmlformats.org/officeDocument/2006/math">
                    <m:r>
                      <a:rPr lang="en-US" b="0" i="1" smtClean="0">
                        <a:latin typeface="Cambria Math" panose="02040503050406030204" pitchFamily="18" charset="0"/>
                      </a:rPr>
                      <m:t>𝐴𝑣𝑒𝑟𝑎𝑔𝑒</m:t>
                    </m:r>
                    <m:r>
                      <a:rPr lang="en-US" b="0" i="1" smtClean="0">
                        <a:latin typeface="Cambria Math" panose="02040503050406030204" pitchFamily="18" charset="0"/>
                      </a:rPr>
                      <m:t> </m:t>
                    </m:r>
                    <m:r>
                      <a:rPr lang="en-US" b="0" i="1" smtClean="0">
                        <a:latin typeface="Cambria Math" panose="02040503050406030204" pitchFamily="18" charset="0"/>
                      </a:rPr>
                      <m:t>𝑖𝑛𝑣𝑒𝑛𝑡𝑜𝑟𝑦</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𝑠𝑠</m:t>
                        </m:r>
                      </m:e>
                    </m:d>
                  </m:oMath>
                </a14:m>
                <a:endParaRPr lang="en-US" dirty="0"/>
              </a:p>
              <a:p>
                <a:pPr lvl="2"/>
                <a:r>
                  <a:rPr lang="en-US" dirty="0"/>
                  <a:t>Q = Order quantity</a:t>
                </a:r>
              </a:p>
              <a:p>
                <a:pPr lvl="2"/>
                <a:r>
                  <a:rPr lang="en-US" dirty="0"/>
                  <a:t>SS = Safety stock</a:t>
                </a:r>
              </a:p>
              <a:p>
                <a:pPr lvl="1"/>
                <a14:m>
                  <m:oMath xmlns:m="http://schemas.openxmlformats.org/officeDocument/2006/math">
                    <m:r>
                      <a:rPr lang="en-US" i="1">
                        <a:latin typeface="Cambria Math" panose="02040503050406030204" pitchFamily="18" charset="0"/>
                      </a:rPr>
                      <m:t>𝐴𝑣𝑒𝑟𝑎𝑔𝑒</m:t>
                    </m:r>
                    <m:r>
                      <a:rPr lang="en-US" i="1">
                        <a:latin typeface="Cambria Math" panose="02040503050406030204" pitchFamily="18" charset="0"/>
                      </a:rPr>
                      <m:t> </m:t>
                    </m:r>
                    <m:r>
                      <a:rPr lang="en-US" i="1">
                        <a:latin typeface="Cambria Math" panose="02040503050406030204" pitchFamily="18" charset="0"/>
                      </a:rPr>
                      <m:t>𝑖𝑛𝑣𝑒𝑛𝑡𝑜𝑟𝑦</m:t>
                    </m:r>
                    <m:r>
                      <a:rPr lang="en-US" b="0" i="1" smtClean="0">
                        <a:latin typeface="Cambria Math" panose="02040503050406030204" pitchFamily="18" charset="0"/>
                      </a:rPr>
                      <m:t> </m:t>
                    </m:r>
                    <m:r>
                      <a:rPr lang="en-US" b="0" i="1" smtClean="0">
                        <a:latin typeface="Cambria Math" panose="02040503050406030204" pitchFamily="18" charset="0"/>
                      </a:rPr>
                      <m:t>𝑣𝑎𝑙𝑢𝑒</m:t>
                    </m:r>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𝑠𝑠</m:t>
                        </m:r>
                      </m:e>
                    </m:d>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a:p>
                <a:pPr lvl="2"/>
                <a:r>
                  <a:rPr lang="en-US" dirty="0"/>
                  <a:t>C = Cost per unit</a:t>
                </a:r>
              </a:p>
              <a:p>
                <a:r>
                  <a:rPr lang="en-US" b="1" dirty="0"/>
                  <a:t>Inventory turn</a:t>
                </a:r>
                <a:r>
                  <a:rPr lang="en-US" dirty="0"/>
                  <a:t>: number of times inventory is cycled through over time</a:t>
                </a:r>
              </a:p>
              <a:p>
                <a:pPr lvl="1"/>
                <a:r>
                  <a:rPr lang="en-US" dirty="0"/>
                  <a:t>A measure of how efficiently inventory is used</a:t>
                </a:r>
              </a:p>
              <a:p>
                <a14:m>
                  <m:oMath xmlns:m="http://schemas.openxmlformats.org/officeDocument/2006/math">
                    <m:r>
                      <a:rPr lang="en-US" b="0" i="1" smtClean="0">
                        <a:latin typeface="Cambria Math" panose="02040503050406030204" pitchFamily="18" charset="0"/>
                      </a:rPr>
                      <m:t>𝐼𝑛𝑣𝑒𝑛𝑡𝑜𝑟𝑦</m:t>
                    </m:r>
                    <m:r>
                      <a:rPr lang="en-US" b="0" i="1" smtClean="0">
                        <a:latin typeface="Cambria Math" panose="02040503050406030204" pitchFamily="18" charset="0"/>
                      </a:rPr>
                      <m:t> </m:t>
                    </m:r>
                    <m:r>
                      <a:rPr lang="en-US" b="0" i="1" smtClean="0">
                        <a:latin typeface="Cambria Math" panose="02040503050406030204" pitchFamily="18" charset="0"/>
                      </a:rPr>
                      <m:t>𝑡𝑢𝑟𝑛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𝐷𝐶</m:t>
                        </m:r>
                      </m:num>
                      <m:den>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𝑆𝑆</m:t>
                            </m:r>
                          </m:e>
                        </m:d>
                        <m:r>
                          <a:rPr lang="en-US" b="0" i="1" smtClean="0">
                            <a:latin typeface="Cambria Math" panose="02040503050406030204" pitchFamily="18" charset="0"/>
                          </a:rPr>
                          <m:t>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𝑆𝑆</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38</a:t>
            </a:fld>
            <a:endParaRPr lang="en-US" dirty="0"/>
          </a:p>
        </p:txBody>
      </p:sp>
    </p:spTree>
    <p:extLst>
      <p:ext uri="{BB962C8B-B14F-4D97-AF65-F5344CB8AC3E}">
        <p14:creationId xmlns:p14="http://schemas.microsoft.com/office/powerpoint/2010/main" val="820808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20.6: Average Inventory</a:t>
            </a:r>
            <a:br>
              <a:rPr lang="en-US" dirty="0"/>
            </a:br>
            <a:r>
              <a:rPr lang="en-US" dirty="0"/>
              <a:t>Calculation—Fixed–Order Quantity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Annual demand = 1,000</a:t>
                </a:r>
              </a:p>
              <a:p>
                <a:r>
                  <a:rPr lang="en-US" dirty="0"/>
                  <a:t>Order quantity = 300</a:t>
                </a:r>
              </a:p>
              <a:p>
                <a:r>
                  <a:rPr lang="en-US" dirty="0"/>
                  <a:t>Safety stock = 40</a:t>
                </a:r>
              </a:p>
              <a:p>
                <a:endParaRPr lang="en-US" dirty="0"/>
              </a:p>
              <a:p>
                <a14:m>
                  <m:oMath xmlns:m="http://schemas.openxmlformats.org/officeDocument/2006/math">
                    <m:r>
                      <a:rPr lang="en-US" b="0" i="1" smtClean="0">
                        <a:latin typeface="Cambria Math" panose="02040503050406030204" pitchFamily="18" charset="0"/>
                      </a:rPr>
                      <m:t>𝐴𝑣𝑒𝑟𝑎𝑔𝑒</m:t>
                    </m:r>
                    <m:r>
                      <a:rPr lang="en-US" b="0" i="1" smtClean="0">
                        <a:latin typeface="Cambria Math" panose="02040503050406030204" pitchFamily="18" charset="0"/>
                      </a:rPr>
                      <m:t> </m:t>
                    </m:r>
                    <m:r>
                      <a:rPr lang="en-US" b="0" i="1" smtClean="0">
                        <a:latin typeface="Cambria Math" panose="02040503050406030204" pitchFamily="18" charset="0"/>
                      </a:rPr>
                      <m:t>𝑖𝑛𝑣𝑒𝑛𝑡𝑜𝑟𝑦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𝑆𝑆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300</m:t>
                        </m:r>
                      </m:num>
                      <m:den>
                        <m:r>
                          <a:rPr lang="en-US" b="0" i="1" smtClean="0">
                            <a:latin typeface="Cambria Math" panose="02040503050406030204" pitchFamily="18" charset="0"/>
                          </a:rPr>
                          <m:t>2</m:t>
                        </m:r>
                      </m:den>
                    </m:f>
                    <m:r>
                      <a:rPr lang="en-US" b="0" i="1" smtClean="0">
                        <a:latin typeface="Cambria Math" panose="02040503050406030204" pitchFamily="18" charset="0"/>
                      </a:rPr>
                      <m:t>+40=190 </m:t>
                    </m:r>
                    <m:r>
                      <a:rPr lang="en-US" b="0" i="1" smtClean="0">
                        <a:latin typeface="Cambria Math" panose="02040503050406030204" pitchFamily="18" charset="0"/>
                      </a:rPr>
                      <m:t>𝑢𝑛𝑖𝑡𝑠</m:t>
                    </m:r>
                  </m:oMath>
                </a14:m>
                <a:endParaRPr lang="en-US" dirty="0"/>
              </a:p>
              <a:p>
                <a14:m>
                  <m:oMath xmlns:m="http://schemas.openxmlformats.org/officeDocument/2006/math">
                    <m:r>
                      <a:rPr lang="en-US" b="0" i="1" smtClean="0">
                        <a:latin typeface="Cambria Math" panose="02040503050406030204" pitchFamily="18" charset="0"/>
                      </a:rPr>
                      <m:t>𝐼𝑛𝑣𝑒𝑛𝑡𝑜𝑟𝑦</m:t>
                    </m:r>
                    <m:r>
                      <a:rPr lang="en-US" b="0" i="1" smtClean="0">
                        <a:latin typeface="Cambria Math" panose="02040503050406030204" pitchFamily="18" charset="0"/>
                      </a:rPr>
                      <m:t> </m:t>
                    </m:r>
                    <m:r>
                      <a:rPr lang="en-US" b="0" i="1" smtClean="0">
                        <a:latin typeface="Cambria Math" panose="02040503050406030204" pitchFamily="18" charset="0"/>
                      </a:rPr>
                      <m:t>𝑡𝑢𝑟𝑛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𝑆𝑆</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1,000</m:t>
                        </m:r>
                      </m:num>
                      <m:den>
                        <m:r>
                          <a:rPr lang="en-US" b="0" i="1" smtClean="0">
                            <a:latin typeface="Cambria Math" panose="02040503050406030204" pitchFamily="18" charset="0"/>
                          </a:rPr>
                          <m:t>190</m:t>
                        </m:r>
                      </m:den>
                    </m:f>
                    <m:r>
                      <a:rPr lang="en-US" b="0" i="1" smtClean="0">
                        <a:latin typeface="Cambria Math" panose="02040503050406030204" pitchFamily="18" charset="0"/>
                      </a:rPr>
                      <m:t>=5.263 </m:t>
                    </m:r>
                    <m:r>
                      <a:rPr lang="en-US" b="0" i="1" smtClean="0">
                        <a:latin typeface="Cambria Math" panose="02040503050406030204" pitchFamily="18" charset="0"/>
                      </a:rPr>
                      <m:t>𝑡𝑢𝑟𝑛𝑠</m:t>
                    </m:r>
                    <m:r>
                      <a:rPr lang="en-US" b="0" i="1" smtClean="0">
                        <a:latin typeface="Cambria Math" panose="02040503050406030204" pitchFamily="18" charset="0"/>
                      </a:rPr>
                      <m:t> </m:t>
                    </m:r>
                    <m:r>
                      <a:rPr lang="en-US" b="0" i="1" smtClean="0">
                        <a:latin typeface="Cambria Math" panose="02040503050406030204" pitchFamily="18" charset="0"/>
                      </a:rPr>
                      <m:t>𝑝𝑒𝑟</m:t>
                    </m:r>
                    <m:r>
                      <a:rPr lang="en-US" b="0" i="1" smtClean="0">
                        <a:latin typeface="Cambria Math" panose="02040503050406030204" pitchFamily="18" charset="0"/>
                      </a:rPr>
                      <m:t> </m:t>
                    </m:r>
                    <m:r>
                      <a:rPr lang="en-US" b="0" i="1" smtClean="0">
                        <a:latin typeface="Cambria Math" panose="02040503050406030204" pitchFamily="18" charset="0"/>
                      </a:rPr>
                      <m:t>𝑦𝑒𝑎𝑟</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39</a:t>
            </a:fld>
            <a:endParaRPr lang="en-US" dirty="0"/>
          </a:p>
        </p:txBody>
      </p:sp>
    </p:spTree>
    <p:extLst>
      <p:ext uri="{BB962C8B-B14F-4D97-AF65-F5344CB8AC3E}">
        <p14:creationId xmlns:p14="http://schemas.microsoft.com/office/powerpoint/2010/main" val="104796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t>Inventory Models</a:t>
            </a:r>
          </a:p>
        </p:txBody>
      </p:sp>
      <p:graphicFrame>
        <p:nvGraphicFramePr>
          <p:cNvPr id="5" name="Content Placeholder 4"/>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normAutofit/>
          </a:bodyPr>
          <a:lstStyle/>
          <a:p>
            <a:pPr>
              <a:defRPr/>
            </a:pPr>
            <a:r>
              <a:rPr lang="en-US" dirty="0"/>
              <a:t>20-</a:t>
            </a:r>
            <a:fld id="{B0BC7DC7-C00F-4D2C-8DFE-FEAE06C32250}" type="slidenum">
              <a:rPr lang="en-US"/>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a:t>Inventory Models with Price Breaks</a:t>
            </a:r>
          </a:p>
        </p:txBody>
      </p:sp>
      <p:sp>
        <p:nvSpPr>
          <p:cNvPr id="83970" name="Content Placeholder 3"/>
          <p:cNvSpPr>
            <a:spLocks noGrp="1"/>
          </p:cNvSpPr>
          <p:nvPr>
            <p:ph idx="1"/>
          </p:nvPr>
        </p:nvSpPr>
        <p:spPr/>
        <p:txBody>
          <a:bodyPr/>
          <a:lstStyle/>
          <a:p>
            <a:r>
              <a:rPr lang="en-US" dirty="0"/>
              <a:t>Price varies with the order size</a:t>
            </a:r>
          </a:p>
          <a:p>
            <a:r>
              <a:rPr lang="en-US" dirty="0"/>
              <a:t>To find the lowest-cost, calculate the order quantity for each price and see if the quantity is feasible</a:t>
            </a:r>
          </a:p>
          <a:p>
            <a:pPr marL="731520" lvl="1" indent="-457200">
              <a:buFont typeface="+mj-lt"/>
              <a:buAutoNum type="arabicPeriod"/>
            </a:pPr>
            <a:r>
              <a:rPr lang="en-US" dirty="0"/>
              <a:t>Sort prices from lowest to highest and calculate the order quantity for each price until a feasible order quantity is found</a:t>
            </a:r>
          </a:p>
          <a:p>
            <a:pPr marL="731520" lvl="1" indent="-457200">
              <a:buFont typeface="+mj-lt"/>
              <a:buAutoNum type="arabicPeriod"/>
            </a:pPr>
            <a:r>
              <a:rPr lang="en-US" dirty="0"/>
              <a:t>If the first feasible order quantity is the lowest price, this is best; otherwise, calculate the total cost for the first feasible quantity and calculate total cost at each price lower than the first feasible order quantity</a:t>
            </a:r>
          </a:p>
        </p:txBody>
      </p:sp>
      <p:sp>
        <p:nvSpPr>
          <p:cNvPr id="3" name="Slide Number Placeholder 2"/>
          <p:cNvSpPr>
            <a:spLocks noGrp="1"/>
          </p:cNvSpPr>
          <p:nvPr>
            <p:ph type="sldNum" sz="quarter" idx="12"/>
          </p:nvPr>
        </p:nvSpPr>
        <p:spPr/>
        <p:txBody>
          <a:bodyPr/>
          <a:lstStyle/>
          <a:p>
            <a:r>
              <a:rPr lang="en-US"/>
              <a:t>20-</a:t>
            </a:r>
            <a:fld id="{ECA888F9-11CD-41A9-BB55-19A751327C7B}"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a:t>Inventory Models with Price Breaks</a:t>
            </a:r>
          </a:p>
        </p:txBody>
      </p:sp>
      <p:sp>
        <p:nvSpPr>
          <p:cNvPr id="3" name="Slide Number Placeholder 2"/>
          <p:cNvSpPr>
            <a:spLocks noGrp="1"/>
          </p:cNvSpPr>
          <p:nvPr>
            <p:ph type="sldNum" sz="quarter" idx="12"/>
          </p:nvPr>
        </p:nvSpPr>
        <p:spPr/>
        <p:txBody>
          <a:bodyPr/>
          <a:lstStyle/>
          <a:p>
            <a:r>
              <a:rPr lang="en-US"/>
              <a:t>20-</a:t>
            </a:r>
            <a:fld id="{27DF4798-7933-4D86-AD2F-AD058EC84F2F}" type="slidenum">
              <a:rPr lang="en-US" smtClean="0"/>
              <a:pPr/>
              <a:t>41</a:t>
            </a:fld>
            <a:endParaRPr lang="en-US" dirty="0"/>
          </a:p>
        </p:txBody>
      </p:sp>
      <p:sp>
        <p:nvSpPr>
          <p:cNvPr id="7" name="TextBox 6"/>
          <p:cNvSpPr txBox="1"/>
          <p:nvPr/>
        </p:nvSpPr>
        <p:spPr>
          <a:xfrm>
            <a:off x="0" y="6572864"/>
            <a:ext cx="2514600" cy="276999"/>
          </a:xfrm>
          <a:prstGeom prst="rect">
            <a:avLst/>
          </a:prstGeom>
          <a:noFill/>
        </p:spPr>
        <p:txBody>
          <a:bodyPr wrap="square" rtlCol="0">
            <a:spAutoFit/>
          </a:bodyPr>
          <a:lstStyle/>
          <a:p>
            <a:r>
              <a:rPr lang="en-US" sz="1200" dirty="0"/>
              <a:t>Exhibit 20.9</a:t>
            </a:r>
          </a:p>
        </p:txBody>
      </p:sp>
      <p:pic>
        <p:nvPicPr>
          <p:cNvPr id="8" name="Picture 2"/>
          <p:cNvPicPr>
            <a:picLocks noGrp="1" noChangeAspect="1" noChangeArrowheads="1"/>
          </p:cNvPicPr>
          <p:nvPr>
            <p:ph idx="1"/>
          </p:nvPr>
        </p:nvPicPr>
        <p:blipFill>
          <a:blip r:embed="rId3"/>
          <a:srcRect/>
          <a:stretch>
            <a:fillRect/>
          </a:stretch>
        </p:blipFill>
        <p:spPr bwMode="auto">
          <a:xfrm>
            <a:off x="457200" y="2337649"/>
            <a:ext cx="8229600" cy="340190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20.8: Price Break</a:t>
            </a:r>
          </a:p>
        </p:txBody>
      </p:sp>
      <p:sp>
        <p:nvSpPr>
          <p:cNvPr id="5" name="Content Placeholder 4"/>
          <p:cNvSpPr>
            <a:spLocks noGrp="1"/>
          </p:cNvSpPr>
          <p:nvPr>
            <p:ph idx="1"/>
          </p:nvPr>
        </p:nvSpPr>
        <p:spPr/>
        <p:txBody>
          <a:bodyPr>
            <a:normAutofit/>
          </a:bodyPr>
          <a:lstStyle/>
          <a:p>
            <a:r>
              <a:rPr lang="en-US" dirty="0"/>
              <a:t>Annual demand = 10,000</a:t>
            </a:r>
          </a:p>
          <a:p>
            <a:r>
              <a:rPr lang="en-US" dirty="0"/>
              <a:t>Order cost = $20</a:t>
            </a:r>
          </a:p>
          <a:p>
            <a:r>
              <a:rPr lang="en-US" dirty="0"/>
              <a:t>Hold cost is 20 percent of cost</a:t>
            </a:r>
          </a:p>
          <a:p>
            <a:r>
              <a:rPr lang="en-US" dirty="0"/>
              <a:t>Cost per unit…</a:t>
            </a:r>
          </a:p>
          <a:p>
            <a:pPr lvl="1"/>
            <a:r>
              <a:rPr lang="en-US" dirty="0"/>
              <a:t>0-499 units cost $5.</a:t>
            </a:r>
            <a:r>
              <a:rPr lang="en-US" baseline="30000" dirty="0"/>
              <a:t>00</a:t>
            </a:r>
          </a:p>
          <a:p>
            <a:pPr lvl="1"/>
            <a:r>
              <a:rPr lang="en-US" dirty="0"/>
              <a:t>500-999 units cost $4.</a:t>
            </a:r>
            <a:r>
              <a:rPr lang="en-US" baseline="30000" dirty="0"/>
              <a:t>50</a:t>
            </a:r>
          </a:p>
          <a:p>
            <a:pPr lvl="1"/>
            <a:r>
              <a:rPr lang="en-US" dirty="0"/>
              <a:t>1,000 units and up cost $3.</a:t>
            </a:r>
            <a:r>
              <a:rPr lang="en-US" baseline="30000" dirty="0"/>
              <a:t>90</a:t>
            </a:r>
          </a:p>
          <a:p>
            <a:pPr lvl="1"/>
            <a:endParaRPr lang="en-US" baseline="30000" dirty="0"/>
          </a:p>
          <a:p>
            <a:pPr lvl="1"/>
            <a:endParaRPr lang="en-US" baseline="30000" dirty="0"/>
          </a:p>
          <a:p>
            <a:pPr lvl="1"/>
            <a:endParaRPr lang="en-US" baseline="30000" dirty="0"/>
          </a:p>
          <a:p>
            <a:pPr lvl="1"/>
            <a:endParaRPr lang="en-US" baseline="30000" dirty="0"/>
          </a:p>
          <a:p>
            <a:pPr lvl="1"/>
            <a:endParaRPr lang="en-US" baseline="30000" dirty="0"/>
          </a:p>
          <a:p>
            <a:pPr lvl="1"/>
            <a:endParaRPr lang="en-US" baseline="30000" dirty="0"/>
          </a:p>
          <a:p>
            <a:r>
              <a:rPr lang="en-US" dirty="0"/>
              <a:t>Order 1,000 is optimal</a:t>
            </a:r>
          </a:p>
          <a:p>
            <a:endParaRPr lang="en-US" dirty="0"/>
          </a:p>
        </p:txBody>
      </p:sp>
      <p:sp>
        <p:nvSpPr>
          <p:cNvPr id="3" name="Slide Number Placeholder 2"/>
          <p:cNvSpPr>
            <a:spLocks noGrp="1"/>
          </p:cNvSpPr>
          <p:nvPr>
            <p:ph type="sldNum" sz="quarter" idx="12"/>
          </p:nvPr>
        </p:nvSpPr>
        <p:spPr/>
        <p:txBody>
          <a:bodyPr/>
          <a:lstStyle/>
          <a:p>
            <a:pPr>
              <a:defRPr/>
            </a:pPr>
            <a:r>
              <a:rPr lang="en-US"/>
              <a:t>20-</a:t>
            </a:r>
            <a:fld id="{DF6CBDF5-A82E-4824-87DB-DB26BAD749B6}" type="slidenum">
              <a:rPr lang="en-US" smtClean="0"/>
              <a:pPr>
                <a:defRPr/>
              </a:pPr>
              <a:t>42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57884570"/>
              </p:ext>
            </p:extLst>
          </p:nvPr>
        </p:nvGraphicFramePr>
        <p:xfrm>
          <a:off x="457200" y="4724400"/>
          <a:ext cx="7467600" cy="111252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370840">
                <a:tc>
                  <a:txBody>
                    <a:bodyPr/>
                    <a:lstStyle/>
                    <a:p>
                      <a:r>
                        <a:rPr lang="en-US" b="0" dirty="0">
                          <a:solidFill>
                            <a:schemeClr val="tx1"/>
                          </a:solidFill>
                        </a:rPr>
                        <a:t>C = $5.00</a:t>
                      </a:r>
                    </a:p>
                  </a:txBody>
                  <a:tcPr>
                    <a:noFill/>
                  </a:tcPr>
                </a:tc>
                <a:tc>
                  <a:txBody>
                    <a:bodyPr/>
                    <a:lstStyle/>
                    <a:p>
                      <a:r>
                        <a:rPr lang="en-US" b="0" dirty="0">
                          <a:solidFill>
                            <a:schemeClr val="tx1"/>
                          </a:solidFill>
                        </a:rPr>
                        <a:t>Q = 632</a:t>
                      </a:r>
                    </a:p>
                  </a:txBody>
                  <a:tcPr>
                    <a:noFill/>
                  </a:tcPr>
                </a:tc>
                <a:tc>
                  <a:txBody>
                    <a:bodyPr/>
                    <a:lstStyle/>
                    <a:p>
                      <a:r>
                        <a:rPr lang="en-US" b="0" dirty="0">
                          <a:solidFill>
                            <a:schemeClr val="tx1"/>
                          </a:solidFill>
                        </a:rPr>
                        <a:t>TC</a:t>
                      </a:r>
                      <a:r>
                        <a:rPr lang="en-US" b="0" baseline="-25000" dirty="0">
                          <a:solidFill>
                            <a:schemeClr val="tx1"/>
                          </a:solidFill>
                        </a:rPr>
                        <a:t>Q=499</a:t>
                      </a:r>
                      <a:r>
                        <a:rPr lang="en-US" b="0" dirty="0">
                          <a:solidFill>
                            <a:schemeClr val="tx1"/>
                          </a:solidFill>
                        </a:rPr>
                        <a:t> = $50,650</a:t>
                      </a:r>
                    </a:p>
                  </a:txBody>
                  <a:tcPr>
                    <a:noFill/>
                  </a:tcPr>
                </a:tc>
                <a:extLst>
                  <a:ext uri="{0D108BD9-81ED-4DB2-BD59-A6C34878D82A}">
                    <a16:rowId xmlns:a16="http://schemas.microsoft.com/office/drawing/2014/main" val="10000"/>
                  </a:ext>
                </a:extLst>
              </a:tr>
              <a:tr h="370840">
                <a:tc>
                  <a:txBody>
                    <a:bodyPr/>
                    <a:lstStyle/>
                    <a:p>
                      <a:r>
                        <a:rPr lang="en-US" dirty="0">
                          <a:solidFill>
                            <a:schemeClr val="tx1"/>
                          </a:solidFill>
                        </a:rPr>
                        <a:t>C = $4.50</a:t>
                      </a:r>
                    </a:p>
                  </a:txBody>
                  <a:tcPr>
                    <a:noFill/>
                  </a:tcPr>
                </a:tc>
                <a:tc>
                  <a:txBody>
                    <a:bodyPr/>
                    <a:lstStyle/>
                    <a:p>
                      <a:r>
                        <a:rPr lang="en-US" dirty="0">
                          <a:solidFill>
                            <a:schemeClr val="tx1"/>
                          </a:solidFill>
                        </a:rPr>
                        <a:t>Q = 667</a:t>
                      </a:r>
                    </a:p>
                  </a:txBody>
                  <a:tcPr>
                    <a:noFill/>
                  </a:tcPr>
                </a:tc>
                <a:tc>
                  <a:txBody>
                    <a:bodyPr/>
                    <a:lstStyle/>
                    <a:p>
                      <a:r>
                        <a:rPr lang="en-US" dirty="0">
                          <a:solidFill>
                            <a:schemeClr val="tx1"/>
                          </a:solidFill>
                        </a:rPr>
                        <a:t>TC</a:t>
                      </a:r>
                      <a:r>
                        <a:rPr lang="en-US" baseline="-25000" dirty="0">
                          <a:solidFill>
                            <a:schemeClr val="tx1"/>
                          </a:solidFill>
                        </a:rPr>
                        <a:t>Q=667</a:t>
                      </a:r>
                      <a:r>
                        <a:rPr lang="en-US" dirty="0">
                          <a:solidFill>
                            <a:schemeClr val="tx1"/>
                          </a:solidFill>
                        </a:rPr>
                        <a:t> = $45,600</a:t>
                      </a:r>
                    </a:p>
                  </a:txBody>
                  <a:tcPr>
                    <a:noFill/>
                  </a:tcPr>
                </a:tc>
                <a:extLst>
                  <a:ext uri="{0D108BD9-81ED-4DB2-BD59-A6C34878D82A}">
                    <a16:rowId xmlns:a16="http://schemas.microsoft.com/office/drawing/2014/main" val="10001"/>
                  </a:ext>
                </a:extLst>
              </a:tr>
              <a:tr h="370840">
                <a:tc>
                  <a:txBody>
                    <a:bodyPr/>
                    <a:lstStyle/>
                    <a:p>
                      <a:r>
                        <a:rPr lang="en-US" dirty="0">
                          <a:solidFill>
                            <a:schemeClr val="tx1"/>
                          </a:solidFill>
                        </a:rPr>
                        <a:t>C = $3.90</a:t>
                      </a:r>
                    </a:p>
                  </a:txBody>
                  <a:tcPr>
                    <a:noFill/>
                  </a:tcPr>
                </a:tc>
                <a:tc>
                  <a:txBody>
                    <a:bodyPr/>
                    <a:lstStyle/>
                    <a:p>
                      <a:r>
                        <a:rPr lang="en-US" dirty="0">
                          <a:solidFill>
                            <a:schemeClr val="tx1"/>
                          </a:solidFill>
                        </a:rPr>
                        <a:t>Q = 716</a:t>
                      </a:r>
                    </a:p>
                  </a:txBody>
                  <a:tcPr>
                    <a:noFill/>
                  </a:tcPr>
                </a:tc>
                <a:tc>
                  <a:txBody>
                    <a:bodyPr/>
                    <a:lstStyle/>
                    <a:p>
                      <a:r>
                        <a:rPr lang="en-US" dirty="0">
                          <a:solidFill>
                            <a:schemeClr val="tx1"/>
                          </a:solidFill>
                        </a:rPr>
                        <a:t>TC</a:t>
                      </a:r>
                      <a:r>
                        <a:rPr lang="en-US" baseline="-25000" dirty="0">
                          <a:solidFill>
                            <a:schemeClr val="tx1"/>
                          </a:solidFill>
                        </a:rPr>
                        <a:t>Q=1,000</a:t>
                      </a:r>
                      <a:r>
                        <a:rPr lang="en-US" dirty="0">
                          <a:solidFill>
                            <a:schemeClr val="tx1"/>
                          </a:solidFill>
                        </a:rPr>
                        <a:t> = $39,590</a:t>
                      </a:r>
                    </a:p>
                  </a:txBody>
                  <a:tcP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10712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Planning and Accuracy</a:t>
            </a:r>
          </a:p>
        </p:txBody>
      </p:sp>
      <p:sp>
        <p:nvSpPr>
          <p:cNvPr id="3" name="Content Placeholder 2"/>
          <p:cNvSpPr>
            <a:spLocks noGrp="1"/>
          </p:cNvSpPr>
          <p:nvPr>
            <p:ph idx="1"/>
          </p:nvPr>
        </p:nvSpPr>
        <p:spPr/>
        <p:txBody>
          <a:bodyPr/>
          <a:lstStyle/>
          <a:p>
            <a:r>
              <a:rPr lang="en-US" dirty="0"/>
              <a:t>Maintaining inventory takes time and costs money</a:t>
            </a:r>
          </a:p>
          <a:p>
            <a:r>
              <a:rPr lang="en-US" dirty="0"/>
              <a:t>Makes sense to focus on most important inventory items</a:t>
            </a:r>
          </a:p>
          <a:p>
            <a:r>
              <a:rPr lang="en-US" dirty="0" err="1"/>
              <a:t>Villefredo</a:t>
            </a:r>
            <a:r>
              <a:rPr lang="en-US" dirty="0"/>
              <a:t> Pareto found that 20 percent of the people controlled 80 percent of the wealth</a:t>
            </a:r>
          </a:p>
          <a:p>
            <a:pPr lvl="1"/>
            <a:r>
              <a:rPr lang="en-US" dirty="0"/>
              <a:t>Broadened and known as Pareto principle</a:t>
            </a:r>
          </a:p>
          <a:p>
            <a:r>
              <a:rPr lang="en-US" dirty="0"/>
              <a:t>Most inventory control situations involve so many items that it is not practical to model each item</a:t>
            </a:r>
          </a:p>
          <a:p>
            <a:r>
              <a:rPr lang="en-US" dirty="0"/>
              <a:t>ABC inventory classification scheme divides inventory items into three groupings</a:t>
            </a:r>
          </a:p>
          <a:p>
            <a:pPr marL="731520" lvl="1" indent="-457200">
              <a:buFont typeface="+mj-lt"/>
              <a:buAutoNum type="alphaUcPeriod"/>
            </a:pPr>
            <a:r>
              <a:rPr lang="en-US" dirty="0"/>
              <a:t>High dollar volume</a:t>
            </a:r>
          </a:p>
          <a:p>
            <a:pPr marL="731520" lvl="1" indent="-457200">
              <a:buFont typeface="+mj-lt"/>
              <a:buAutoNum type="alphaUcPeriod"/>
            </a:pPr>
            <a:r>
              <a:rPr lang="en-US" dirty="0"/>
              <a:t>Moderate dollar volume</a:t>
            </a:r>
          </a:p>
          <a:p>
            <a:pPr marL="731520" lvl="1" indent="-457200">
              <a:buFont typeface="+mj-lt"/>
              <a:buAutoNum type="alphaUcPeriod"/>
            </a:pPr>
            <a:r>
              <a:rPr lang="en-US" dirty="0"/>
              <a:t>Low dollar volume</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43</a:t>
            </a:fld>
            <a:endParaRPr lang="en-US" dirty="0"/>
          </a:p>
        </p:txBody>
      </p:sp>
    </p:spTree>
    <p:extLst>
      <p:ext uri="{BB962C8B-B14F-4D97-AF65-F5344CB8AC3E}">
        <p14:creationId xmlns:p14="http://schemas.microsoft.com/office/powerpoint/2010/main" val="398303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Annual Usage of Inventory by Value and ABC Grouping of Inventory Items</a:t>
            </a:r>
          </a:p>
        </p:txBody>
      </p:sp>
      <p:pic>
        <p:nvPicPr>
          <p:cNvPr id="3" name="Content Placeholder 2"/>
          <p:cNvPicPr>
            <a:picLocks noGrp="1" noChangeAspect="1"/>
          </p:cNvPicPr>
          <p:nvPr>
            <p:ph idx="1"/>
          </p:nvPr>
        </p:nvPicPr>
        <p:blipFill>
          <a:blip r:embed="rId2"/>
          <a:stretch>
            <a:fillRect/>
          </a:stretch>
        </p:blipFill>
        <p:spPr>
          <a:xfrm>
            <a:off x="1119165" y="1600200"/>
            <a:ext cx="6905669" cy="4876800"/>
          </a:xfrm>
          <a:prstGeom prst="rect">
            <a:avLst/>
          </a:prstGeom>
        </p:spPr>
      </p:pic>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44</a:t>
            </a:fld>
            <a:endParaRPr lang="en-US" dirty="0"/>
          </a:p>
        </p:txBody>
      </p:sp>
      <p:sp>
        <p:nvSpPr>
          <p:cNvPr id="8" name="TextBox 7"/>
          <p:cNvSpPr txBox="1"/>
          <p:nvPr/>
        </p:nvSpPr>
        <p:spPr>
          <a:xfrm>
            <a:off x="0" y="6572864"/>
            <a:ext cx="2514600" cy="276999"/>
          </a:xfrm>
          <a:prstGeom prst="rect">
            <a:avLst/>
          </a:prstGeom>
          <a:noFill/>
        </p:spPr>
        <p:txBody>
          <a:bodyPr wrap="square" rtlCol="0">
            <a:spAutoFit/>
          </a:bodyPr>
          <a:lstStyle/>
          <a:p>
            <a:r>
              <a:rPr lang="en-US" sz="1200" dirty="0"/>
              <a:t>Exhibit 20.11 A and B</a:t>
            </a:r>
          </a:p>
        </p:txBody>
      </p:sp>
    </p:spTree>
    <p:extLst>
      <p:ext uri="{BB962C8B-B14F-4D97-AF65-F5344CB8AC3E}">
        <p14:creationId xmlns:p14="http://schemas.microsoft.com/office/powerpoint/2010/main" val="2208171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ABC Inventory Classification Graphically</a:t>
            </a:r>
          </a:p>
        </p:txBody>
      </p:sp>
      <p:sp>
        <p:nvSpPr>
          <p:cNvPr id="3" name="Slide Number Placeholder 2"/>
          <p:cNvSpPr>
            <a:spLocks noGrp="1"/>
          </p:cNvSpPr>
          <p:nvPr>
            <p:ph type="sldNum" sz="quarter" idx="12"/>
          </p:nvPr>
        </p:nvSpPr>
        <p:spPr/>
        <p:txBody>
          <a:bodyPr/>
          <a:lstStyle/>
          <a:p>
            <a:pPr>
              <a:defRPr/>
            </a:pPr>
            <a:r>
              <a:rPr lang="en-US"/>
              <a:t>20-</a:t>
            </a:r>
            <a:fld id="{DF6CBDF5-A82E-4824-87DB-DB26BAD749B6}" type="slidenum">
              <a:rPr lang="en-US" smtClean="0"/>
              <a:pPr>
                <a:defRPr/>
              </a:pPr>
              <a:t>45</a:t>
            </a:fld>
            <a:endParaRPr lang="en-US" dirty="0"/>
          </a:p>
        </p:txBody>
      </p:sp>
      <p:sp>
        <p:nvSpPr>
          <p:cNvPr id="4" name="TextBox 3"/>
          <p:cNvSpPr txBox="1"/>
          <p:nvPr/>
        </p:nvSpPr>
        <p:spPr>
          <a:xfrm>
            <a:off x="0" y="6572864"/>
            <a:ext cx="2514600" cy="276999"/>
          </a:xfrm>
          <a:prstGeom prst="rect">
            <a:avLst/>
          </a:prstGeom>
          <a:noFill/>
        </p:spPr>
        <p:txBody>
          <a:bodyPr wrap="square" rtlCol="0">
            <a:spAutoFit/>
          </a:bodyPr>
          <a:lstStyle/>
          <a:p>
            <a:r>
              <a:rPr lang="en-US" sz="1200" dirty="0"/>
              <a:t>Exhibit 20.11 C</a:t>
            </a:r>
          </a:p>
        </p:txBody>
      </p:sp>
      <p:pic>
        <p:nvPicPr>
          <p:cNvPr id="7" name="Content Placeholder 6"/>
          <p:cNvPicPr>
            <a:picLocks noGrp="1" noChangeAspect="1"/>
          </p:cNvPicPr>
          <p:nvPr>
            <p:ph idx="1"/>
          </p:nvPr>
        </p:nvPicPr>
        <p:blipFill>
          <a:blip r:embed="rId2"/>
          <a:stretch>
            <a:fillRect/>
          </a:stretch>
        </p:blipFill>
        <p:spPr>
          <a:xfrm>
            <a:off x="457200" y="2689433"/>
            <a:ext cx="8229600" cy="2698333"/>
          </a:xfrm>
          <a:prstGeom prst="rect">
            <a:avLst/>
          </a:prstGeom>
        </p:spPr>
      </p:pic>
    </p:spTree>
    <p:extLst>
      <p:ext uri="{BB962C8B-B14F-4D97-AF65-F5344CB8AC3E}">
        <p14:creationId xmlns:p14="http://schemas.microsoft.com/office/powerpoint/2010/main" val="3941769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t>Inventory Management</a:t>
            </a:r>
          </a:p>
        </p:txBody>
      </p:sp>
      <p:sp>
        <p:nvSpPr>
          <p:cNvPr id="3" name="Slide Number Placeholder 2"/>
          <p:cNvSpPr>
            <a:spLocks noGrp="1"/>
          </p:cNvSpPr>
          <p:nvPr>
            <p:ph type="sldNum" sz="quarter" idx="12"/>
          </p:nvPr>
        </p:nvSpPr>
        <p:spPr/>
        <p:txBody>
          <a:bodyPr>
            <a:normAutofit/>
          </a:bodyPr>
          <a:lstStyle/>
          <a:p>
            <a:pPr>
              <a:defRPr/>
            </a:pPr>
            <a:r>
              <a:rPr lang="en-US" dirty="0"/>
              <a:t>20-</a:t>
            </a:r>
            <a:fld id="{A2FA9BCD-99AB-41D7-A10A-FAE599BBAFDB}" type="slidenum">
              <a:rPr lang="en-US"/>
              <a:pPr>
                <a:defRPr/>
              </a:pPr>
              <a:t>46</a:t>
            </a:fld>
            <a:endParaRPr lang="en-US" dirty="0"/>
          </a:p>
        </p:txBody>
      </p:sp>
      <p:sp>
        <p:nvSpPr>
          <p:cNvPr id="2" name="Content Placeholder 1"/>
          <p:cNvSpPr>
            <a:spLocks noGrp="1"/>
          </p:cNvSpPr>
          <p:nvPr>
            <p:ph idx="1"/>
          </p:nvPr>
        </p:nvSpPr>
        <p:spPr/>
        <p:txBody>
          <a:bodyPr/>
          <a:lstStyle/>
          <a:p>
            <a:pPr lvl="0"/>
            <a:r>
              <a:rPr lang="en-US" b="1" dirty="0"/>
              <a:t>Inventory accuracy:</a:t>
            </a:r>
            <a:r>
              <a:rPr lang="en-US" b="0" dirty="0"/>
              <a:t> ref</a:t>
            </a:r>
            <a:r>
              <a:rPr lang="en-US" dirty="0"/>
              <a:t>ers to how well the inventory records agree with physical count</a:t>
            </a:r>
          </a:p>
          <a:p>
            <a:pPr lvl="1"/>
            <a:r>
              <a:rPr lang="en-US" dirty="0"/>
              <a:t>How much error is acceptable?</a:t>
            </a:r>
          </a:p>
          <a:p>
            <a:pPr lvl="0"/>
            <a:r>
              <a:rPr lang="en-US" b="1" dirty="0"/>
              <a:t>Cycle counting:</a:t>
            </a:r>
            <a:r>
              <a:rPr lang="en-US" b="0" dirty="0"/>
              <a:t> a </a:t>
            </a:r>
            <a:r>
              <a:rPr lang="en-US" dirty="0"/>
              <a:t>physical inventory-taking technique in which inventory is counted on a frequent basis rather than once or twice a year</a:t>
            </a:r>
          </a:p>
          <a:p>
            <a:pPr marL="731520" lvl="1" indent="-457200">
              <a:buFont typeface="+mj-lt"/>
              <a:buAutoNum type="arabicPeriod"/>
            </a:pPr>
            <a:r>
              <a:rPr lang="en-US" dirty="0"/>
              <a:t>When the record shows a low/zero balance on hand</a:t>
            </a:r>
          </a:p>
          <a:p>
            <a:pPr marL="731520" lvl="1" indent="-457200">
              <a:buFont typeface="+mj-lt"/>
              <a:buAutoNum type="arabicPeriod"/>
            </a:pPr>
            <a:r>
              <a:rPr lang="en-US" dirty="0"/>
              <a:t>When record shows a positive balance but there has been a backorder</a:t>
            </a:r>
          </a:p>
          <a:p>
            <a:pPr marL="731520" lvl="1" indent="-457200">
              <a:buFont typeface="+mj-lt"/>
              <a:buAutoNum type="arabicPeriod"/>
            </a:pPr>
            <a:r>
              <a:rPr lang="en-US" dirty="0"/>
              <a:t>After some specified level of activity</a:t>
            </a:r>
          </a:p>
          <a:p>
            <a:pPr marL="731520" lvl="1" indent="-457200">
              <a:buFont typeface="+mj-lt"/>
              <a:buAutoNum type="arabicPeriod"/>
            </a:pPr>
            <a:r>
              <a:rPr lang="en-US" dirty="0"/>
              <a:t>To signal a review based on the importance of the item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US" dirty="0"/>
              <a:t>Inventory is expensive mainly due to storage, obsolescence, insurance, and the value of the money invested</a:t>
            </a:r>
          </a:p>
          <a:p>
            <a:r>
              <a:rPr lang="en-US" dirty="0"/>
              <a:t>The basic decisions are: (1) when should an item be ordered, and (2) how large should the order be</a:t>
            </a:r>
          </a:p>
          <a:p>
            <a:r>
              <a:rPr lang="en-US" dirty="0"/>
              <a:t>The main costs relevant to these models are(1) the cost of the item itself, (2) the cost to hold an item in inventory, (3) setup costs, (4) ordering costs, and (5) costs incurred when an item runs short</a:t>
            </a:r>
          </a:p>
          <a:p>
            <a:r>
              <a:rPr lang="en-US" dirty="0"/>
              <a:t>An inventory system provides a specific operating policy for managing items to be in stock</a:t>
            </a:r>
          </a:p>
          <a:p>
            <a:pPr lvl="1"/>
            <a:r>
              <a:rPr lang="en-US" dirty="0"/>
              <a:t>Single-period model—When an item is purchased only one time and it is expected that it will be used and then not reordered</a:t>
            </a:r>
          </a:p>
          <a:p>
            <a:pPr lvl="1"/>
            <a:r>
              <a:rPr lang="en-US" dirty="0"/>
              <a:t>Multiple-period models—When the item will be reordered and the intent is to maintain the item in stock</a:t>
            </a:r>
          </a:p>
          <a:p>
            <a:pPr lvl="1"/>
            <a:r>
              <a:rPr lang="en-US" dirty="0"/>
              <a:t>There are two basic types of multiple-period models, with the key distinction being what triggers the timing of the order placement</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47</a:t>
            </a:fld>
            <a:endParaRPr lang="en-US" dirty="0"/>
          </a:p>
        </p:txBody>
      </p:sp>
    </p:spTree>
    <p:extLst>
      <p:ext uri="{BB962C8B-B14F-4D97-AF65-F5344CB8AC3E}">
        <p14:creationId xmlns:p14="http://schemas.microsoft.com/office/powerpoint/2010/main" val="412466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sz="2000" dirty="0"/>
              <a:t>Continued</a:t>
            </a:r>
          </a:p>
        </p:txBody>
      </p:sp>
      <p:sp>
        <p:nvSpPr>
          <p:cNvPr id="3" name="Content Placeholder 2"/>
          <p:cNvSpPr>
            <a:spLocks noGrp="1"/>
          </p:cNvSpPr>
          <p:nvPr>
            <p:ph idx="1"/>
          </p:nvPr>
        </p:nvSpPr>
        <p:spPr/>
        <p:txBody>
          <a:bodyPr/>
          <a:lstStyle/>
          <a:p>
            <a:r>
              <a:rPr lang="en-US" dirty="0"/>
              <a:t>With the fixed–order quantity model, an order is placed when inventory drops to a low level called the reorder point</a:t>
            </a:r>
          </a:p>
          <a:p>
            <a:r>
              <a:rPr lang="en-US" dirty="0"/>
              <a:t>With the fixed–time period model, orders are placed at fixed intervals of time</a:t>
            </a:r>
          </a:p>
          <a:p>
            <a:r>
              <a:rPr lang="en-US" dirty="0"/>
              <a:t>Safety stock is extra inventory that is carried for protection in case the demand for an item is greater than expected</a:t>
            </a:r>
          </a:p>
          <a:p>
            <a:r>
              <a:rPr lang="en-US" dirty="0"/>
              <a:t>Inventory turn measures the expected number of times that average inventory is replaced over a year</a:t>
            </a:r>
          </a:p>
          <a:p>
            <a:r>
              <a:rPr lang="en-US" dirty="0"/>
              <a:t>One way to categorize inventory is ABC</a:t>
            </a:r>
          </a:p>
          <a:p>
            <a:r>
              <a:rPr lang="en-US" dirty="0"/>
              <a:t>Cycle counting is a useful method for scheduling the audit of each item carried in inventory</a:t>
            </a:r>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48</a:t>
            </a:fld>
            <a:endParaRPr lang="en-US" dirty="0"/>
          </a:p>
        </p:txBody>
      </p:sp>
    </p:spTree>
    <p:extLst>
      <p:ext uri="{BB962C8B-B14F-4D97-AF65-F5344CB8AC3E}">
        <p14:creationId xmlns:p14="http://schemas.microsoft.com/office/powerpoint/2010/main" val="2220773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Exam</a:t>
            </a:r>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US" dirty="0"/>
              <a:t>The model most appropriate for making a one-time purchase of an item</a:t>
            </a:r>
          </a:p>
          <a:p>
            <a:pPr marL="457200" indent="-457200">
              <a:buFont typeface="+mj-lt"/>
              <a:buAutoNum type="arabicPeriod"/>
            </a:pPr>
            <a:r>
              <a:rPr lang="en-US" dirty="0"/>
              <a:t>The model most appropriate when inventory is replenished only in fixed intervals of time—for example, on the first Monday of each month</a:t>
            </a:r>
          </a:p>
          <a:p>
            <a:pPr marL="457200" indent="-457200">
              <a:buFont typeface="+mj-lt"/>
              <a:buAutoNum type="arabicPeriod"/>
            </a:pPr>
            <a:r>
              <a:rPr lang="en-US" dirty="0"/>
              <a:t>The model most appropriate when a fixed amount must be purchased each time an order is placed</a:t>
            </a:r>
          </a:p>
          <a:p>
            <a:pPr marL="457200" indent="-457200">
              <a:buFont typeface="+mj-lt"/>
              <a:buAutoNum type="arabicPeriod"/>
            </a:pPr>
            <a:r>
              <a:rPr lang="en-US" dirty="0"/>
              <a:t>Term used to describe demand that is uncertain and needs to be forecast</a:t>
            </a:r>
          </a:p>
          <a:p>
            <a:pPr marL="457200" indent="-457200">
              <a:buFont typeface="+mj-lt"/>
              <a:buAutoNum type="arabicPeriod"/>
            </a:pPr>
            <a:r>
              <a:rPr lang="en-US" dirty="0"/>
              <a:t>If we take advantage of a quantity discount, would you expect your average inventory to go up or down</a:t>
            </a:r>
          </a:p>
          <a:p>
            <a:pPr lvl="1"/>
            <a:r>
              <a:rPr lang="en-US" dirty="0"/>
              <a:t>Assume that the probability of stocking out criterion stays the same</a:t>
            </a:r>
          </a:p>
          <a:p>
            <a:pPr marL="457200" indent="-457200">
              <a:buFont typeface="+mj-lt"/>
              <a:buAutoNum type="arabicPeriod"/>
            </a:pPr>
            <a:r>
              <a:rPr lang="en-US" dirty="0"/>
              <a:t>This is an inventory auditing technique where inventory levels are checked more frequently than one time </a:t>
            </a:r>
            <a:r>
              <a:rPr lang="en-US"/>
              <a:t>a year</a:t>
            </a:r>
            <a:endParaRPr lang="en-US" dirty="0"/>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pPr>
              <a:defRPr/>
            </a:pPr>
            <a:r>
              <a:rPr lang="en-US"/>
              <a:t>20-</a:t>
            </a:r>
            <a:fld id="{ECE663EC-6FF0-4938-A6B2-106AC0F4AF0C}" type="slidenum">
              <a:rPr lang="en-US" smtClean="0"/>
              <a:pPr>
                <a:defRPr/>
              </a:pPr>
              <a:t>49</a:t>
            </a:fld>
            <a:endParaRPr lang="en-US" dirty="0"/>
          </a:p>
        </p:txBody>
      </p:sp>
    </p:spTree>
    <p:extLst>
      <p:ext uri="{BB962C8B-B14F-4D97-AF65-F5344CB8AC3E}">
        <p14:creationId xmlns:p14="http://schemas.microsoft.com/office/powerpoint/2010/main" val="64178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t>Definitions</a:t>
            </a:r>
          </a:p>
        </p:txBody>
      </p:sp>
      <p:sp>
        <p:nvSpPr>
          <p:cNvPr id="24578" name="Content Placeholder 3"/>
          <p:cNvSpPr>
            <a:spLocks noGrp="1"/>
          </p:cNvSpPr>
          <p:nvPr>
            <p:ph idx="1"/>
          </p:nvPr>
        </p:nvSpPr>
        <p:spPr/>
        <p:txBody>
          <a:bodyPr>
            <a:normAutofit fontScale="92500" lnSpcReduction="20000"/>
          </a:bodyPr>
          <a:lstStyle/>
          <a:p>
            <a:r>
              <a:rPr lang="en-US" b="1" dirty="0"/>
              <a:t>Inventory</a:t>
            </a:r>
            <a:r>
              <a:rPr lang="en-US" dirty="0"/>
              <a:t>: the stock of any item or resource used in an organization</a:t>
            </a:r>
          </a:p>
          <a:p>
            <a:pPr lvl="1"/>
            <a:r>
              <a:rPr lang="en-US" dirty="0"/>
              <a:t>Includes raw materials, finished products, component parts, supplies, and work-in-process</a:t>
            </a:r>
          </a:p>
          <a:p>
            <a:pPr lvl="1"/>
            <a:r>
              <a:rPr lang="en-US" dirty="0"/>
              <a:t>Manufacturing inventory: refers to items that contribute to or become part of a firm’s product</a:t>
            </a:r>
          </a:p>
          <a:p>
            <a:r>
              <a:rPr lang="en-US" b="1" dirty="0"/>
              <a:t>Inventory system</a:t>
            </a:r>
            <a:r>
              <a:rPr lang="en-US" dirty="0"/>
              <a:t>: the set of policies and controls that monitor levels of inventory</a:t>
            </a:r>
          </a:p>
          <a:p>
            <a:pPr lvl="1"/>
            <a:r>
              <a:rPr lang="en-US" dirty="0"/>
              <a:t>Determines what levels should be maintained, when stock should be replenished, and how large orders should be</a:t>
            </a:r>
          </a:p>
          <a:p>
            <a:r>
              <a:rPr lang="en-US" b="1" dirty="0"/>
              <a:t>Manufacturing inventory</a:t>
            </a:r>
            <a:r>
              <a:rPr lang="en-US" dirty="0"/>
              <a:t>: items that contribute to or become part of a firm’s product output</a:t>
            </a:r>
          </a:p>
          <a:p>
            <a:pPr lvl="1"/>
            <a:r>
              <a:rPr lang="en-US" dirty="0"/>
              <a:t>Raw materials</a:t>
            </a:r>
          </a:p>
          <a:p>
            <a:pPr lvl="1"/>
            <a:r>
              <a:rPr lang="en-US" dirty="0"/>
              <a:t>Finished products</a:t>
            </a:r>
          </a:p>
          <a:p>
            <a:pPr lvl="1"/>
            <a:r>
              <a:rPr lang="en-US" dirty="0"/>
              <a:t>Component parts</a:t>
            </a:r>
          </a:p>
          <a:p>
            <a:pPr lvl="1"/>
            <a:r>
              <a:rPr lang="en-US" dirty="0"/>
              <a:t>Supplies</a:t>
            </a:r>
          </a:p>
          <a:p>
            <a:pPr lvl="1"/>
            <a:r>
              <a:rPr lang="en-US" dirty="0"/>
              <a:t>Work-in-process</a:t>
            </a:r>
          </a:p>
        </p:txBody>
      </p:sp>
      <p:sp>
        <p:nvSpPr>
          <p:cNvPr id="3" name="Slide Number Placeholder 2"/>
          <p:cNvSpPr>
            <a:spLocks noGrp="1"/>
          </p:cNvSpPr>
          <p:nvPr>
            <p:ph type="sldNum" sz="quarter" idx="12"/>
          </p:nvPr>
        </p:nvSpPr>
        <p:spPr/>
        <p:txBody>
          <a:bodyPr/>
          <a:lstStyle/>
          <a:p>
            <a:r>
              <a:rPr lang="en-US"/>
              <a:t>20-</a:t>
            </a:r>
            <a:fld id="{0DA38E53-4840-4482-8C12-ECEA717C243E}"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Purposes of Inventory</a:t>
            </a:r>
          </a:p>
        </p:txBody>
      </p:sp>
      <p:sp>
        <p:nvSpPr>
          <p:cNvPr id="3" name="Slide Number Placeholder 2"/>
          <p:cNvSpPr>
            <a:spLocks noGrp="1"/>
          </p:cNvSpPr>
          <p:nvPr>
            <p:ph type="sldNum" sz="quarter" idx="12"/>
          </p:nvPr>
        </p:nvSpPr>
        <p:spPr/>
        <p:txBody>
          <a:bodyPr>
            <a:normAutofit/>
          </a:bodyPr>
          <a:lstStyle/>
          <a:p>
            <a:pPr>
              <a:defRPr/>
            </a:pPr>
            <a:r>
              <a:rPr lang="en-US" dirty="0"/>
              <a:t>20-</a:t>
            </a:r>
            <a:fld id="{01869552-E090-4814-A951-C5D33BF9CD09}" type="slidenum">
              <a:rPr lang="en-US"/>
              <a:pPr>
                <a:defRPr/>
              </a:pPr>
              <a:t>6</a:t>
            </a:fld>
            <a:endParaRPr lang="en-US" dirty="0"/>
          </a:p>
        </p:txBody>
      </p:sp>
      <p:sp>
        <p:nvSpPr>
          <p:cNvPr id="2" name="Content Placeholder 1"/>
          <p:cNvSpPr>
            <a:spLocks noGrp="1"/>
          </p:cNvSpPr>
          <p:nvPr>
            <p:ph idx="1"/>
          </p:nvPr>
        </p:nvSpPr>
        <p:spPr/>
        <p:txBody>
          <a:bodyPr/>
          <a:lstStyle/>
          <a:p>
            <a:pPr marL="457200" lvl="0" indent="-457200">
              <a:buFont typeface="+mj-lt"/>
              <a:buAutoNum type="arabicPeriod"/>
            </a:pPr>
            <a:r>
              <a:rPr lang="en-US" dirty="0"/>
              <a:t>To maintain independence of operations</a:t>
            </a:r>
          </a:p>
          <a:p>
            <a:pPr marL="457200" lvl="0" indent="-457200">
              <a:buFont typeface="+mj-lt"/>
              <a:buAutoNum type="arabicPeriod"/>
            </a:pPr>
            <a:r>
              <a:rPr lang="en-US" dirty="0"/>
              <a:t>To meet variation in product demand</a:t>
            </a:r>
          </a:p>
          <a:p>
            <a:pPr marL="457200" lvl="0" indent="-457200">
              <a:buFont typeface="+mj-lt"/>
              <a:buAutoNum type="arabicPeriod"/>
            </a:pPr>
            <a:r>
              <a:rPr lang="en-US" dirty="0"/>
              <a:t>To allow flexibility in production scheduling</a:t>
            </a:r>
          </a:p>
          <a:p>
            <a:pPr marL="457200" lvl="0" indent="-457200">
              <a:buFont typeface="+mj-lt"/>
              <a:buAutoNum type="arabicPeriod"/>
            </a:pPr>
            <a:r>
              <a:rPr lang="en-US" dirty="0"/>
              <a:t>To provide a safeguard for variation in raw material delivery time</a:t>
            </a:r>
          </a:p>
          <a:p>
            <a:pPr marL="457200" lvl="0" indent="-457200">
              <a:buFont typeface="+mj-lt"/>
              <a:buAutoNum type="arabicPeriod"/>
            </a:pPr>
            <a:r>
              <a:rPr lang="en-US" dirty="0"/>
              <a:t>To take advantage of economic purchase order size</a:t>
            </a:r>
          </a:p>
          <a:p>
            <a:pPr marL="457200" lvl="0" indent="-457200">
              <a:buFont typeface="+mj-lt"/>
              <a:buAutoNum type="arabicPeriod"/>
            </a:pPr>
            <a:r>
              <a:rPr lang="en-US" dirty="0"/>
              <a:t>Many other domain-specific reasons</a:t>
            </a:r>
          </a:p>
          <a:p>
            <a:pPr lvl="1"/>
            <a:r>
              <a:rPr lang="en-US" dirty="0"/>
              <a:t>In-transit inventory</a:t>
            </a:r>
          </a:p>
          <a:p>
            <a:pPr lvl="1"/>
            <a:r>
              <a:rPr lang="en-US" dirty="0"/>
              <a:t>In anticipation of a price increase</a:t>
            </a:r>
          </a:p>
          <a:p>
            <a:pPr lvl="1"/>
            <a:r>
              <a:rPr lang="en-US" dirty="0"/>
              <a:t>Many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t>Inventory Costs</a:t>
            </a:r>
          </a:p>
        </p:txBody>
      </p:sp>
      <p:sp>
        <p:nvSpPr>
          <p:cNvPr id="3" name="Slide Number Placeholder 2"/>
          <p:cNvSpPr>
            <a:spLocks noGrp="1"/>
          </p:cNvSpPr>
          <p:nvPr>
            <p:ph type="sldNum" sz="quarter" idx="12"/>
          </p:nvPr>
        </p:nvSpPr>
        <p:spPr/>
        <p:txBody>
          <a:bodyPr>
            <a:normAutofit/>
          </a:bodyPr>
          <a:lstStyle/>
          <a:p>
            <a:pPr>
              <a:defRPr/>
            </a:pPr>
            <a:r>
              <a:rPr lang="en-US" dirty="0"/>
              <a:t>20-</a:t>
            </a:r>
            <a:fld id="{295166D5-8FDA-40CF-A347-2B7B4268971A}" type="slidenum">
              <a:rPr lang="en-US"/>
              <a:pPr>
                <a:defRPr/>
              </a:pPr>
              <a:t>7</a:t>
            </a:fld>
            <a:endParaRPr lang="en-US" dirty="0"/>
          </a:p>
        </p:txBody>
      </p:sp>
      <p:sp>
        <p:nvSpPr>
          <p:cNvPr id="2" name="Content Placeholder 1"/>
          <p:cNvSpPr>
            <a:spLocks noGrp="1"/>
          </p:cNvSpPr>
          <p:nvPr>
            <p:ph idx="1"/>
          </p:nvPr>
        </p:nvSpPr>
        <p:spPr/>
        <p:txBody>
          <a:bodyPr/>
          <a:lstStyle/>
          <a:p>
            <a:pPr marL="457200" indent="-457200">
              <a:buFont typeface="+mj-lt"/>
              <a:buAutoNum type="arabicPeriod"/>
            </a:pPr>
            <a:r>
              <a:rPr lang="en-US" dirty="0"/>
              <a:t>Holding (or carrying) costs</a:t>
            </a:r>
          </a:p>
          <a:p>
            <a:pPr lvl="1"/>
            <a:r>
              <a:rPr lang="en-US" dirty="0"/>
              <a:t>Costs for storage, handling, insurance, and so on</a:t>
            </a:r>
          </a:p>
          <a:p>
            <a:pPr marL="457200" indent="-457200">
              <a:buFont typeface="+mj-lt"/>
              <a:buAutoNum type="arabicPeriod"/>
            </a:pPr>
            <a:r>
              <a:rPr lang="en-US" dirty="0"/>
              <a:t>Setup (or production change) costs</a:t>
            </a:r>
          </a:p>
          <a:p>
            <a:pPr lvl="1"/>
            <a:r>
              <a:rPr lang="en-US" dirty="0"/>
              <a:t>Costs for arranging specific equipment setups, and so on</a:t>
            </a:r>
          </a:p>
          <a:p>
            <a:pPr marL="457200" indent="-457200">
              <a:buFont typeface="+mj-lt"/>
              <a:buAutoNum type="arabicPeriod"/>
            </a:pPr>
            <a:r>
              <a:rPr lang="en-US" dirty="0"/>
              <a:t>Ordering costs</a:t>
            </a:r>
          </a:p>
          <a:p>
            <a:pPr lvl="1"/>
            <a:r>
              <a:rPr lang="en-US" dirty="0"/>
              <a:t>Costs of placing an order</a:t>
            </a:r>
          </a:p>
          <a:p>
            <a:pPr marL="457200" indent="-457200">
              <a:buFont typeface="+mj-lt"/>
              <a:buAutoNum type="arabicPeriod"/>
            </a:pPr>
            <a:r>
              <a:rPr lang="en-US" dirty="0"/>
              <a:t>Shortage costs</a:t>
            </a:r>
          </a:p>
          <a:p>
            <a:pPr lvl="1"/>
            <a:r>
              <a:rPr lang="en-US" dirty="0"/>
              <a:t>Costs of running out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a:t>Inventory Control-System Design Matrix: Framework Describing Inventory Control Logic</a:t>
            </a:r>
          </a:p>
        </p:txBody>
      </p:sp>
      <p:sp>
        <p:nvSpPr>
          <p:cNvPr id="4" name="Slide Number Placeholder 3"/>
          <p:cNvSpPr>
            <a:spLocks noGrp="1"/>
          </p:cNvSpPr>
          <p:nvPr>
            <p:ph type="sldNum" sz="quarter" idx="12"/>
          </p:nvPr>
        </p:nvSpPr>
        <p:spPr/>
        <p:txBody>
          <a:bodyPr>
            <a:normAutofit/>
          </a:bodyPr>
          <a:lstStyle/>
          <a:p>
            <a:pPr>
              <a:defRPr/>
            </a:pPr>
            <a:r>
              <a:rPr lang="en-US" dirty="0"/>
              <a:t>20-</a:t>
            </a:r>
            <a:fld id="{DBFD3568-0987-4412-88E9-165D4524E352}" type="slidenum">
              <a:rPr lang="en-US"/>
              <a:pPr>
                <a:defRPr/>
              </a:pPr>
              <a:t>8</a:t>
            </a:fld>
            <a:endParaRPr lang="en-US" dirty="0"/>
          </a:p>
        </p:txBody>
      </p:sp>
      <p:pic>
        <p:nvPicPr>
          <p:cNvPr id="32771" name="Picture 2"/>
          <p:cNvPicPr>
            <a:picLocks noChangeAspect="1" noChangeArrowheads="1"/>
          </p:cNvPicPr>
          <p:nvPr/>
        </p:nvPicPr>
        <p:blipFill>
          <a:blip r:embed="rId3"/>
          <a:srcRect/>
          <a:stretch>
            <a:fillRect/>
          </a:stretch>
        </p:blipFill>
        <p:spPr bwMode="auto">
          <a:xfrm>
            <a:off x="317500" y="1981200"/>
            <a:ext cx="8509000" cy="3862387"/>
          </a:xfrm>
          <a:prstGeom prst="rect">
            <a:avLst/>
          </a:prstGeom>
          <a:noFill/>
          <a:ln w="9525">
            <a:noFill/>
            <a:miter lim="800000"/>
            <a:headEnd/>
            <a:tailEnd/>
          </a:ln>
        </p:spPr>
      </p:pic>
      <p:sp>
        <p:nvSpPr>
          <p:cNvPr id="5" name="TextBox 4"/>
          <p:cNvSpPr txBox="1"/>
          <p:nvPr/>
        </p:nvSpPr>
        <p:spPr>
          <a:xfrm>
            <a:off x="0" y="6572864"/>
            <a:ext cx="2514600" cy="276999"/>
          </a:xfrm>
          <a:prstGeom prst="rect">
            <a:avLst/>
          </a:prstGeom>
          <a:noFill/>
        </p:spPr>
        <p:txBody>
          <a:bodyPr wrap="square" rtlCol="0">
            <a:spAutoFit/>
          </a:bodyPr>
          <a:lstStyle/>
          <a:p>
            <a:r>
              <a:rPr lang="en-US" sz="1200" dirty="0"/>
              <a:t>Exhibit 20.2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altLang="en-US"/>
              <a:t>Independent Versus Dependent Demand</a:t>
            </a:r>
          </a:p>
        </p:txBody>
      </p:sp>
      <p:sp>
        <p:nvSpPr>
          <p:cNvPr id="20483" name="Rectangle 3"/>
          <p:cNvSpPr>
            <a:spLocks noGrp="1" noChangeArrowheads="1"/>
          </p:cNvSpPr>
          <p:nvPr>
            <p:ph type="body" idx="1"/>
          </p:nvPr>
        </p:nvSpPr>
        <p:spPr/>
        <p:txBody>
          <a:bodyPr/>
          <a:lstStyle/>
          <a:p>
            <a:r>
              <a:rPr lang="en-US" altLang="en-US" b="1" dirty="0"/>
              <a:t>Independent demand</a:t>
            </a:r>
            <a:r>
              <a:rPr lang="en-US" altLang="en-US" dirty="0"/>
              <a:t>: the demands for various items are unrelated to each other</a:t>
            </a:r>
          </a:p>
          <a:p>
            <a:pPr lvl="1"/>
            <a:r>
              <a:rPr lang="en-US" altLang="en-US" dirty="0"/>
              <a:t>For example, a workstation may produce many parts that are unrelated but meet some external demand requirement</a:t>
            </a:r>
          </a:p>
          <a:p>
            <a:r>
              <a:rPr lang="en-US" altLang="en-US" b="1" dirty="0"/>
              <a:t>Dependent demand</a:t>
            </a:r>
            <a:r>
              <a:rPr lang="en-US" altLang="en-US" dirty="0"/>
              <a:t>: the need for any one item is a direct result of the need for some other item</a:t>
            </a:r>
          </a:p>
          <a:p>
            <a:pPr lvl="1"/>
            <a:r>
              <a:rPr lang="en-US" altLang="en-US" dirty="0"/>
              <a:t>Usually a higher-level item of which it is part</a:t>
            </a:r>
          </a:p>
          <a:p>
            <a:pPr lvl="1"/>
            <a:r>
              <a:rPr lang="en-US" altLang="en-US" dirty="0"/>
              <a:t>If an automobile company plans on producing 500 cars per day, then obviously it will need 2,000 wheels and tires</a:t>
            </a:r>
          </a:p>
        </p:txBody>
      </p:sp>
      <p:sp>
        <p:nvSpPr>
          <p:cNvPr id="2" name="Slide Number Placeholder 1"/>
          <p:cNvSpPr>
            <a:spLocks noGrp="1"/>
          </p:cNvSpPr>
          <p:nvPr>
            <p:ph type="sldNum" sz="quarter" idx="12"/>
          </p:nvPr>
        </p:nvSpPr>
        <p:spPr/>
        <p:txBody>
          <a:bodyPr/>
          <a:lstStyle/>
          <a:p>
            <a:r>
              <a:rPr lang="en-US"/>
              <a:t>20-</a:t>
            </a:r>
            <a:fld id="{ECE663EC-6FF0-4938-A6B2-106AC0F4AF0C}" type="slidenum">
              <a:rPr lang="en-US" smtClean="0"/>
              <a:pPr/>
              <a:t>9</a:t>
            </a:fld>
            <a:endParaRPr lang="en-US" dirty="0"/>
          </a:p>
        </p:txBody>
      </p:sp>
    </p:spTree>
    <p:extLst>
      <p:ext uri="{BB962C8B-B14F-4D97-AF65-F5344CB8AC3E}">
        <p14:creationId xmlns:p14="http://schemas.microsoft.com/office/powerpoint/2010/main" val="3106444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0A658C"/>
      </a:dk1>
      <a:lt1>
        <a:sysClr val="window" lastClr="FFFFFF"/>
      </a:lt1>
      <a:dk2>
        <a:srgbClr val="0A658C"/>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Jacobs_15e_ppttemplate</Template>
  <TotalTime>780</TotalTime>
  <Words>2567</Words>
  <Application>Microsoft Office PowerPoint</Application>
  <PresentationFormat>On-screen Show (4:3)</PresentationFormat>
  <Paragraphs>439</Paragraphs>
  <Slides>49</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5" baseType="lpstr">
      <vt:lpstr>Arial</vt:lpstr>
      <vt:lpstr>Calibri</vt:lpstr>
      <vt:lpstr>Cambria Math</vt:lpstr>
      <vt:lpstr>Times New Roman</vt:lpstr>
      <vt:lpstr>Clarity</vt:lpstr>
      <vt:lpstr>Image</vt:lpstr>
      <vt:lpstr>Chapter 20: INVENTORY MANAGEMENT  </vt:lpstr>
      <vt:lpstr>Inventory</vt:lpstr>
      <vt:lpstr>Supply Chain Inventories—Make-to-Stock Environment</vt:lpstr>
      <vt:lpstr>Inventory Models</vt:lpstr>
      <vt:lpstr>Definitions</vt:lpstr>
      <vt:lpstr>Purposes of Inventory</vt:lpstr>
      <vt:lpstr>Inventory Costs</vt:lpstr>
      <vt:lpstr>Inventory Control-System Design Matrix: Framework Describing Inventory Control Logic</vt:lpstr>
      <vt:lpstr>Independent Versus Dependent Demand</vt:lpstr>
      <vt:lpstr>Inventory Control Systems</vt:lpstr>
      <vt:lpstr>Newsperson Problem</vt:lpstr>
      <vt:lpstr>Solving the Newsperson Problem</vt:lpstr>
      <vt:lpstr>Including Potential Profit and Loss in Newsperson Problem</vt:lpstr>
      <vt:lpstr>Single Period Model Applications</vt:lpstr>
      <vt:lpstr>Example 20.1: Hotel Reservations</vt:lpstr>
      <vt:lpstr>Example 20.1: Discrete Probabilities</vt:lpstr>
      <vt:lpstr>Overbook by One and Zero No-Shows</vt:lpstr>
      <vt:lpstr>Overbook by One and Two No-Shows</vt:lpstr>
      <vt:lpstr>Overbook by One and Two No-Shows</vt:lpstr>
      <vt:lpstr>Multiperiod Inventory Models</vt:lpstr>
      <vt:lpstr>Multi-Period Models – Comparison</vt:lpstr>
      <vt:lpstr>Fixed–Order Quantity and Fixed–Time Period Differences</vt:lpstr>
      <vt:lpstr>Multi-Period Models – Process</vt:lpstr>
      <vt:lpstr>Fixed-Order Quantity Models Assumptions</vt:lpstr>
      <vt:lpstr>Basic Fixed–Order Quantity Model</vt:lpstr>
      <vt:lpstr>Basic Fixed-Order Quantity Model Equation</vt:lpstr>
      <vt:lpstr>Annual Product Costs, Based on Size of the Order</vt:lpstr>
      <vt:lpstr>Example 20.2: Economic Order Quantity and Reorder Point</vt:lpstr>
      <vt:lpstr>Establishing Safety Stock Levels</vt:lpstr>
      <vt:lpstr>Example</vt:lpstr>
      <vt:lpstr>Fixed-Order Quantity Model with Safety Stock</vt:lpstr>
      <vt:lpstr>Fixed–Order Quantity Model</vt:lpstr>
      <vt:lpstr>Example 20.4: Order Quantity and Reorder Point</vt:lpstr>
      <vt:lpstr>Fixed-Time Period Model</vt:lpstr>
      <vt:lpstr>Fixed–Time Period Model with Safety Stock</vt:lpstr>
      <vt:lpstr>Fixed-Time Period Inventory Model</vt:lpstr>
      <vt:lpstr>Example 20.5: Quantity to Order</vt:lpstr>
      <vt:lpstr>Inventory Turn Calculation</vt:lpstr>
      <vt:lpstr>Example 20.6: Average Inventory Calculation—Fixed–Order Quantity Model</vt:lpstr>
      <vt:lpstr>Inventory Models with Price Breaks</vt:lpstr>
      <vt:lpstr>Inventory Models with Price Breaks</vt:lpstr>
      <vt:lpstr>Example 20.8: Price Break</vt:lpstr>
      <vt:lpstr>Inventory Planning and Accuracy</vt:lpstr>
      <vt:lpstr>Annual Usage of Inventory by Value and ABC Grouping of Inventory Items</vt:lpstr>
      <vt:lpstr>ABC Inventory Classification Graphically</vt:lpstr>
      <vt:lpstr>Inventory Management</vt:lpstr>
      <vt:lpstr>Summary</vt:lpstr>
      <vt:lpstr>Summary Continued</vt:lpstr>
      <vt:lpstr>Practice Exam</vt:lpstr>
    </vt:vector>
  </TitlesOfParts>
  <Manager>Camille Corum</Manager>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Management</dc:title>
  <dc:subject>Operations Management</dc:subject>
  <dc:creator>Dr. Ronny Richardson DrRonnyRichardson@gmail.com</dc:creator>
  <cp:lastModifiedBy>McAndrews, Ryan</cp:lastModifiedBy>
  <cp:revision>68</cp:revision>
  <cp:lastPrinted>2012-11-09T14:24:46Z</cp:lastPrinted>
  <dcterms:created xsi:type="dcterms:W3CDTF">2012-08-16T13:11:05Z</dcterms:created>
  <dcterms:modified xsi:type="dcterms:W3CDTF">2017-01-20T21:39:46Z</dcterms:modified>
</cp:coreProperties>
</file>